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Lst>
  <p:notesMasterIdLst>
    <p:notesMasterId r:id="rId311"/>
  </p:notesMasterIdLst>
  <p:sldIdLst>
    <p:sldId id="577" r:id="rId7"/>
    <p:sldId id="258" r:id="rId8"/>
    <p:sldId id="260" r:id="rId9"/>
    <p:sldId id="261" r:id="rId10"/>
    <p:sldId id="262" r:id="rId11"/>
    <p:sldId id="263" r:id="rId12"/>
    <p:sldId id="265" r:id="rId13"/>
    <p:sldId id="264" r:id="rId14"/>
    <p:sldId id="266" r:id="rId15"/>
    <p:sldId id="574" r:id="rId16"/>
    <p:sldId id="268" r:id="rId17"/>
    <p:sldId id="269" r:id="rId18"/>
    <p:sldId id="270" r:id="rId19"/>
    <p:sldId id="271" r:id="rId20"/>
    <p:sldId id="272" r:id="rId21"/>
    <p:sldId id="273" r:id="rId22"/>
    <p:sldId id="259" r:id="rId23"/>
    <p:sldId id="274" r:id="rId24"/>
    <p:sldId id="275" r:id="rId25"/>
    <p:sldId id="276" r:id="rId26"/>
    <p:sldId id="277" r:id="rId27"/>
    <p:sldId id="278" r:id="rId28"/>
    <p:sldId id="279" r:id="rId29"/>
    <p:sldId id="280" r:id="rId30"/>
    <p:sldId id="281" r:id="rId31"/>
    <p:sldId id="282" r:id="rId32"/>
    <p:sldId id="286" r:id="rId33"/>
    <p:sldId id="283" r:id="rId34"/>
    <p:sldId id="284" r:id="rId35"/>
    <p:sldId id="285" r:id="rId36"/>
    <p:sldId id="287" r:id="rId37"/>
    <p:sldId id="289" r:id="rId38"/>
    <p:sldId id="575"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8" r:id="rId77"/>
    <p:sldId id="329" r:id="rId78"/>
    <p:sldId id="330" r:id="rId79"/>
    <p:sldId id="331" r:id="rId80"/>
    <p:sldId id="332" r:id="rId81"/>
    <p:sldId id="333" r:id="rId82"/>
    <p:sldId id="334" r:id="rId83"/>
    <p:sldId id="335" r:id="rId84"/>
    <p:sldId id="336" r:id="rId85"/>
    <p:sldId id="337" r:id="rId86"/>
    <p:sldId id="364"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9" r:id="rId102"/>
    <p:sldId id="352" r:id="rId103"/>
    <p:sldId id="353" r:id="rId104"/>
    <p:sldId id="354" r:id="rId105"/>
    <p:sldId id="355" r:id="rId106"/>
    <p:sldId id="356" r:id="rId107"/>
    <p:sldId id="357" r:id="rId108"/>
    <p:sldId id="358" r:id="rId109"/>
    <p:sldId id="360" r:id="rId110"/>
    <p:sldId id="361" r:id="rId111"/>
    <p:sldId id="362" r:id="rId112"/>
    <p:sldId id="363" r:id="rId113"/>
    <p:sldId id="365" r:id="rId114"/>
    <p:sldId id="367" r:id="rId115"/>
    <p:sldId id="368" r:id="rId116"/>
    <p:sldId id="369" r:id="rId117"/>
    <p:sldId id="370" r:id="rId118"/>
    <p:sldId id="371" r:id="rId119"/>
    <p:sldId id="372" r:id="rId120"/>
    <p:sldId id="373" r:id="rId121"/>
    <p:sldId id="374" r:id="rId122"/>
    <p:sldId id="375" r:id="rId123"/>
    <p:sldId id="376" r:id="rId124"/>
    <p:sldId id="377" r:id="rId125"/>
    <p:sldId id="366" r:id="rId126"/>
    <p:sldId id="379" r:id="rId127"/>
    <p:sldId id="378" r:id="rId128"/>
    <p:sldId id="380" r:id="rId129"/>
    <p:sldId id="381" r:id="rId130"/>
    <p:sldId id="382" r:id="rId131"/>
    <p:sldId id="383" r:id="rId132"/>
    <p:sldId id="384" r:id="rId133"/>
    <p:sldId id="385" r:id="rId134"/>
    <p:sldId id="386" r:id="rId135"/>
    <p:sldId id="387" r:id="rId136"/>
    <p:sldId id="388" r:id="rId137"/>
    <p:sldId id="389" r:id="rId138"/>
    <p:sldId id="390" r:id="rId139"/>
    <p:sldId id="391" r:id="rId140"/>
    <p:sldId id="392" r:id="rId141"/>
    <p:sldId id="393" r:id="rId142"/>
    <p:sldId id="394" r:id="rId143"/>
    <p:sldId id="395" r:id="rId144"/>
    <p:sldId id="396" r:id="rId145"/>
    <p:sldId id="398" r:id="rId146"/>
    <p:sldId id="399" r:id="rId147"/>
    <p:sldId id="400" r:id="rId148"/>
    <p:sldId id="401" r:id="rId149"/>
    <p:sldId id="402"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03" r:id="rId173"/>
    <p:sldId id="426" r:id="rId174"/>
    <p:sldId id="427" r:id="rId175"/>
    <p:sldId id="428" r:id="rId176"/>
    <p:sldId id="431" r:id="rId177"/>
    <p:sldId id="429" r:id="rId178"/>
    <p:sldId id="430" r:id="rId179"/>
    <p:sldId id="432" r:id="rId180"/>
    <p:sldId id="433" r:id="rId181"/>
    <p:sldId id="434" r:id="rId182"/>
    <p:sldId id="436" r:id="rId183"/>
    <p:sldId id="435" r:id="rId184"/>
    <p:sldId id="437" r:id="rId185"/>
    <p:sldId id="439" r:id="rId186"/>
    <p:sldId id="397" r:id="rId187"/>
    <p:sldId id="440" r:id="rId188"/>
    <p:sldId id="441" r:id="rId189"/>
    <p:sldId id="442" r:id="rId190"/>
    <p:sldId id="443" r:id="rId191"/>
    <p:sldId id="444" r:id="rId192"/>
    <p:sldId id="445" r:id="rId193"/>
    <p:sldId id="446" r:id="rId194"/>
    <p:sldId id="447" r:id="rId195"/>
    <p:sldId id="448" r:id="rId196"/>
    <p:sldId id="449" r:id="rId197"/>
    <p:sldId id="450" r:id="rId198"/>
    <p:sldId id="451" r:id="rId199"/>
    <p:sldId id="452" r:id="rId200"/>
    <p:sldId id="453" r:id="rId201"/>
    <p:sldId id="454" r:id="rId202"/>
    <p:sldId id="455" r:id="rId203"/>
    <p:sldId id="456" r:id="rId204"/>
    <p:sldId id="457" r:id="rId205"/>
    <p:sldId id="458" r:id="rId206"/>
    <p:sldId id="459" r:id="rId207"/>
    <p:sldId id="460" r:id="rId208"/>
    <p:sldId id="461" r:id="rId209"/>
    <p:sldId id="462" r:id="rId210"/>
    <p:sldId id="463" r:id="rId211"/>
    <p:sldId id="464" r:id="rId212"/>
    <p:sldId id="465" r:id="rId213"/>
    <p:sldId id="466" r:id="rId214"/>
    <p:sldId id="467" r:id="rId215"/>
    <p:sldId id="468" r:id="rId216"/>
    <p:sldId id="469" r:id="rId217"/>
    <p:sldId id="470" r:id="rId218"/>
    <p:sldId id="471" r:id="rId219"/>
    <p:sldId id="472" r:id="rId220"/>
    <p:sldId id="473" r:id="rId221"/>
    <p:sldId id="474" r:id="rId222"/>
    <p:sldId id="475" r:id="rId223"/>
    <p:sldId id="476" r:id="rId224"/>
    <p:sldId id="477" r:id="rId225"/>
    <p:sldId id="478" r:id="rId226"/>
    <p:sldId id="479" r:id="rId227"/>
    <p:sldId id="480" r:id="rId228"/>
    <p:sldId id="481" r:id="rId229"/>
    <p:sldId id="482" r:id="rId230"/>
    <p:sldId id="483" r:id="rId231"/>
    <p:sldId id="484" r:id="rId232"/>
    <p:sldId id="485" r:id="rId233"/>
    <p:sldId id="486" r:id="rId234"/>
    <p:sldId id="487" r:id="rId235"/>
    <p:sldId id="488" r:id="rId236"/>
    <p:sldId id="489" r:id="rId237"/>
    <p:sldId id="327" r:id="rId238"/>
    <p:sldId id="490" r:id="rId239"/>
    <p:sldId id="491" r:id="rId240"/>
    <p:sldId id="493" r:id="rId241"/>
    <p:sldId id="492" r:id="rId242"/>
    <p:sldId id="494" r:id="rId243"/>
    <p:sldId id="496" r:id="rId244"/>
    <p:sldId id="495" r:id="rId245"/>
    <p:sldId id="497" r:id="rId246"/>
    <p:sldId id="576" r:id="rId247"/>
    <p:sldId id="499" r:id="rId248"/>
    <p:sldId id="500" r:id="rId249"/>
    <p:sldId id="572" r:id="rId250"/>
    <p:sldId id="501" r:id="rId251"/>
    <p:sldId id="502" r:id="rId252"/>
    <p:sldId id="503" r:id="rId253"/>
    <p:sldId id="504" r:id="rId254"/>
    <p:sldId id="505" r:id="rId255"/>
    <p:sldId id="506" r:id="rId256"/>
    <p:sldId id="507" r:id="rId257"/>
    <p:sldId id="508" r:id="rId258"/>
    <p:sldId id="509" r:id="rId259"/>
    <p:sldId id="510" r:id="rId260"/>
    <p:sldId id="511" r:id="rId261"/>
    <p:sldId id="512" r:id="rId262"/>
    <p:sldId id="513" r:id="rId263"/>
    <p:sldId id="514" r:id="rId264"/>
    <p:sldId id="515" r:id="rId265"/>
    <p:sldId id="516" r:id="rId266"/>
    <p:sldId id="517" r:id="rId267"/>
    <p:sldId id="518" r:id="rId268"/>
    <p:sldId id="519" r:id="rId269"/>
    <p:sldId id="520" r:id="rId270"/>
    <p:sldId id="521" r:id="rId271"/>
    <p:sldId id="522" r:id="rId272"/>
    <p:sldId id="523" r:id="rId273"/>
    <p:sldId id="524" r:id="rId274"/>
    <p:sldId id="525" r:id="rId275"/>
    <p:sldId id="526" r:id="rId276"/>
    <p:sldId id="527" r:id="rId277"/>
    <p:sldId id="528" r:id="rId278"/>
    <p:sldId id="529" r:id="rId279"/>
    <p:sldId id="530" r:id="rId280"/>
    <p:sldId id="531" r:id="rId281"/>
    <p:sldId id="532" r:id="rId282"/>
    <p:sldId id="533" r:id="rId283"/>
    <p:sldId id="534" r:id="rId284"/>
    <p:sldId id="535" r:id="rId285"/>
    <p:sldId id="536" r:id="rId286"/>
    <p:sldId id="537" r:id="rId287"/>
    <p:sldId id="538" r:id="rId288"/>
    <p:sldId id="539" r:id="rId289"/>
    <p:sldId id="540" r:id="rId290"/>
    <p:sldId id="541" r:id="rId291"/>
    <p:sldId id="542" r:id="rId292"/>
    <p:sldId id="543" r:id="rId293"/>
    <p:sldId id="544" r:id="rId294"/>
    <p:sldId id="438" r:id="rId295"/>
    <p:sldId id="545" r:id="rId296"/>
    <p:sldId id="546" r:id="rId297"/>
    <p:sldId id="573" r:id="rId298"/>
    <p:sldId id="547" r:id="rId299"/>
    <p:sldId id="548" r:id="rId300"/>
    <p:sldId id="549" r:id="rId301"/>
    <p:sldId id="550" r:id="rId302"/>
    <p:sldId id="554" r:id="rId303"/>
    <p:sldId id="555" r:id="rId304"/>
    <p:sldId id="556" r:id="rId305"/>
    <p:sldId id="557" r:id="rId306"/>
    <p:sldId id="558" r:id="rId307"/>
    <p:sldId id="560" r:id="rId308"/>
    <p:sldId id="561" r:id="rId309"/>
    <p:sldId id="562" r:id="rId310"/>
  </p:sldIdLst>
  <p:sldSz cx="9144000" cy="6858000" type="screen4x3"/>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7" d="100"/>
          <a:sy n="157" d="100"/>
        </p:scale>
        <p:origin x="-169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06" Type="http://schemas.openxmlformats.org/officeDocument/2006/relationships/slide" Target="slides/slide100.xml"/><Relationship Id="rId107" Type="http://schemas.openxmlformats.org/officeDocument/2006/relationships/slide" Target="slides/slide101.xml"/><Relationship Id="rId108" Type="http://schemas.openxmlformats.org/officeDocument/2006/relationships/slide" Target="slides/slide102.xml"/><Relationship Id="rId109" Type="http://schemas.openxmlformats.org/officeDocument/2006/relationships/slide" Target="slides/slide103.xml"/><Relationship Id="rId70" Type="http://schemas.openxmlformats.org/officeDocument/2006/relationships/slide" Target="slides/slide64.xml"/><Relationship Id="rId71" Type="http://schemas.openxmlformats.org/officeDocument/2006/relationships/slide" Target="slides/slide65.xml"/><Relationship Id="rId72" Type="http://schemas.openxmlformats.org/officeDocument/2006/relationships/slide" Target="slides/slide66.xml"/><Relationship Id="rId73" Type="http://schemas.openxmlformats.org/officeDocument/2006/relationships/slide" Target="slides/slide67.xml"/><Relationship Id="rId74" Type="http://schemas.openxmlformats.org/officeDocument/2006/relationships/slide" Target="slides/slide68.xml"/><Relationship Id="rId75" Type="http://schemas.openxmlformats.org/officeDocument/2006/relationships/slide" Target="slides/slide69.xml"/><Relationship Id="rId76" Type="http://schemas.openxmlformats.org/officeDocument/2006/relationships/slide" Target="slides/slide70.xml"/><Relationship Id="rId77" Type="http://schemas.openxmlformats.org/officeDocument/2006/relationships/slide" Target="slides/slide71.xml"/><Relationship Id="rId78" Type="http://schemas.openxmlformats.org/officeDocument/2006/relationships/slide" Target="slides/slide72.xml"/><Relationship Id="rId79" Type="http://schemas.openxmlformats.org/officeDocument/2006/relationships/slide" Target="slides/slide73.xml"/><Relationship Id="rId170" Type="http://schemas.openxmlformats.org/officeDocument/2006/relationships/slide" Target="slides/slide164.xml"/><Relationship Id="rId171" Type="http://schemas.openxmlformats.org/officeDocument/2006/relationships/slide" Target="slides/slide165.xml"/><Relationship Id="rId172" Type="http://schemas.openxmlformats.org/officeDocument/2006/relationships/slide" Target="slides/slide166.xml"/><Relationship Id="rId173" Type="http://schemas.openxmlformats.org/officeDocument/2006/relationships/slide" Target="slides/slide167.xml"/><Relationship Id="rId174" Type="http://schemas.openxmlformats.org/officeDocument/2006/relationships/slide" Target="slides/slide168.xml"/><Relationship Id="rId175" Type="http://schemas.openxmlformats.org/officeDocument/2006/relationships/slide" Target="slides/slide169.xml"/><Relationship Id="rId176" Type="http://schemas.openxmlformats.org/officeDocument/2006/relationships/slide" Target="slides/slide170.xml"/><Relationship Id="rId177" Type="http://schemas.openxmlformats.org/officeDocument/2006/relationships/slide" Target="slides/slide171.xml"/><Relationship Id="rId178" Type="http://schemas.openxmlformats.org/officeDocument/2006/relationships/slide" Target="slides/slide172.xml"/><Relationship Id="rId179" Type="http://schemas.openxmlformats.org/officeDocument/2006/relationships/slide" Target="slides/slide173.xml"/><Relationship Id="rId260" Type="http://schemas.openxmlformats.org/officeDocument/2006/relationships/slide" Target="slides/slide254.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61" Type="http://schemas.openxmlformats.org/officeDocument/2006/relationships/slide" Target="slides/slide255.xml"/><Relationship Id="rId262" Type="http://schemas.openxmlformats.org/officeDocument/2006/relationships/slide" Target="slides/slide256.xml"/><Relationship Id="rId263" Type="http://schemas.openxmlformats.org/officeDocument/2006/relationships/slide" Target="slides/slide257.xml"/><Relationship Id="rId264" Type="http://schemas.openxmlformats.org/officeDocument/2006/relationships/slide" Target="slides/slide258.xml"/><Relationship Id="rId110" Type="http://schemas.openxmlformats.org/officeDocument/2006/relationships/slide" Target="slides/slide104.xml"/><Relationship Id="rId111" Type="http://schemas.openxmlformats.org/officeDocument/2006/relationships/slide" Target="slides/slide105.xml"/><Relationship Id="rId112" Type="http://schemas.openxmlformats.org/officeDocument/2006/relationships/slide" Target="slides/slide106.xml"/><Relationship Id="rId113" Type="http://schemas.openxmlformats.org/officeDocument/2006/relationships/slide" Target="slides/slide107.xml"/><Relationship Id="rId114" Type="http://schemas.openxmlformats.org/officeDocument/2006/relationships/slide" Target="slides/slide108.xml"/><Relationship Id="rId115" Type="http://schemas.openxmlformats.org/officeDocument/2006/relationships/slide" Target="slides/slide109.xml"/><Relationship Id="rId116" Type="http://schemas.openxmlformats.org/officeDocument/2006/relationships/slide" Target="slides/slide110.xml"/><Relationship Id="rId117" Type="http://schemas.openxmlformats.org/officeDocument/2006/relationships/slide" Target="slides/slide111.xml"/><Relationship Id="rId118" Type="http://schemas.openxmlformats.org/officeDocument/2006/relationships/slide" Target="slides/slide112.xml"/><Relationship Id="rId119" Type="http://schemas.openxmlformats.org/officeDocument/2006/relationships/slide" Target="slides/slide113.xml"/><Relationship Id="rId200" Type="http://schemas.openxmlformats.org/officeDocument/2006/relationships/slide" Target="slides/slide194.xml"/><Relationship Id="rId201" Type="http://schemas.openxmlformats.org/officeDocument/2006/relationships/slide" Target="slides/slide195.xml"/><Relationship Id="rId202" Type="http://schemas.openxmlformats.org/officeDocument/2006/relationships/slide" Target="slides/slide196.xml"/><Relationship Id="rId203" Type="http://schemas.openxmlformats.org/officeDocument/2006/relationships/slide" Target="slides/slide197.xml"/><Relationship Id="rId204" Type="http://schemas.openxmlformats.org/officeDocument/2006/relationships/slide" Target="slides/slide198.xml"/><Relationship Id="rId205" Type="http://schemas.openxmlformats.org/officeDocument/2006/relationships/slide" Target="slides/slide199.xml"/><Relationship Id="rId206" Type="http://schemas.openxmlformats.org/officeDocument/2006/relationships/slide" Target="slides/slide200.xml"/><Relationship Id="rId207" Type="http://schemas.openxmlformats.org/officeDocument/2006/relationships/slide" Target="slides/slide201.xml"/><Relationship Id="rId208" Type="http://schemas.openxmlformats.org/officeDocument/2006/relationships/slide" Target="slides/slide202.xml"/><Relationship Id="rId209" Type="http://schemas.openxmlformats.org/officeDocument/2006/relationships/slide" Target="slides/slide203.xml"/><Relationship Id="rId265" Type="http://schemas.openxmlformats.org/officeDocument/2006/relationships/slide" Target="slides/slide259.xml"/><Relationship Id="rId266" Type="http://schemas.openxmlformats.org/officeDocument/2006/relationships/slide" Target="slides/slide260.xml"/><Relationship Id="rId267" Type="http://schemas.openxmlformats.org/officeDocument/2006/relationships/slide" Target="slides/slide261.xml"/><Relationship Id="rId268" Type="http://schemas.openxmlformats.org/officeDocument/2006/relationships/slide" Target="slides/slide262.xml"/><Relationship Id="rId269" Type="http://schemas.openxmlformats.org/officeDocument/2006/relationships/slide" Target="slides/slide26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80" Type="http://schemas.openxmlformats.org/officeDocument/2006/relationships/slide" Target="slides/slide74.xml"/><Relationship Id="rId81" Type="http://schemas.openxmlformats.org/officeDocument/2006/relationships/slide" Target="slides/slide75.xml"/><Relationship Id="rId82" Type="http://schemas.openxmlformats.org/officeDocument/2006/relationships/slide" Target="slides/slide76.xml"/><Relationship Id="rId83" Type="http://schemas.openxmlformats.org/officeDocument/2006/relationships/slide" Target="slides/slide77.xml"/><Relationship Id="rId84" Type="http://schemas.openxmlformats.org/officeDocument/2006/relationships/slide" Target="slides/slide78.xml"/><Relationship Id="rId85" Type="http://schemas.openxmlformats.org/officeDocument/2006/relationships/slide" Target="slides/slide79.xml"/><Relationship Id="rId86" Type="http://schemas.openxmlformats.org/officeDocument/2006/relationships/slide" Target="slides/slide80.xml"/><Relationship Id="rId87" Type="http://schemas.openxmlformats.org/officeDocument/2006/relationships/slide" Target="slides/slide81.xml"/><Relationship Id="rId88" Type="http://schemas.openxmlformats.org/officeDocument/2006/relationships/slide" Target="slides/slide82.xml"/><Relationship Id="rId89" Type="http://schemas.openxmlformats.org/officeDocument/2006/relationships/slide" Target="slides/slide83.xml"/><Relationship Id="rId180" Type="http://schemas.openxmlformats.org/officeDocument/2006/relationships/slide" Target="slides/slide174.xml"/><Relationship Id="rId181" Type="http://schemas.openxmlformats.org/officeDocument/2006/relationships/slide" Target="slides/slide175.xml"/><Relationship Id="rId182" Type="http://schemas.openxmlformats.org/officeDocument/2006/relationships/slide" Target="slides/slide176.xml"/><Relationship Id="rId183" Type="http://schemas.openxmlformats.org/officeDocument/2006/relationships/slide" Target="slides/slide177.xml"/><Relationship Id="rId184" Type="http://schemas.openxmlformats.org/officeDocument/2006/relationships/slide" Target="slides/slide178.xml"/><Relationship Id="rId185" Type="http://schemas.openxmlformats.org/officeDocument/2006/relationships/slide" Target="slides/slide179.xml"/><Relationship Id="rId186" Type="http://schemas.openxmlformats.org/officeDocument/2006/relationships/slide" Target="slides/slide180.xml"/><Relationship Id="rId187" Type="http://schemas.openxmlformats.org/officeDocument/2006/relationships/slide" Target="slides/slide181.xml"/><Relationship Id="rId188" Type="http://schemas.openxmlformats.org/officeDocument/2006/relationships/slide" Target="slides/slide182.xml"/><Relationship Id="rId189" Type="http://schemas.openxmlformats.org/officeDocument/2006/relationships/slide" Target="slides/slide183.xml"/><Relationship Id="rId270" Type="http://schemas.openxmlformats.org/officeDocument/2006/relationships/slide" Target="slides/slide264.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271" Type="http://schemas.openxmlformats.org/officeDocument/2006/relationships/slide" Target="slides/slide265.xml"/><Relationship Id="rId272" Type="http://schemas.openxmlformats.org/officeDocument/2006/relationships/slide" Target="slides/slide266.xml"/><Relationship Id="rId273" Type="http://schemas.openxmlformats.org/officeDocument/2006/relationships/slide" Target="slides/slide267.xml"/><Relationship Id="rId274" Type="http://schemas.openxmlformats.org/officeDocument/2006/relationships/slide" Target="slides/slide268.xml"/><Relationship Id="rId120" Type="http://schemas.openxmlformats.org/officeDocument/2006/relationships/slide" Target="slides/slide114.xml"/><Relationship Id="rId121" Type="http://schemas.openxmlformats.org/officeDocument/2006/relationships/slide" Target="slides/slide115.xml"/><Relationship Id="rId122" Type="http://schemas.openxmlformats.org/officeDocument/2006/relationships/slide" Target="slides/slide116.xml"/><Relationship Id="rId123" Type="http://schemas.openxmlformats.org/officeDocument/2006/relationships/slide" Target="slides/slide117.xml"/><Relationship Id="rId124" Type="http://schemas.openxmlformats.org/officeDocument/2006/relationships/slide" Target="slides/slide118.xml"/><Relationship Id="rId125" Type="http://schemas.openxmlformats.org/officeDocument/2006/relationships/slide" Target="slides/slide119.xml"/><Relationship Id="rId126" Type="http://schemas.openxmlformats.org/officeDocument/2006/relationships/slide" Target="slides/slide120.xml"/><Relationship Id="rId127" Type="http://schemas.openxmlformats.org/officeDocument/2006/relationships/slide" Target="slides/slide121.xml"/><Relationship Id="rId128" Type="http://schemas.openxmlformats.org/officeDocument/2006/relationships/slide" Target="slides/slide122.xml"/><Relationship Id="rId129" Type="http://schemas.openxmlformats.org/officeDocument/2006/relationships/slide" Target="slides/slide123.xml"/><Relationship Id="rId210" Type="http://schemas.openxmlformats.org/officeDocument/2006/relationships/slide" Target="slides/slide204.xml"/><Relationship Id="rId211" Type="http://schemas.openxmlformats.org/officeDocument/2006/relationships/slide" Target="slides/slide205.xml"/><Relationship Id="rId212" Type="http://schemas.openxmlformats.org/officeDocument/2006/relationships/slide" Target="slides/slide206.xml"/><Relationship Id="rId213" Type="http://schemas.openxmlformats.org/officeDocument/2006/relationships/slide" Target="slides/slide207.xml"/><Relationship Id="rId214" Type="http://schemas.openxmlformats.org/officeDocument/2006/relationships/slide" Target="slides/slide208.xml"/><Relationship Id="rId215" Type="http://schemas.openxmlformats.org/officeDocument/2006/relationships/slide" Target="slides/slide209.xml"/><Relationship Id="rId216" Type="http://schemas.openxmlformats.org/officeDocument/2006/relationships/slide" Target="slides/slide210.xml"/><Relationship Id="rId217" Type="http://schemas.openxmlformats.org/officeDocument/2006/relationships/slide" Target="slides/slide211.xml"/><Relationship Id="rId218" Type="http://schemas.openxmlformats.org/officeDocument/2006/relationships/slide" Target="slides/slide212.xml"/><Relationship Id="rId219" Type="http://schemas.openxmlformats.org/officeDocument/2006/relationships/slide" Target="slides/slide213.xml"/><Relationship Id="rId275" Type="http://schemas.openxmlformats.org/officeDocument/2006/relationships/slide" Target="slides/slide269.xml"/><Relationship Id="rId276" Type="http://schemas.openxmlformats.org/officeDocument/2006/relationships/slide" Target="slides/slide270.xml"/><Relationship Id="rId277" Type="http://schemas.openxmlformats.org/officeDocument/2006/relationships/slide" Target="slides/slide271.xml"/><Relationship Id="rId278" Type="http://schemas.openxmlformats.org/officeDocument/2006/relationships/slide" Target="slides/slide272.xml"/><Relationship Id="rId279" Type="http://schemas.openxmlformats.org/officeDocument/2006/relationships/slide" Target="slides/slide273.xml"/><Relationship Id="rId300" Type="http://schemas.openxmlformats.org/officeDocument/2006/relationships/slide" Target="slides/slide294.xml"/><Relationship Id="rId301" Type="http://schemas.openxmlformats.org/officeDocument/2006/relationships/slide" Target="slides/slide295.xml"/><Relationship Id="rId302" Type="http://schemas.openxmlformats.org/officeDocument/2006/relationships/slide" Target="slides/slide296.xml"/><Relationship Id="rId303" Type="http://schemas.openxmlformats.org/officeDocument/2006/relationships/slide" Target="slides/slide297.xml"/><Relationship Id="rId304" Type="http://schemas.openxmlformats.org/officeDocument/2006/relationships/slide" Target="slides/slide298.xml"/><Relationship Id="rId305" Type="http://schemas.openxmlformats.org/officeDocument/2006/relationships/slide" Target="slides/slide299.xml"/><Relationship Id="rId306" Type="http://schemas.openxmlformats.org/officeDocument/2006/relationships/slide" Target="slides/slide300.xml"/><Relationship Id="rId307" Type="http://schemas.openxmlformats.org/officeDocument/2006/relationships/slide" Target="slides/slide301.xml"/><Relationship Id="rId308" Type="http://schemas.openxmlformats.org/officeDocument/2006/relationships/slide" Target="slides/slide302.xml"/><Relationship Id="rId309" Type="http://schemas.openxmlformats.org/officeDocument/2006/relationships/slide" Target="slides/slide303.xml"/><Relationship Id="rId90" Type="http://schemas.openxmlformats.org/officeDocument/2006/relationships/slide" Target="slides/slide84.xml"/><Relationship Id="rId91" Type="http://schemas.openxmlformats.org/officeDocument/2006/relationships/slide" Target="slides/slide85.xml"/><Relationship Id="rId92" Type="http://schemas.openxmlformats.org/officeDocument/2006/relationships/slide" Target="slides/slide86.xml"/><Relationship Id="rId93" Type="http://schemas.openxmlformats.org/officeDocument/2006/relationships/slide" Target="slides/slide87.xml"/><Relationship Id="rId94" Type="http://schemas.openxmlformats.org/officeDocument/2006/relationships/slide" Target="slides/slide88.xml"/><Relationship Id="rId95" Type="http://schemas.openxmlformats.org/officeDocument/2006/relationships/slide" Target="slides/slide89.xml"/><Relationship Id="rId96" Type="http://schemas.openxmlformats.org/officeDocument/2006/relationships/slide" Target="slides/slide90.xml"/><Relationship Id="rId97" Type="http://schemas.openxmlformats.org/officeDocument/2006/relationships/slide" Target="slides/slide91.xml"/><Relationship Id="rId98" Type="http://schemas.openxmlformats.org/officeDocument/2006/relationships/slide" Target="slides/slide92.xml"/><Relationship Id="rId99" Type="http://schemas.openxmlformats.org/officeDocument/2006/relationships/slide" Target="slides/slide93.xml"/><Relationship Id="rId190" Type="http://schemas.openxmlformats.org/officeDocument/2006/relationships/slide" Target="slides/slide184.xml"/><Relationship Id="rId191" Type="http://schemas.openxmlformats.org/officeDocument/2006/relationships/slide" Target="slides/slide185.xml"/><Relationship Id="rId192" Type="http://schemas.openxmlformats.org/officeDocument/2006/relationships/slide" Target="slides/slide186.xml"/><Relationship Id="rId193" Type="http://schemas.openxmlformats.org/officeDocument/2006/relationships/slide" Target="slides/slide187.xml"/><Relationship Id="rId194" Type="http://schemas.openxmlformats.org/officeDocument/2006/relationships/slide" Target="slides/slide188.xml"/><Relationship Id="rId195" Type="http://schemas.openxmlformats.org/officeDocument/2006/relationships/slide" Target="slides/slide189.xml"/><Relationship Id="rId196" Type="http://schemas.openxmlformats.org/officeDocument/2006/relationships/slide" Target="slides/slide190.xml"/><Relationship Id="rId197" Type="http://schemas.openxmlformats.org/officeDocument/2006/relationships/slide" Target="slides/slide191.xml"/><Relationship Id="rId198" Type="http://schemas.openxmlformats.org/officeDocument/2006/relationships/slide" Target="slides/slide192.xml"/><Relationship Id="rId199" Type="http://schemas.openxmlformats.org/officeDocument/2006/relationships/slide" Target="slides/slide193.xml"/><Relationship Id="rId280" Type="http://schemas.openxmlformats.org/officeDocument/2006/relationships/slide" Target="slides/slide274.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281" Type="http://schemas.openxmlformats.org/officeDocument/2006/relationships/slide" Target="slides/slide275.xml"/><Relationship Id="rId282" Type="http://schemas.openxmlformats.org/officeDocument/2006/relationships/slide" Target="slides/slide276.xml"/><Relationship Id="rId283" Type="http://schemas.openxmlformats.org/officeDocument/2006/relationships/slide" Target="slides/slide277.xml"/><Relationship Id="rId284" Type="http://schemas.openxmlformats.org/officeDocument/2006/relationships/slide" Target="slides/slide278.xml"/><Relationship Id="rId130" Type="http://schemas.openxmlformats.org/officeDocument/2006/relationships/slide" Target="slides/slide124.xml"/><Relationship Id="rId131" Type="http://schemas.openxmlformats.org/officeDocument/2006/relationships/slide" Target="slides/slide125.xml"/><Relationship Id="rId132" Type="http://schemas.openxmlformats.org/officeDocument/2006/relationships/slide" Target="slides/slide126.xml"/><Relationship Id="rId133" Type="http://schemas.openxmlformats.org/officeDocument/2006/relationships/slide" Target="slides/slide127.xml"/><Relationship Id="rId220" Type="http://schemas.openxmlformats.org/officeDocument/2006/relationships/slide" Target="slides/slide214.xml"/><Relationship Id="rId221" Type="http://schemas.openxmlformats.org/officeDocument/2006/relationships/slide" Target="slides/slide215.xml"/><Relationship Id="rId222" Type="http://schemas.openxmlformats.org/officeDocument/2006/relationships/slide" Target="slides/slide216.xml"/><Relationship Id="rId223" Type="http://schemas.openxmlformats.org/officeDocument/2006/relationships/slide" Target="slides/slide217.xml"/><Relationship Id="rId224" Type="http://schemas.openxmlformats.org/officeDocument/2006/relationships/slide" Target="slides/slide218.xml"/><Relationship Id="rId225" Type="http://schemas.openxmlformats.org/officeDocument/2006/relationships/slide" Target="slides/slide219.xml"/><Relationship Id="rId226" Type="http://schemas.openxmlformats.org/officeDocument/2006/relationships/slide" Target="slides/slide220.xml"/><Relationship Id="rId227" Type="http://schemas.openxmlformats.org/officeDocument/2006/relationships/slide" Target="slides/slide221.xml"/><Relationship Id="rId228" Type="http://schemas.openxmlformats.org/officeDocument/2006/relationships/slide" Target="slides/slide222.xml"/><Relationship Id="rId229" Type="http://schemas.openxmlformats.org/officeDocument/2006/relationships/slide" Target="slides/slide223.xml"/><Relationship Id="rId134" Type="http://schemas.openxmlformats.org/officeDocument/2006/relationships/slide" Target="slides/slide128.xml"/><Relationship Id="rId135" Type="http://schemas.openxmlformats.org/officeDocument/2006/relationships/slide" Target="slides/slide129.xml"/><Relationship Id="rId136" Type="http://schemas.openxmlformats.org/officeDocument/2006/relationships/slide" Target="slides/slide130.xml"/><Relationship Id="rId137" Type="http://schemas.openxmlformats.org/officeDocument/2006/relationships/slide" Target="slides/slide131.xml"/><Relationship Id="rId138" Type="http://schemas.openxmlformats.org/officeDocument/2006/relationships/slide" Target="slides/slide132.xml"/><Relationship Id="rId139" Type="http://schemas.openxmlformats.org/officeDocument/2006/relationships/slide" Target="slides/slide133.xml"/><Relationship Id="rId285" Type="http://schemas.openxmlformats.org/officeDocument/2006/relationships/slide" Target="slides/slide279.xml"/><Relationship Id="rId286" Type="http://schemas.openxmlformats.org/officeDocument/2006/relationships/slide" Target="slides/slide280.xml"/><Relationship Id="rId287" Type="http://schemas.openxmlformats.org/officeDocument/2006/relationships/slide" Target="slides/slide281.xml"/><Relationship Id="rId288" Type="http://schemas.openxmlformats.org/officeDocument/2006/relationships/slide" Target="slides/slide282.xml"/><Relationship Id="rId289" Type="http://schemas.openxmlformats.org/officeDocument/2006/relationships/slide" Target="slides/slide283.xml"/><Relationship Id="rId310" Type="http://schemas.openxmlformats.org/officeDocument/2006/relationships/slide" Target="slides/slide304.xml"/><Relationship Id="rId311" Type="http://schemas.openxmlformats.org/officeDocument/2006/relationships/notesMaster" Target="notesMasters/notesMaster1.xml"/><Relationship Id="rId312" Type="http://schemas.openxmlformats.org/officeDocument/2006/relationships/printerSettings" Target="printerSettings/printerSettings1.bin"/><Relationship Id="rId313" Type="http://schemas.openxmlformats.org/officeDocument/2006/relationships/presProps" Target="presProps.xml"/><Relationship Id="rId314" Type="http://schemas.openxmlformats.org/officeDocument/2006/relationships/viewProps" Target="viewProps.xml"/><Relationship Id="rId315" Type="http://schemas.openxmlformats.org/officeDocument/2006/relationships/theme" Target="theme/theme1.xml"/><Relationship Id="rId316" Type="http://schemas.openxmlformats.org/officeDocument/2006/relationships/tableStyles" Target="tableStyles.xml"/><Relationship Id="rId290" Type="http://schemas.openxmlformats.org/officeDocument/2006/relationships/slide" Target="slides/slide284.xml"/><Relationship Id="rId291" Type="http://schemas.openxmlformats.org/officeDocument/2006/relationships/slide" Target="slides/slide285.xml"/><Relationship Id="rId292" Type="http://schemas.openxmlformats.org/officeDocument/2006/relationships/slide" Target="slides/slide286.xml"/><Relationship Id="rId293" Type="http://schemas.openxmlformats.org/officeDocument/2006/relationships/slide" Target="slides/slide287.xml"/><Relationship Id="rId294" Type="http://schemas.openxmlformats.org/officeDocument/2006/relationships/slide" Target="slides/slide288.xml"/><Relationship Id="rId295" Type="http://schemas.openxmlformats.org/officeDocument/2006/relationships/slide" Target="slides/slide289.xml"/><Relationship Id="rId296" Type="http://schemas.openxmlformats.org/officeDocument/2006/relationships/slide" Target="slides/slide290.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297" Type="http://schemas.openxmlformats.org/officeDocument/2006/relationships/slide" Target="slides/slide291.xml"/><Relationship Id="rId298" Type="http://schemas.openxmlformats.org/officeDocument/2006/relationships/slide" Target="slides/slide292.xml"/><Relationship Id="rId299" Type="http://schemas.openxmlformats.org/officeDocument/2006/relationships/slide" Target="slides/slide293.xml"/><Relationship Id="rId140" Type="http://schemas.openxmlformats.org/officeDocument/2006/relationships/slide" Target="slides/slide134.xml"/><Relationship Id="rId141" Type="http://schemas.openxmlformats.org/officeDocument/2006/relationships/slide" Target="slides/slide135.xml"/><Relationship Id="rId142" Type="http://schemas.openxmlformats.org/officeDocument/2006/relationships/slide" Target="slides/slide136.xml"/><Relationship Id="rId143" Type="http://schemas.openxmlformats.org/officeDocument/2006/relationships/slide" Target="slides/slide137.xml"/><Relationship Id="rId144" Type="http://schemas.openxmlformats.org/officeDocument/2006/relationships/slide" Target="slides/slide138.xml"/><Relationship Id="rId145" Type="http://schemas.openxmlformats.org/officeDocument/2006/relationships/slide" Target="slides/slide139.xml"/><Relationship Id="rId146" Type="http://schemas.openxmlformats.org/officeDocument/2006/relationships/slide" Target="slides/slide140.xml"/><Relationship Id="rId147" Type="http://schemas.openxmlformats.org/officeDocument/2006/relationships/slide" Target="slides/slide141.xml"/><Relationship Id="rId148" Type="http://schemas.openxmlformats.org/officeDocument/2006/relationships/slide" Target="slides/slide142.xml"/><Relationship Id="rId149" Type="http://schemas.openxmlformats.org/officeDocument/2006/relationships/slide" Target="slides/slide143.xml"/><Relationship Id="rId230" Type="http://schemas.openxmlformats.org/officeDocument/2006/relationships/slide" Target="slides/slide224.xml"/><Relationship Id="rId231" Type="http://schemas.openxmlformats.org/officeDocument/2006/relationships/slide" Target="slides/slide225.xml"/><Relationship Id="rId232" Type="http://schemas.openxmlformats.org/officeDocument/2006/relationships/slide" Target="slides/slide226.xml"/><Relationship Id="rId233" Type="http://schemas.openxmlformats.org/officeDocument/2006/relationships/slide" Target="slides/slide227.xml"/><Relationship Id="rId234" Type="http://schemas.openxmlformats.org/officeDocument/2006/relationships/slide" Target="slides/slide228.xml"/><Relationship Id="rId235" Type="http://schemas.openxmlformats.org/officeDocument/2006/relationships/slide" Target="slides/slide229.xml"/><Relationship Id="rId236" Type="http://schemas.openxmlformats.org/officeDocument/2006/relationships/slide" Target="slides/slide230.xml"/><Relationship Id="rId237" Type="http://schemas.openxmlformats.org/officeDocument/2006/relationships/slide" Target="slides/slide231.xml"/><Relationship Id="rId238" Type="http://schemas.openxmlformats.org/officeDocument/2006/relationships/slide" Target="slides/slide232.xml"/><Relationship Id="rId239" Type="http://schemas.openxmlformats.org/officeDocument/2006/relationships/slide" Target="slides/slide23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150" Type="http://schemas.openxmlformats.org/officeDocument/2006/relationships/slide" Target="slides/slide144.xml"/><Relationship Id="rId151" Type="http://schemas.openxmlformats.org/officeDocument/2006/relationships/slide" Target="slides/slide145.xml"/><Relationship Id="rId152" Type="http://schemas.openxmlformats.org/officeDocument/2006/relationships/slide" Target="slides/slide146.xml"/><Relationship Id="rId153" Type="http://schemas.openxmlformats.org/officeDocument/2006/relationships/slide" Target="slides/slide147.xml"/><Relationship Id="rId154" Type="http://schemas.openxmlformats.org/officeDocument/2006/relationships/slide" Target="slides/slide148.xml"/><Relationship Id="rId155" Type="http://schemas.openxmlformats.org/officeDocument/2006/relationships/slide" Target="slides/slide149.xml"/><Relationship Id="rId156" Type="http://schemas.openxmlformats.org/officeDocument/2006/relationships/slide" Target="slides/slide150.xml"/><Relationship Id="rId157" Type="http://schemas.openxmlformats.org/officeDocument/2006/relationships/slide" Target="slides/slide151.xml"/><Relationship Id="rId158" Type="http://schemas.openxmlformats.org/officeDocument/2006/relationships/slide" Target="slides/slide152.xml"/><Relationship Id="rId159" Type="http://schemas.openxmlformats.org/officeDocument/2006/relationships/slide" Target="slides/slide153.xml"/><Relationship Id="rId240" Type="http://schemas.openxmlformats.org/officeDocument/2006/relationships/slide" Target="slides/slide234.xml"/><Relationship Id="rId241" Type="http://schemas.openxmlformats.org/officeDocument/2006/relationships/slide" Target="slides/slide235.xml"/><Relationship Id="rId242" Type="http://schemas.openxmlformats.org/officeDocument/2006/relationships/slide" Target="slides/slide236.xml"/><Relationship Id="rId243" Type="http://schemas.openxmlformats.org/officeDocument/2006/relationships/slide" Target="slides/slide237.xml"/><Relationship Id="rId244" Type="http://schemas.openxmlformats.org/officeDocument/2006/relationships/slide" Target="slides/slide238.xml"/><Relationship Id="rId245" Type="http://schemas.openxmlformats.org/officeDocument/2006/relationships/slide" Target="slides/slide239.xml"/><Relationship Id="rId246" Type="http://schemas.openxmlformats.org/officeDocument/2006/relationships/slide" Target="slides/slide240.xml"/><Relationship Id="rId247" Type="http://schemas.openxmlformats.org/officeDocument/2006/relationships/slide" Target="slides/slide241.xml"/><Relationship Id="rId248" Type="http://schemas.openxmlformats.org/officeDocument/2006/relationships/slide" Target="slides/slide242.xml"/><Relationship Id="rId249" Type="http://schemas.openxmlformats.org/officeDocument/2006/relationships/slide" Target="slides/slide243.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63" Type="http://schemas.openxmlformats.org/officeDocument/2006/relationships/slide" Target="slides/slide57.xml"/><Relationship Id="rId64" Type="http://schemas.openxmlformats.org/officeDocument/2006/relationships/slide" Target="slides/slide58.xml"/><Relationship Id="rId65" Type="http://schemas.openxmlformats.org/officeDocument/2006/relationships/slide" Target="slides/slide59.xml"/><Relationship Id="rId66" Type="http://schemas.openxmlformats.org/officeDocument/2006/relationships/slide" Target="slides/slide60.xml"/><Relationship Id="rId67" Type="http://schemas.openxmlformats.org/officeDocument/2006/relationships/slide" Target="slides/slide61.xml"/><Relationship Id="rId68" Type="http://schemas.openxmlformats.org/officeDocument/2006/relationships/slide" Target="slides/slide62.xml"/><Relationship Id="rId69" Type="http://schemas.openxmlformats.org/officeDocument/2006/relationships/slide" Target="slides/slide63.xml"/><Relationship Id="rId160" Type="http://schemas.openxmlformats.org/officeDocument/2006/relationships/slide" Target="slides/slide154.xml"/><Relationship Id="rId161" Type="http://schemas.openxmlformats.org/officeDocument/2006/relationships/slide" Target="slides/slide155.xml"/><Relationship Id="rId162" Type="http://schemas.openxmlformats.org/officeDocument/2006/relationships/slide" Target="slides/slide156.xml"/><Relationship Id="rId163" Type="http://schemas.openxmlformats.org/officeDocument/2006/relationships/slide" Target="slides/slide157.xml"/><Relationship Id="rId164" Type="http://schemas.openxmlformats.org/officeDocument/2006/relationships/slide" Target="slides/slide158.xml"/><Relationship Id="rId165" Type="http://schemas.openxmlformats.org/officeDocument/2006/relationships/slide" Target="slides/slide159.xml"/><Relationship Id="rId166" Type="http://schemas.openxmlformats.org/officeDocument/2006/relationships/slide" Target="slides/slide160.xml"/><Relationship Id="rId167" Type="http://schemas.openxmlformats.org/officeDocument/2006/relationships/slide" Target="slides/slide161.xml"/><Relationship Id="rId168" Type="http://schemas.openxmlformats.org/officeDocument/2006/relationships/slide" Target="slides/slide162.xml"/><Relationship Id="rId169" Type="http://schemas.openxmlformats.org/officeDocument/2006/relationships/slide" Target="slides/slide163.xml"/><Relationship Id="rId250" Type="http://schemas.openxmlformats.org/officeDocument/2006/relationships/slide" Target="slides/slide244.xml"/><Relationship Id="rId251" Type="http://schemas.openxmlformats.org/officeDocument/2006/relationships/slide" Target="slides/slide245.xml"/><Relationship Id="rId252" Type="http://schemas.openxmlformats.org/officeDocument/2006/relationships/slide" Target="slides/slide246.xml"/><Relationship Id="rId253" Type="http://schemas.openxmlformats.org/officeDocument/2006/relationships/slide" Target="slides/slide247.xml"/><Relationship Id="rId254" Type="http://schemas.openxmlformats.org/officeDocument/2006/relationships/slide" Target="slides/slide248.xml"/><Relationship Id="rId255" Type="http://schemas.openxmlformats.org/officeDocument/2006/relationships/slide" Target="slides/slide249.xml"/><Relationship Id="rId256" Type="http://schemas.openxmlformats.org/officeDocument/2006/relationships/slide" Target="slides/slide250.xml"/><Relationship Id="rId257" Type="http://schemas.openxmlformats.org/officeDocument/2006/relationships/slide" Target="slides/slide251.xml"/><Relationship Id="rId258" Type="http://schemas.openxmlformats.org/officeDocument/2006/relationships/slide" Target="slides/slide252.xml"/><Relationship Id="rId259" Type="http://schemas.openxmlformats.org/officeDocument/2006/relationships/slide" Target="slides/slide253.xml"/><Relationship Id="rId100" Type="http://schemas.openxmlformats.org/officeDocument/2006/relationships/slide" Target="slides/slide94.xml"/><Relationship Id="rId101" Type="http://schemas.openxmlformats.org/officeDocument/2006/relationships/slide" Target="slides/slide95.xml"/><Relationship Id="rId102" Type="http://schemas.openxmlformats.org/officeDocument/2006/relationships/slide" Target="slides/slide96.xml"/><Relationship Id="rId103" Type="http://schemas.openxmlformats.org/officeDocument/2006/relationships/slide" Target="slides/slide97.xml"/><Relationship Id="rId104" Type="http://schemas.openxmlformats.org/officeDocument/2006/relationships/slide" Target="slides/slide98.xml"/><Relationship Id="rId105" Type="http://schemas.openxmlformats.org/officeDocument/2006/relationships/slide" Target="slides/slide9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5"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386"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47525390"/>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ＭＳ Ｐゴシック" charset="0"/>
        <a:cs typeface="ＭＳ Ｐゴシック" charset="0"/>
      </a:defRPr>
    </a:lvl1pPr>
    <a:lvl2pPr marL="457200" algn="l" rtl="0" eaLnBrk="0" fontAlgn="base" hangingPunct="0">
      <a:spcBef>
        <a:spcPct val="0"/>
      </a:spcBef>
      <a:spcAft>
        <a:spcPct val="0"/>
      </a:spcAft>
      <a:defRPr sz="1200" kern="1200">
        <a:solidFill>
          <a:schemeClr val="tx1"/>
        </a:solidFill>
        <a:latin typeface="Gill Sans"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Gill Sans"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Gill Sans"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Gill San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cs typeface="ＭＳ Ｐゴシック" charset="0"/>
              </a:rPr>
              <a:t>Put the link on Case </a:t>
            </a:r>
            <a:r>
              <a:rPr lang="en-US" smtClean="0">
                <a:cs typeface="ＭＳ Ｐゴシック" charset="0"/>
              </a:rPr>
              <a:t>Studies direct to Case Studies</a:t>
            </a:r>
            <a:endParaRPr lang="en-US">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Grp="1" noRot="1" noChangeAspect="1" noChangeArrowheads="1"/>
          </p:cNvSpPr>
          <p:nvPr>
            <p:ph type="sldImg"/>
          </p:nvPr>
        </p:nvSpPr>
        <p:spPr>
          <a:solidFill>
            <a:srgbClr val="FFFFFF"/>
          </a:solidFill>
          <a:ln/>
        </p:spPr>
      </p:sp>
      <p:sp>
        <p:nvSpPr>
          <p:cNvPr id="83970" name="Rectangle 2"/>
          <p:cNvSpPr>
            <a:spLocks noGrp="1" noChangeArrowheads="1"/>
          </p:cNvSpPr>
          <p:nvPr>
            <p:ph type="body" idx="1"/>
          </p:nvPr>
        </p:nvSpPr>
        <p:spPr>
          <a:ln/>
        </p:spPr>
        <p:txBody>
          <a:bodyPr/>
          <a:lstStyle/>
          <a:p>
            <a:pPr eaLnBrk="1" hangingPunct="1">
              <a:spcBef>
                <a:spcPts val="400"/>
              </a:spcBef>
              <a:defRPr/>
            </a:pPr>
            <a:r>
              <a:rPr lang="en-US" smtClean="0">
                <a:solidFill>
                  <a:srgbClr val="000000"/>
                </a:solidFill>
                <a:latin typeface="Lucida Grande" charset="0"/>
                <a:cs typeface="Lucida Grande" charset="0"/>
                <a:sym typeface="Lucida Grande" charset="0"/>
              </a:rPr>
              <a:t>1000 jobs over next 3-5 years: http://www.crn.com/slide-shows/mobility/240163958/10-tech-companies-bringing-jobs-back-to-the-u-s.htm?pgno=6</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
          <p:cNvSpPr>
            <a:spLocks noGrp="1" noRot="1" noChangeAspect="1" noChangeArrowheads="1"/>
          </p:cNvSpPr>
          <p:nvPr>
            <p:ph type="sldImg"/>
          </p:nvPr>
        </p:nvSpPr>
        <p:spPr>
          <a:solidFill>
            <a:srgbClr val="FFFFFF"/>
          </a:solidFill>
          <a:ln/>
        </p:spPr>
      </p:sp>
      <p:sp>
        <p:nvSpPr>
          <p:cNvPr id="93186" name="Rectangle 2"/>
          <p:cNvSpPr>
            <a:spLocks noGrp="1" noChangeArrowheads="1"/>
          </p:cNvSpPr>
          <p:nvPr>
            <p:ph type="body" idx="1"/>
          </p:nvPr>
        </p:nvSpPr>
        <p:spPr>
          <a:ln/>
        </p:spPr>
        <p:txBody>
          <a:bodyPr/>
          <a:lstStyle/>
          <a:p>
            <a:pPr eaLnBrk="1" hangingPunct="1">
              <a:spcBef>
                <a:spcPts val="400"/>
              </a:spcBef>
              <a:defRPr/>
            </a:pPr>
            <a:r>
              <a:rPr lang="en-US" smtClean="0">
                <a:solidFill>
                  <a:srgbClr val="000000"/>
                </a:solidFill>
                <a:latin typeface="Lucida Grande" charset="0"/>
                <a:cs typeface="Lucida Grande" charset="0"/>
                <a:sym typeface="Lucida Grande" charset="0"/>
              </a:rPr>
              <a:t>I googled for job #</a:t>
            </a:r>
            <a:r>
              <a:rPr lang="ja-JP" altLang="en-US" smtClean="0">
                <a:solidFill>
                  <a:srgbClr val="000000"/>
                </a:solidFill>
                <a:latin typeface="Arial"/>
                <a:cs typeface="Lucida Grande" charset="0"/>
                <a:sym typeface="Lucida Grande" charset="0"/>
              </a:rPr>
              <a:t>’</a:t>
            </a:r>
            <a:r>
              <a:rPr lang="en-US" smtClean="0">
                <a:solidFill>
                  <a:srgbClr val="000000"/>
                </a:solidFill>
                <a:latin typeface="Lucida Grande" charset="0"/>
                <a:cs typeface="Lucida Grande" charset="0"/>
                <a:sym typeface="Lucida Grande" charset="0"/>
              </a:rPr>
              <a:t>s but found nothing - mk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p:cNvSpPr>
            <a:spLocks noGrp="1" noRot="1" noChangeAspect="1" noChangeArrowheads="1"/>
          </p:cNvSpPr>
          <p:nvPr>
            <p:ph type="sldImg"/>
          </p:nvPr>
        </p:nvSpPr>
        <p:spPr>
          <a:solidFill>
            <a:srgbClr val="FFFFFF"/>
          </a:solidFill>
          <a:ln/>
        </p:spPr>
      </p:sp>
      <p:sp>
        <p:nvSpPr>
          <p:cNvPr id="96258" name="Rectangle 2"/>
          <p:cNvSpPr>
            <a:spLocks noGrp="1" noChangeArrowheads="1"/>
          </p:cNvSpPr>
          <p:nvPr>
            <p:ph type="body" idx="1"/>
          </p:nvPr>
        </p:nvSpPr>
        <p:spPr>
          <a:ln/>
        </p:spPr>
        <p:txBody>
          <a:bodyPr/>
          <a:lstStyle/>
          <a:p>
            <a:pPr eaLnBrk="1" hangingPunct="1">
              <a:spcBef>
                <a:spcPts val="400"/>
              </a:spcBef>
              <a:defRPr/>
            </a:pPr>
            <a:r>
              <a:rPr lang="en-US" smtClean="0">
                <a:solidFill>
                  <a:srgbClr val="000000"/>
                </a:solidFill>
                <a:latin typeface="Lucida Grande" charset="0"/>
                <a:cs typeface="Lucida Grande" charset="0"/>
                <a:sym typeface="Lucida Grande" charset="0"/>
              </a:rPr>
              <a:t>No discussion of whether ExOne ever considered manufacturing their printers overseas — I</a:t>
            </a:r>
            <a:r>
              <a:rPr lang="ja-JP" altLang="en-US" smtClean="0">
                <a:solidFill>
                  <a:srgbClr val="000000"/>
                </a:solidFill>
                <a:latin typeface="Arial"/>
                <a:cs typeface="Lucida Grande" charset="0"/>
                <a:sym typeface="Lucida Grande" charset="0"/>
              </a:rPr>
              <a:t>’</a:t>
            </a:r>
            <a:r>
              <a:rPr lang="en-US" smtClean="0">
                <a:solidFill>
                  <a:srgbClr val="000000"/>
                </a:solidFill>
                <a:latin typeface="Lucida Grande" charset="0"/>
                <a:cs typeface="Lucida Grande" charset="0"/>
                <a:sym typeface="Lucida Grande" charset="0"/>
              </a:rPr>
              <a:t>d doubt it — but clearly 3-D printing is an enabler for reshoring.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Grp="1" noRot="1" noChangeAspect="1" noChangeArrowheads="1"/>
          </p:cNvSpPr>
          <p:nvPr>
            <p:ph type="sldImg"/>
          </p:nvPr>
        </p:nvSpPr>
        <p:spPr>
          <a:solidFill>
            <a:srgbClr val="FFFFFF"/>
          </a:solidFill>
          <a:ln/>
        </p:spPr>
      </p:sp>
      <p:sp>
        <p:nvSpPr>
          <p:cNvPr id="99330" name="Rectangle 2"/>
          <p:cNvSpPr>
            <a:spLocks noGrp="1" noChangeArrowheads="1"/>
          </p:cNvSpPr>
          <p:nvPr>
            <p:ph type="body" idx="1"/>
          </p:nvPr>
        </p:nvSpPr>
        <p:spPr>
          <a:ln/>
        </p:spPr>
        <p:txBody>
          <a:bodyPr/>
          <a:lstStyle/>
          <a:p>
            <a:pPr eaLnBrk="1" hangingPunct="1">
              <a:defRPr/>
            </a:pPr>
            <a:r>
              <a:rPr lang="en-US" sz="2000" smtClean="0">
                <a:solidFill>
                  <a:srgbClr val="000000"/>
                </a:solidFill>
                <a:latin typeface="Arial" charset="0"/>
                <a:cs typeface="Arial" charset="0"/>
                <a:sym typeface="Arial" charset="0"/>
              </a:rPr>
              <a:t>Unclear if they ever set up shop in CO or not.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
          <p:cNvSpPr>
            <a:spLocks noGrp="1" noRot="1" noChangeAspect="1" noChangeArrowheads="1"/>
          </p:cNvSpPr>
          <p:nvPr>
            <p:ph type="sldImg"/>
          </p:nvPr>
        </p:nvSpPr>
        <p:spPr>
          <a:solidFill>
            <a:srgbClr val="FFFFFF"/>
          </a:solidFill>
          <a:ln/>
        </p:spPr>
      </p:sp>
      <p:sp>
        <p:nvSpPr>
          <p:cNvPr id="102402" name="Rectangle 2"/>
          <p:cNvSpPr>
            <a:spLocks noGrp="1" noChangeArrowheads="1"/>
          </p:cNvSpPr>
          <p:nvPr>
            <p:ph type="body" idx="1"/>
          </p:nvPr>
        </p:nvSpPr>
        <p:spPr>
          <a:ln/>
        </p:spPr>
        <p:txBody>
          <a:bodyPr/>
          <a:lstStyle/>
          <a:p>
            <a:pPr eaLnBrk="1" hangingPunct="1">
              <a:spcBef>
                <a:spcPts val="400"/>
              </a:spcBef>
              <a:defRPr/>
            </a:pPr>
            <a:r>
              <a:rPr lang="en-US" smtClean="0">
                <a:solidFill>
                  <a:srgbClr val="000000"/>
                </a:solidFill>
                <a:latin typeface="Lucida Grande" charset="0"/>
                <a:cs typeface="Lucida Grande" charset="0"/>
                <a:sym typeface="Lucida Grande" charset="0"/>
              </a:rPr>
              <a:t>Transplant, then expansion.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
          <p:cNvSpPr>
            <a:spLocks noGrp="1" noRot="1" noChangeAspect="1" noChangeArrowheads="1"/>
          </p:cNvSpPr>
          <p:nvPr>
            <p:ph type="sldImg"/>
          </p:nvPr>
        </p:nvSpPr>
        <p:spPr>
          <a:solidFill>
            <a:srgbClr val="FFFFFF"/>
          </a:solidFill>
          <a:ln/>
        </p:spPr>
      </p:sp>
      <p:sp>
        <p:nvSpPr>
          <p:cNvPr id="106498" name="Rectangle 2"/>
          <p:cNvSpPr>
            <a:spLocks noGrp="1" noChangeArrowheads="1"/>
          </p:cNvSpPr>
          <p:nvPr>
            <p:ph type="body" idx="1"/>
          </p:nvPr>
        </p:nvSpPr>
        <p:spPr>
          <a:ln/>
        </p:spPr>
        <p:txBody>
          <a:bodyPr/>
          <a:lstStyle/>
          <a:p>
            <a:pPr eaLnBrk="1" hangingPunct="1">
              <a:defRPr/>
            </a:pPr>
            <a:r>
              <a:rPr lang="en-US" sz="2000" smtClean="0">
                <a:solidFill>
                  <a:srgbClr val="000000"/>
                </a:solidFill>
                <a:latin typeface="Arial" charset="0"/>
                <a:cs typeface="Arial" charset="0"/>
                <a:sym typeface="Arial" charset="0"/>
              </a:rPr>
              <a:t>manufactured in US previously, closed that operation, now reopening it. jobs # is both created and retained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
          <p:cNvSpPr>
            <a:spLocks noGrp="1" noRot="1" noChangeAspect="1" noChangeArrowheads="1"/>
          </p:cNvSpPr>
          <p:nvPr>
            <p:ph type="sldImg"/>
          </p:nvPr>
        </p:nvSpPr>
        <p:spPr>
          <a:solidFill>
            <a:srgbClr val="FFFFFF"/>
          </a:solidFill>
          <a:ln/>
        </p:spPr>
      </p:sp>
      <p:sp>
        <p:nvSpPr>
          <p:cNvPr id="120834" name="Rectangle 2"/>
          <p:cNvSpPr>
            <a:spLocks noGrp="1" noChangeArrowheads="1"/>
          </p:cNvSpPr>
          <p:nvPr>
            <p:ph type="body" idx="1"/>
          </p:nvPr>
        </p:nvSpPr>
        <p:spPr>
          <a:ln/>
        </p:spPr>
        <p:txBody>
          <a:bodyPr/>
          <a:lstStyle/>
          <a:p>
            <a:pPr eaLnBrk="1" hangingPunct="1">
              <a:spcBef>
                <a:spcPts val="425"/>
              </a:spcBef>
              <a:defRPr/>
            </a:pPr>
            <a:r>
              <a:rPr lang="en-US" smtClean="0">
                <a:solidFill>
                  <a:srgbClr val="666699"/>
                </a:solidFill>
                <a:latin typeface="Arial" charset="0"/>
                <a:cs typeface="Arial" charset="0"/>
                <a:sym typeface="Arial" charset="0"/>
              </a:rPr>
              <a:t>Taizhou Fuling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1"/>
          <p:cNvSpPr>
            <a:spLocks noGrp="1" noRot="1" noChangeAspect="1" noChangeArrowheads="1"/>
          </p:cNvSpPr>
          <p:nvPr>
            <p:ph type="sldImg"/>
          </p:nvPr>
        </p:nvSpPr>
        <p:spPr>
          <a:solidFill>
            <a:srgbClr val="FFFFFF"/>
          </a:solidFill>
          <a:ln/>
        </p:spPr>
      </p:sp>
      <p:sp>
        <p:nvSpPr>
          <p:cNvPr id="129026" name="Rectangle 2"/>
          <p:cNvSpPr>
            <a:spLocks noGrp="1" noChangeArrowheads="1"/>
          </p:cNvSpPr>
          <p:nvPr>
            <p:ph type="body" idx="1"/>
          </p:nvPr>
        </p:nvSpPr>
        <p:spPr>
          <a:ln/>
        </p:spPr>
        <p:txBody>
          <a:bodyPr/>
          <a:lstStyle/>
          <a:p>
            <a:pPr eaLnBrk="1" hangingPunct="1">
              <a:spcBef>
                <a:spcPts val="400"/>
              </a:spcBef>
              <a:defRPr/>
            </a:pPr>
            <a:r>
              <a:rPr lang="en-US" smtClean="0">
                <a:solidFill>
                  <a:srgbClr val="000000"/>
                </a:solidFill>
                <a:latin typeface="Lucida Grande" charset="0"/>
                <a:cs typeface="Lucida Grande" charset="0"/>
                <a:sym typeface="Lucida Grande" charset="0"/>
              </a:rPr>
              <a:t>According to http://www.crn.com/slide-shows/mobility/240163958/10-tech-companies-bringing-jobs-back-to-the-u-s.htm?pgno=6: $2b plant, Fab 8.1, microprocessors for Apple, 1000 permanent jobs.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1"/>
          <p:cNvSpPr>
            <a:spLocks noGrp="1" noRot="1" noChangeAspect="1" noChangeArrowheads="1"/>
          </p:cNvSpPr>
          <p:nvPr>
            <p:ph type="sldImg"/>
          </p:nvPr>
        </p:nvSpPr>
        <p:spPr>
          <a:solidFill>
            <a:srgbClr val="FFFFFF"/>
          </a:solidFill>
          <a:ln/>
        </p:spPr>
      </p:sp>
      <p:sp>
        <p:nvSpPr>
          <p:cNvPr id="154626" name="Rectangle 2"/>
          <p:cNvSpPr>
            <a:spLocks noGrp="1" noChangeArrowheads="1"/>
          </p:cNvSpPr>
          <p:nvPr>
            <p:ph type="body" idx="1"/>
          </p:nvPr>
        </p:nvSpPr>
        <p:spPr>
          <a:ln/>
        </p:spPr>
        <p:txBody>
          <a:bodyPr/>
          <a:lstStyle/>
          <a:p>
            <a:pPr eaLnBrk="1" hangingPunct="1">
              <a:spcBef>
                <a:spcPts val="400"/>
              </a:spcBef>
              <a:defRPr/>
            </a:pPr>
            <a:r>
              <a:rPr lang="en-US" smtClean="0">
                <a:solidFill>
                  <a:srgbClr val="000000"/>
                </a:solidFill>
                <a:latin typeface="Lucida Grande" charset="0"/>
                <a:cs typeface="Lucida Grande" charset="0"/>
                <a:sym typeface="Lucida Grande" charset="0"/>
              </a:rPr>
              <a:t>1000 permanent employees: http://www.crn.com/slide-shows/mobility/240163958/10-tech-companies-bringing-jobs-back-to-the-u-s.htm?pgno=5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1"/>
          <p:cNvSpPr>
            <a:spLocks noGrp="1" noRot="1" noChangeAspect="1" noChangeArrowheads="1"/>
          </p:cNvSpPr>
          <p:nvPr>
            <p:ph type="sldImg"/>
          </p:nvPr>
        </p:nvSpPr>
        <p:spPr>
          <a:solidFill>
            <a:srgbClr val="FFFFFF"/>
          </a:solidFill>
          <a:ln/>
        </p:spPr>
      </p:sp>
      <p:sp>
        <p:nvSpPr>
          <p:cNvPr id="157698" name="Rectangle 2"/>
          <p:cNvSpPr>
            <a:spLocks noGrp="1" noChangeArrowheads="1"/>
          </p:cNvSpPr>
          <p:nvPr>
            <p:ph type="body" idx="1"/>
          </p:nvPr>
        </p:nvSpPr>
        <p:spPr>
          <a:ln/>
        </p:spPr>
        <p:txBody>
          <a:bodyPr/>
          <a:lstStyle/>
          <a:p>
            <a:pPr eaLnBrk="1" hangingPunct="1">
              <a:spcBef>
                <a:spcPts val="400"/>
              </a:spcBef>
              <a:defRPr/>
            </a:pPr>
            <a:r>
              <a:rPr lang="en-US" smtClean="0">
                <a:solidFill>
                  <a:srgbClr val="000000"/>
                </a:solidFill>
                <a:latin typeface="Lucida Grande" charset="0"/>
                <a:cs typeface="Lucida Grande" charset="0"/>
                <a:sym typeface="Lucida Grande" charset="0"/>
              </a:rPr>
              <a:t>IF NO MFG. ANYWHERE, MARK AS SERVICE</a:t>
            </a:r>
            <a:endParaRPr lang="en-US" smtClean="0">
              <a:solidFill>
                <a:srgbClr val="000000"/>
              </a:solidFill>
              <a:latin typeface="Times New Roman" charset="0"/>
              <a:cs typeface="Times" charset="0"/>
              <a:sym typeface="Times New Roman" charset="0"/>
            </a:endParaRPr>
          </a:p>
          <a:p>
            <a:pPr eaLnBrk="1" hangingPunct="1">
              <a:spcBef>
                <a:spcPts val="400"/>
              </a:spcBef>
              <a:defRPr/>
            </a:pPr>
            <a:r>
              <a:rPr lang="en-US" smtClean="0">
                <a:solidFill>
                  <a:srgbClr val="000000"/>
                </a:solidFill>
                <a:latin typeface="Lucida Grande" charset="0"/>
                <a:cs typeface="Lucida Grande" charset="0"/>
                <a:sym typeface="Lucida Grande" charset="0"/>
              </a:rPr>
              <a:t>They</a:t>
            </a:r>
            <a:r>
              <a:rPr lang="ja-JP" altLang="en-US" smtClean="0">
                <a:solidFill>
                  <a:srgbClr val="000000"/>
                </a:solidFill>
                <a:latin typeface="Arial"/>
                <a:cs typeface="Lucida Grande" charset="0"/>
                <a:sym typeface="Lucida Grande" charset="0"/>
              </a:rPr>
              <a:t>’</a:t>
            </a:r>
            <a:r>
              <a:rPr lang="en-US" smtClean="0">
                <a:solidFill>
                  <a:srgbClr val="000000"/>
                </a:solidFill>
                <a:latin typeface="Lucida Grande" charset="0"/>
                <a:cs typeface="Lucida Grande" charset="0"/>
                <a:sym typeface="Lucida Grande" charset="0"/>
              </a:rPr>
              <a:t>re making pharmaceuticals—what does that count as?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Rot="1" noChangeAspect="1" noChangeArrowheads="1"/>
          </p:cNvSpPr>
          <p:nvPr>
            <p:ph type="sldImg"/>
          </p:nvPr>
        </p:nvSpPr>
        <p:spPr>
          <a:solidFill>
            <a:srgbClr val="FFFFFF"/>
          </a:solidFill>
          <a:ln/>
        </p:spPr>
      </p:sp>
      <p:sp>
        <p:nvSpPr>
          <p:cNvPr id="17410" name="Rectangle 2"/>
          <p:cNvSpPr>
            <a:spLocks noGrp="1" noChangeArrowheads="1"/>
          </p:cNvSpPr>
          <p:nvPr>
            <p:ph type="body" idx="1"/>
          </p:nvPr>
        </p:nvSpPr>
        <p:spPr>
          <a:ln/>
        </p:spPr>
        <p:txBody>
          <a:bodyPr/>
          <a:lstStyle/>
          <a:p>
            <a:pPr eaLnBrk="1" hangingPunct="1">
              <a:spcBef>
                <a:spcPts val="425"/>
              </a:spcBef>
              <a:defRPr/>
            </a:pPr>
            <a:r>
              <a:rPr lang="ja-JP" altLang="en-US" smtClean="0">
                <a:solidFill>
                  <a:srgbClr val="000000"/>
                </a:solidFill>
                <a:latin typeface="Arial"/>
                <a:cs typeface="Times New Roman" charset="0"/>
                <a:sym typeface="Times New Roman" charset="0"/>
              </a:rPr>
              <a:t>“</a:t>
            </a:r>
            <a:r>
              <a:rPr lang="en-US" smtClean="0">
                <a:solidFill>
                  <a:srgbClr val="000000"/>
                </a:solidFill>
                <a:latin typeface="Arial" charset="0"/>
                <a:cs typeface="Arial" charset="0"/>
                <a:sym typeface="Arial" charset="0"/>
              </a:rPr>
              <a:t>Where Fitzgerald is seeing more success is in new projects that have never been tooled or produced in Asia, where the playing field may be more level. New jobs, ones that have never been off-shored, but are now being quoted here, are known as new-shoring, or on-shoring. </a:t>
            </a:r>
            <a:r>
              <a:rPr lang="ja-JP" altLang="en-US" smtClean="0">
                <a:solidFill>
                  <a:srgbClr val="000000"/>
                </a:solidFill>
                <a:latin typeface="Arial"/>
                <a:cs typeface="Arial" charset="0"/>
                <a:sym typeface="Arial" charset="0"/>
              </a:rPr>
              <a:t>”</a:t>
            </a:r>
            <a:endParaRPr lang="en-US" smtClean="0">
              <a:solidFill>
                <a:srgbClr val="000000"/>
              </a:solidFill>
              <a:latin typeface="Arial" charset="0"/>
              <a:cs typeface="Arial" charset="0"/>
              <a:sym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1"/>
          <p:cNvSpPr>
            <a:spLocks noGrp="1" noRot="1" noChangeAspect="1" noChangeArrowheads="1"/>
          </p:cNvSpPr>
          <p:nvPr>
            <p:ph type="sldImg"/>
          </p:nvPr>
        </p:nvSpPr>
        <p:spPr>
          <a:solidFill>
            <a:srgbClr val="FFFFFF"/>
          </a:solidFill>
          <a:ln/>
        </p:spPr>
      </p:sp>
      <p:sp>
        <p:nvSpPr>
          <p:cNvPr id="162818" name="Rectangle 2"/>
          <p:cNvSpPr>
            <a:spLocks noGrp="1" noChangeArrowheads="1"/>
          </p:cNvSpPr>
          <p:nvPr>
            <p:ph type="body" idx="1"/>
          </p:nvPr>
        </p:nvSpPr>
        <p:spPr>
          <a:ln/>
        </p:spPr>
        <p:txBody>
          <a:bodyPr/>
          <a:lstStyle/>
          <a:p>
            <a:pPr eaLnBrk="1" hangingPunct="1">
              <a:defRPr/>
            </a:pPr>
            <a:r>
              <a:rPr lang="en-US" sz="2000" smtClean="0">
                <a:solidFill>
                  <a:srgbClr val="000000"/>
                </a:solidFill>
                <a:latin typeface="Arial" charset="0"/>
                <a:cs typeface="Arial" charset="0"/>
                <a:sym typeface="Arial" charset="0"/>
              </a:rPr>
              <a:t>Lancaster Cty, SC near Charlotte, NC. Thus probably jobs to NC residents?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1"/>
          <p:cNvSpPr>
            <a:spLocks noGrp="1" noRot="1" noChangeAspect="1" noChangeArrowheads="1"/>
          </p:cNvSpPr>
          <p:nvPr>
            <p:ph type="sldImg"/>
          </p:nvPr>
        </p:nvSpPr>
        <p:spPr>
          <a:solidFill>
            <a:srgbClr val="FFFFFF"/>
          </a:solidFill>
          <a:ln/>
        </p:spPr>
      </p:sp>
      <p:sp>
        <p:nvSpPr>
          <p:cNvPr id="165890" name="Rectangle 2"/>
          <p:cNvSpPr>
            <a:spLocks noGrp="1" noChangeArrowheads="1"/>
          </p:cNvSpPr>
          <p:nvPr>
            <p:ph type="body" idx="1"/>
          </p:nvPr>
        </p:nvSpPr>
        <p:spPr>
          <a:ln/>
        </p:spPr>
        <p:txBody>
          <a:bodyPr/>
          <a:lstStyle/>
          <a:p>
            <a:pPr eaLnBrk="1" hangingPunct="1">
              <a:spcBef>
                <a:spcPts val="400"/>
              </a:spcBef>
              <a:defRPr/>
            </a:pPr>
            <a:r>
              <a:rPr lang="en-US" smtClean="0">
                <a:solidFill>
                  <a:srgbClr val="000000"/>
                </a:solidFill>
                <a:latin typeface="Lucida Grande" charset="0"/>
                <a:cs typeface="Lucida Grande" charset="0"/>
                <a:sym typeface="Lucida Grande" charset="0"/>
              </a:rPr>
              <a:t>Millar: I</a:t>
            </a:r>
            <a:r>
              <a:rPr lang="ja-JP" altLang="en-US" smtClean="0">
                <a:solidFill>
                  <a:srgbClr val="000000"/>
                </a:solidFill>
                <a:latin typeface="Arial"/>
                <a:cs typeface="Lucida Grande" charset="0"/>
                <a:sym typeface="Lucida Grande" charset="0"/>
              </a:rPr>
              <a:t>’</a:t>
            </a:r>
            <a:r>
              <a:rPr lang="en-US" smtClean="0">
                <a:solidFill>
                  <a:srgbClr val="000000"/>
                </a:solidFill>
                <a:latin typeface="Lucida Grande" charset="0"/>
                <a:cs typeface="Lucida Grande" charset="0"/>
                <a:sym typeface="Lucida Grande" charset="0"/>
              </a:rPr>
              <a:t>m not sure what</a:t>
            </a:r>
            <a:r>
              <a:rPr lang="ja-JP" altLang="en-US" smtClean="0">
                <a:solidFill>
                  <a:srgbClr val="000000"/>
                </a:solidFill>
                <a:latin typeface="Arial"/>
                <a:cs typeface="Lucida Grande" charset="0"/>
                <a:sym typeface="Lucida Grande" charset="0"/>
              </a:rPr>
              <a:t>’</a:t>
            </a:r>
            <a:r>
              <a:rPr lang="en-US" smtClean="0">
                <a:solidFill>
                  <a:srgbClr val="000000"/>
                </a:solidFill>
                <a:latin typeface="Lucida Grande" charset="0"/>
                <a:cs typeface="Lucida Grande" charset="0"/>
                <a:sym typeface="Lucida Grande" charset="0"/>
              </a:rPr>
              <a:t>s unclear about this. Article doesn</a:t>
            </a:r>
            <a:r>
              <a:rPr lang="ja-JP" altLang="en-US" smtClean="0">
                <a:solidFill>
                  <a:srgbClr val="000000"/>
                </a:solidFill>
                <a:latin typeface="Arial"/>
                <a:cs typeface="Lucida Grande" charset="0"/>
                <a:sym typeface="Lucida Grande" charset="0"/>
              </a:rPr>
              <a:t>’</a:t>
            </a:r>
            <a:r>
              <a:rPr lang="en-US" smtClean="0">
                <a:solidFill>
                  <a:srgbClr val="000000"/>
                </a:solidFill>
                <a:latin typeface="Lucida Grande" charset="0"/>
                <a:cs typeface="Lucida Grande" charset="0"/>
                <a:sym typeface="Lucida Grande" charset="0"/>
              </a:rPr>
              <a:t>t say if they put investment into pre-existing factory, though I suspect so. It was still reshored from China. Doesn</a:t>
            </a:r>
            <a:r>
              <a:rPr lang="ja-JP" altLang="en-US" smtClean="0">
                <a:solidFill>
                  <a:srgbClr val="000000"/>
                </a:solidFill>
                <a:latin typeface="Arial"/>
                <a:cs typeface="Lucida Grande" charset="0"/>
                <a:sym typeface="Lucida Grande" charset="0"/>
              </a:rPr>
              <a:t>’</a:t>
            </a:r>
            <a:r>
              <a:rPr lang="en-US" smtClean="0">
                <a:solidFill>
                  <a:srgbClr val="000000"/>
                </a:solidFill>
                <a:latin typeface="Lucida Grande" charset="0"/>
                <a:cs typeface="Lucida Grande" charset="0"/>
                <a:sym typeface="Lucida Grande" charset="0"/>
              </a:rPr>
              <a:t>t give specific year but mentions during/because of recession so my best guess is 08/09.</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1"/>
          <p:cNvSpPr>
            <a:spLocks noGrp="1" noRot="1" noChangeAspect="1" noChangeArrowheads="1"/>
          </p:cNvSpPr>
          <p:nvPr>
            <p:ph type="sldImg"/>
          </p:nvPr>
        </p:nvSpPr>
        <p:spPr>
          <a:solidFill>
            <a:srgbClr val="FFFFFF"/>
          </a:solidFill>
          <a:ln/>
        </p:spPr>
      </p:sp>
      <p:sp>
        <p:nvSpPr>
          <p:cNvPr id="173058" name="Rectangle 2"/>
          <p:cNvSpPr>
            <a:spLocks noGrp="1" noChangeArrowheads="1"/>
          </p:cNvSpPr>
          <p:nvPr>
            <p:ph type="body" idx="1"/>
          </p:nvPr>
        </p:nvSpPr>
        <p:spPr>
          <a:ln/>
        </p:spPr>
        <p:txBody>
          <a:bodyPr/>
          <a:lstStyle/>
          <a:p>
            <a:pPr eaLnBrk="1" hangingPunct="1">
              <a:spcBef>
                <a:spcPts val="400"/>
              </a:spcBef>
              <a:defRPr/>
            </a:pPr>
            <a:r>
              <a:rPr lang="en-US" smtClean="0">
                <a:solidFill>
                  <a:srgbClr val="000000"/>
                </a:solidFill>
                <a:latin typeface="Lucida Grande" charset="0"/>
                <a:cs typeface="Lucida Grande" charset="0"/>
                <a:sym typeface="Lucida Grande" charset="0"/>
              </a:rPr>
              <a:t>115 manufacturing jobs in Whitsett, NC</a:t>
            </a:r>
            <a:endParaRPr lang="en-US" smtClean="0">
              <a:solidFill>
                <a:srgbClr val="000000"/>
              </a:solidFill>
              <a:latin typeface="Times New Roman" charset="0"/>
              <a:cs typeface="Times" charset="0"/>
              <a:sym typeface="Times New Roman" charset="0"/>
            </a:endParaRPr>
          </a:p>
          <a:p>
            <a:pPr eaLnBrk="1" hangingPunct="1">
              <a:spcBef>
                <a:spcPts val="400"/>
              </a:spcBef>
              <a:defRPr/>
            </a:pPr>
            <a:r>
              <a:rPr lang="en-US" smtClean="0">
                <a:solidFill>
                  <a:srgbClr val="000000"/>
                </a:solidFill>
                <a:latin typeface="Lucida Grande" charset="0"/>
                <a:cs typeface="Lucida Grande" charset="0"/>
                <a:sym typeface="Lucida Grande" charset="0"/>
              </a:rPr>
              <a:t>185 call center jobs in Morrisville, NC</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1"/>
          <p:cNvSpPr>
            <a:spLocks noGrp="1" noRot="1" noChangeAspect="1" noChangeArrowheads="1"/>
          </p:cNvSpPr>
          <p:nvPr>
            <p:ph type="sldImg"/>
          </p:nvPr>
        </p:nvSpPr>
        <p:spPr>
          <a:solidFill>
            <a:srgbClr val="FFFFFF"/>
          </a:solidFill>
          <a:ln/>
        </p:spPr>
      </p:sp>
      <p:sp>
        <p:nvSpPr>
          <p:cNvPr id="187394" name="Rectangle 2"/>
          <p:cNvSpPr>
            <a:spLocks noGrp="1" noChangeArrowheads="1"/>
          </p:cNvSpPr>
          <p:nvPr>
            <p:ph type="body" idx="1"/>
          </p:nvPr>
        </p:nvSpPr>
        <p:spPr>
          <a:ln/>
        </p:spPr>
        <p:txBody>
          <a:bodyPr/>
          <a:lstStyle/>
          <a:p>
            <a:pPr eaLnBrk="1" hangingPunct="1">
              <a:spcBef>
                <a:spcPts val="400"/>
              </a:spcBef>
              <a:defRPr/>
            </a:pPr>
            <a:r>
              <a:rPr lang="en-US" smtClean="0">
                <a:solidFill>
                  <a:srgbClr val="000000"/>
                </a:solidFill>
                <a:latin typeface="Lucida Grande" charset="0"/>
                <a:cs typeface="Lucida Grande" charset="0"/>
                <a:sym typeface="Lucida Grande" charset="0"/>
              </a:rPr>
              <a:t>Incubator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1"/>
          <p:cNvSpPr>
            <a:spLocks noGrp="1" noRot="1" noChangeAspect="1" noChangeArrowheads="1"/>
          </p:cNvSpPr>
          <p:nvPr>
            <p:ph type="sldImg"/>
          </p:nvPr>
        </p:nvSpPr>
        <p:spPr>
          <a:solidFill>
            <a:srgbClr val="FFFFFF"/>
          </a:solidFill>
          <a:ln/>
        </p:spPr>
      </p:sp>
      <p:sp>
        <p:nvSpPr>
          <p:cNvPr id="196610" name="Rectangle 2"/>
          <p:cNvSpPr>
            <a:spLocks noGrp="1" noChangeArrowheads="1"/>
          </p:cNvSpPr>
          <p:nvPr>
            <p:ph type="body" idx="1"/>
          </p:nvPr>
        </p:nvSpPr>
        <p:spPr>
          <a:ln/>
        </p:spPr>
        <p:txBody>
          <a:bodyPr/>
          <a:lstStyle/>
          <a:p>
            <a:pPr eaLnBrk="1" hangingPunct="1">
              <a:spcBef>
                <a:spcPts val="400"/>
              </a:spcBef>
              <a:defRPr/>
            </a:pPr>
            <a:r>
              <a:rPr lang="en-US" smtClean="0">
                <a:solidFill>
                  <a:srgbClr val="000000"/>
                </a:solidFill>
                <a:latin typeface="Lucida Grande" charset="0"/>
                <a:cs typeface="Lucida Grande" charset="0"/>
                <a:sym typeface="Lucida Grande" charset="0"/>
              </a:rPr>
              <a:t>Important here to note this is part of Merck</a:t>
            </a:r>
            <a:r>
              <a:rPr lang="ja-JP" altLang="en-US" smtClean="0">
                <a:solidFill>
                  <a:srgbClr val="000000"/>
                </a:solidFill>
                <a:latin typeface="Arial"/>
                <a:cs typeface="Lucida Grande" charset="0"/>
                <a:sym typeface="Lucida Grande" charset="0"/>
              </a:rPr>
              <a:t>’</a:t>
            </a:r>
            <a:r>
              <a:rPr lang="en-US" smtClean="0">
                <a:solidFill>
                  <a:srgbClr val="000000"/>
                </a:solidFill>
                <a:latin typeface="Lucida Grande" charset="0"/>
                <a:cs typeface="Lucida Grande" charset="0"/>
                <a:sym typeface="Lucida Grande" charset="0"/>
              </a:rPr>
              <a:t>s reorganization, which is also losing, by consolidation and M&amp;A, thousands of jobs. See: http://www.forbes.com/sites/matthewherper/2013/10/07/can-merck-really-revive-itself-by-jettisoning-employees/ A CLOSE READING OF THE SOURCE SHOWS THAT THE COMPANY IS RESHORING OFFICE OPERATIONS BUT NO MENTION OF MANUFACTURING.  IF MFG. IS NOT INCLUDED, MENTION SO IN THE SLIDE.  I WOULD STILL INCLUDE AS RESHORING MFG. SINCE MERCK IS A MFG. COMPANY AND THESE JOBS WOULD BE INCLUDED AS MFG. BY THE GOVERNMENT.  AMBIGUOUS.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1"/>
          <p:cNvSpPr>
            <a:spLocks noGrp="1" noRot="1" noChangeAspect="1" noChangeArrowheads="1"/>
          </p:cNvSpPr>
          <p:nvPr>
            <p:ph type="sldImg"/>
          </p:nvPr>
        </p:nvSpPr>
        <p:spPr>
          <a:solidFill>
            <a:srgbClr val="FFFFFF"/>
          </a:solidFill>
          <a:ln/>
        </p:spPr>
      </p:sp>
      <p:sp>
        <p:nvSpPr>
          <p:cNvPr id="198658" name="Rectangle 2"/>
          <p:cNvSpPr>
            <a:spLocks noGrp="1" noChangeArrowheads="1"/>
          </p:cNvSpPr>
          <p:nvPr>
            <p:ph type="body" idx="1"/>
          </p:nvPr>
        </p:nvSpPr>
        <p:spPr>
          <a:ln/>
        </p:spPr>
        <p:txBody>
          <a:bodyPr/>
          <a:lstStyle/>
          <a:p>
            <a:pPr eaLnBrk="1" hangingPunct="1">
              <a:spcBef>
                <a:spcPts val="400"/>
              </a:spcBef>
              <a:defRPr/>
            </a:pPr>
            <a:r>
              <a:rPr lang="en-US" smtClean="0">
                <a:solidFill>
                  <a:srgbClr val="000000"/>
                </a:solidFill>
                <a:latin typeface="Lucida Grande" charset="0"/>
                <a:cs typeface="Lucida Grande" charset="0"/>
                <a:sym typeface="Lucida Grande" charset="0"/>
              </a:rPr>
              <a:t>GENERALLY, GAS TURBINES ARE NOT </a:t>
            </a:r>
            <a:r>
              <a:rPr lang="ja-JP" altLang="en-US" smtClean="0">
                <a:solidFill>
                  <a:srgbClr val="000000"/>
                </a:solidFill>
                <a:latin typeface="Arial"/>
                <a:cs typeface="Lucida Grande" charset="0"/>
                <a:sym typeface="Lucida Grande" charset="0"/>
              </a:rPr>
              <a:t>“</a:t>
            </a:r>
            <a:r>
              <a:rPr lang="en-US" smtClean="0">
                <a:solidFill>
                  <a:srgbClr val="000000"/>
                </a:solidFill>
                <a:latin typeface="Lucida Grande" charset="0"/>
                <a:cs typeface="Lucida Grande" charset="0"/>
                <a:sym typeface="Lucida Grande" charset="0"/>
              </a:rPr>
              <a:t>FOR</a:t>
            </a:r>
            <a:r>
              <a:rPr lang="ja-JP" altLang="en-US" smtClean="0">
                <a:solidFill>
                  <a:srgbClr val="000000"/>
                </a:solidFill>
                <a:latin typeface="Arial"/>
                <a:cs typeface="Lucida Grande" charset="0"/>
                <a:sym typeface="Lucida Grande" charset="0"/>
              </a:rPr>
              <a:t>”</a:t>
            </a:r>
            <a:r>
              <a:rPr lang="en-US" smtClean="0">
                <a:solidFill>
                  <a:srgbClr val="000000"/>
                </a:solidFill>
                <a:latin typeface="Lucida Grande" charset="0"/>
                <a:cs typeface="Lucida Grande" charset="0"/>
                <a:sym typeface="Lucida Grande" charset="0"/>
              </a:rPr>
              <a:t> THE AEROSPAC E INDUSTRY.  THEY ARE FOR ELECTRICITY PRODUCTION ON THE GROUND.  I CHANGED TO  </a:t>
            </a:r>
            <a:r>
              <a:rPr lang="ja-JP" altLang="en-US" smtClean="0">
                <a:solidFill>
                  <a:srgbClr val="000000"/>
                </a:solidFill>
                <a:latin typeface="Arial"/>
                <a:cs typeface="Lucida Grande" charset="0"/>
                <a:sym typeface="Lucida Grande" charset="0"/>
              </a:rPr>
              <a:t>“</a:t>
            </a:r>
            <a:r>
              <a:rPr lang="en-US" smtClean="0">
                <a:solidFill>
                  <a:srgbClr val="000000"/>
                </a:solidFill>
                <a:latin typeface="Lucida Grande" charset="0"/>
                <a:cs typeface="Lucida Grande" charset="0"/>
                <a:sym typeface="Lucida Grande" charset="0"/>
              </a:rPr>
              <a:t>AND.</a:t>
            </a:r>
            <a:r>
              <a:rPr lang="ja-JP" altLang="en-US" smtClean="0">
                <a:solidFill>
                  <a:srgbClr val="000000"/>
                </a:solidFill>
                <a:latin typeface="Arial"/>
                <a:cs typeface="Lucida Grande" charset="0"/>
                <a:sym typeface="Lucida Grande" charset="0"/>
              </a:rPr>
              <a:t>”</a:t>
            </a:r>
            <a:endParaRPr lang="en-US" smtClean="0">
              <a:solidFill>
                <a:srgbClr val="000000"/>
              </a:solidFill>
              <a:latin typeface="Lucida Grande" charset="0"/>
              <a:cs typeface="Lucida Grande" charset="0"/>
              <a:sym typeface="Lucida Grande"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1"/>
          <p:cNvSpPr>
            <a:spLocks noGrp="1" noRot="1" noChangeAspect="1" noChangeArrowheads="1"/>
          </p:cNvSpPr>
          <p:nvPr>
            <p:ph type="sldImg"/>
          </p:nvPr>
        </p:nvSpPr>
        <p:spPr>
          <a:solidFill>
            <a:srgbClr val="FFFFFF"/>
          </a:solidFill>
          <a:ln/>
        </p:spPr>
      </p:sp>
      <p:sp>
        <p:nvSpPr>
          <p:cNvPr id="201730" name="Rectangle 2"/>
          <p:cNvSpPr>
            <a:spLocks noGrp="1" noChangeArrowheads="1"/>
          </p:cNvSpPr>
          <p:nvPr>
            <p:ph type="body" idx="1"/>
          </p:nvPr>
        </p:nvSpPr>
        <p:spPr>
          <a:ln/>
        </p:spPr>
        <p:txBody>
          <a:bodyPr/>
          <a:lstStyle/>
          <a:p>
            <a:pPr eaLnBrk="1" hangingPunct="1">
              <a:spcBef>
                <a:spcPts val="400"/>
              </a:spcBef>
              <a:defRPr/>
            </a:pPr>
            <a:r>
              <a:rPr lang="en-US" smtClean="0">
                <a:solidFill>
                  <a:srgbClr val="000000"/>
                </a:solidFill>
                <a:latin typeface="Lucida Grande" charset="0"/>
                <a:cs typeface="Lucida Grande" charset="0"/>
                <a:sym typeface="Lucida Grande" charset="0"/>
              </a:rPr>
              <a:t>I think transplant?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1"/>
          <p:cNvSpPr>
            <a:spLocks noGrp="1" noRot="1" noChangeAspect="1" noChangeArrowheads="1"/>
          </p:cNvSpPr>
          <p:nvPr>
            <p:ph type="sldImg"/>
          </p:nvPr>
        </p:nvSpPr>
        <p:spPr>
          <a:solidFill>
            <a:srgbClr val="FFFFFF"/>
          </a:solidFill>
          <a:ln/>
        </p:spPr>
      </p:sp>
      <p:sp>
        <p:nvSpPr>
          <p:cNvPr id="207874" name="Rectangle 2"/>
          <p:cNvSpPr>
            <a:spLocks noGrp="1" noChangeArrowheads="1"/>
          </p:cNvSpPr>
          <p:nvPr>
            <p:ph type="body" idx="1"/>
          </p:nvPr>
        </p:nvSpPr>
        <p:spPr>
          <a:ln/>
        </p:spPr>
        <p:txBody>
          <a:bodyPr/>
          <a:lstStyle/>
          <a:p>
            <a:pPr eaLnBrk="1" hangingPunct="1">
              <a:spcBef>
                <a:spcPts val="425"/>
              </a:spcBef>
              <a:defRPr/>
            </a:pPr>
            <a:r>
              <a:rPr lang="en-US" smtClean="0">
                <a:solidFill>
                  <a:srgbClr val="000000"/>
                </a:solidFill>
                <a:latin typeface="Times New Roman" charset="0"/>
                <a:cs typeface="Times New Roman" charset="0"/>
                <a:sym typeface="Times New Roman" charset="0"/>
              </a:rPr>
              <a:t>FAILED BECAUSE LACK OF DEMAND</a:t>
            </a:r>
            <a:endParaRPr lang="en-US" smtClean="0">
              <a:solidFill>
                <a:srgbClr val="000000"/>
              </a:solidFill>
              <a:latin typeface="Times New Roman" charset="0"/>
              <a:cs typeface="Times" charset="0"/>
              <a:sym typeface="Times New Roman" charset="0"/>
            </a:endParaRPr>
          </a:p>
          <a:p>
            <a:pPr eaLnBrk="1" hangingPunct="1">
              <a:spcBef>
                <a:spcPts val="425"/>
              </a:spcBef>
              <a:defRPr/>
            </a:pPr>
            <a:r>
              <a:rPr lang="en-US" smtClean="0">
                <a:solidFill>
                  <a:srgbClr val="000000"/>
                </a:solidFill>
                <a:latin typeface="Times New Roman" charset="0"/>
                <a:cs typeface="Times New Roman" charset="0"/>
                <a:sym typeface="Times New Roman" charset="0"/>
              </a:rPr>
              <a:t>Multiple sources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1"/>
          <p:cNvSpPr>
            <a:spLocks noGrp="1" noRot="1" noChangeAspect="1" noChangeArrowheads="1"/>
          </p:cNvSpPr>
          <p:nvPr>
            <p:ph type="sldImg"/>
          </p:nvPr>
        </p:nvSpPr>
        <p:spPr>
          <a:solidFill>
            <a:srgbClr val="FFFFFF"/>
          </a:solidFill>
          <a:ln/>
        </p:spPr>
      </p:sp>
      <p:sp>
        <p:nvSpPr>
          <p:cNvPr id="217090" name="Rectangle 2"/>
          <p:cNvSpPr>
            <a:spLocks noGrp="1" noChangeArrowheads="1"/>
          </p:cNvSpPr>
          <p:nvPr>
            <p:ph type="body" idx="1"/>
          </p:nvPr>
        </p:nvSpPr>
        <p:spPr>
          <a:ln/>
        </p:spPr>
        <p:txBody>
          <a:bodyPr/>
          <a:lstStyle/>
          <a:p>
            <a:pPr eaLnBrk="1" hangingPunct="1">
              <a:spcBef>
                <a:spcPts val="400"/>
              </a:spcBef>
              <a:defRPr/>
            </a:pPr>
            <a:r>
              <a:rPr lang="en-US" smtClean="0">
                <a:solidFill>
                  <a:srgbClr val="000000"/>
                </a:solidFill>
                <a:latin typeface="Lucida Grande" charset="0"/>
                <a:cs typeface="Lucida Grande" charset="0"/>
                <a:sym typeface="Lucida Grande" charset="0"/>
              </a:rPr>
              <a:t>incubator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1"/>
          <p:cNvSpPr>
            <a:spLocks noGrp="1" noRot="1" noChangeAspect="1" noChangeArrowheads="1"/>
          </p:cNvSpPr>
          <p:nvPr>
            <p:ph type="sldImg"/>
          </p:nvPr>
        </p:nvSpPr>
        <p:spPr>
          <a:solidFill>
            <a:srgbClr val="FFFFFF"/>
          </a:solidFill>
          <a:ln/>
        </p:spPr>
      </p:sp>
      <p:sp>
        <p:nvSpPr>
          <p:cNvPr id="222210" name="Rectangle 2"/>
          <p:cNvSpPr>
            <a:spLocks noGrp="1" noChangeArrowheads="1"/>
          </p:cNvSpPr>
          <p:nvPr>
            <p:ph type="body" idx="1"/>
          </p:nvPr>
        </p:nvSpPr>
        <p:spPr>
          <a:ln/>
        </p:spPr>
        <p:txBody>
          <a:bodyPr/>
          <a:lstStyle/>
          <a:p>
            <a:pPr eaLnBrk="1" hangingPunct="1">
              <a:spcBef>
                <a:spcPts val="400"/>
              </a:spcBef>
              <a:defRPr/>
            </a:pPr>
            <a:r>
              <a:rPr lang="en-US" smtClean="0">
                <a:solidFill>
                  <a:srgbClr val="000000"/>
                </a:solidFill>
                <a:latin typeface="Lucida Grande" charset="0"/>
                <a:cs typeface="Lucida Grande" charset="0"/>
                <a:sym typeface="Lucida Grande" charset="0"/>
              </a:rPr>
              <a:t>Might be just expansion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Rot="1" noChangeAspect="1" noChangeArrowheads="1"/>
          </p:cNvSpPr>
          <p:nvPr>
            <p:ph type="sldImg"/>
          </p:nvPr>
        </p:nvSpPr>
        <p:spPr>
          <a:solidFill>
            <a:srgbClr val="FFFFFF"/>
          </a:solidFill>
          <a:ln/>
        </p:spPr>
      </p:sp>
      <p:sp>
        <p:nvSpPr>
          <p:cNvPr id="30722" name="Rectangle 2"/>
          <p:cNvSpPr>
            <a:spLocks noGrp="1" noChangeArrowheads="1"/>
          </p:cNvSpPr>
          <p:nvPr>
            <p:ph type="body" idx="1"/>
          </p:nvPr>
        </p:nvSpPr>
        <p:spPr>
          <a:ln/>
        </p:spPr>
        <p:txBody>
          <a:bodyPr/>
          <a:lstStyle/>
          <a:p>
            <a:pPr eaLnBrk="1" hangingPunct="1">
              <a:spcBef>
                <a:spcPts val="400"/>
              </a:spcBef>
              <a:defRPr/>
            </a:pPr>
            <a:r>
              <a:rPr lang="en-US" smtClean="0">
                <a:solidFill>
                  <a:srgbClr val="000000"/>
                </a:solidFill>
                <a:latin typeface="Lucida Grande" charset="0"/>
                <a:cs typeface="Lucida Grande" charset="0"/>
                <a:sym typeface="Lucida Grande" charset="0"/>
              </a:rPr>
              <a:t>Apple and Flextronics, Austin, TX: 1700 jobs</a:t>
            </a:r>
            <a:endParaRPr lang="en-US" smtClean="0">
              <a:solidFill>
                <a:srgbClr val="000000"/>
              </a:solidFill>
              <a:latin typeface="Times New Roman" charset="0"/>
              <a:cs typeface="Times" charset="0"/>
              <a:sym typeface="Times New Roman" charset="0"/>
            </a:endParaRPr>
          </a:p>
          <a:p>
            <a:pPr eaLnBrk="1" hangingPunct="1">
              <a:spcBef>
                <a:spcPts val="400"/>
              </a:spcBef>
              <a:defRPr/>
            </a:pPr>
            <a:r>
              <a:rPr lang="en-US" smtClean="0">
                <a:solidFill>
                  <a:srgbClr val="000000"/>
                </a:solidFill>
                <a:latin typeface="Lucida Grande" charset="0"/>
                <a:cs typeface="Lucida Grande" charset="0"/>
                <a:sym typeface="Lucida Grande" charset="0"/>
              </a:rPr>
              <a:t>Apple and GT Advanced Technologies, Mesa, AZ: 700 jobs: lab-grown sapphires for use in iPhone 5S fingerprint scanner</a:t>
            </a:r>
            <a:endParaRPr lang="en-US" smtClean="0">
              <a:solidFill>
                <a:srgbClr val="000000"/>
              </a:solidFill>
              <a:latin typeface="Times New Roman" charset="0"/>
              <a:cs typeface="Times" charset="0"/>
              <a:sym typeface="Times New Roman" charset="0"/>
            </a:endParaRPr>
          </a:p>
          <a:p>
            <a:pPr eaLnBrk="1" hangingPunct="1">
              <a:spcBef>
                <a:spcPts val="400"/>
              </a:spcBef>
              <a:defRPr/>
            </a:pPr>
            <a:r>
              <a:rPr lang="en-US" smtClean="0">
                <a:solidFill>
                  <a:srgbClr val="000000"/>
                </a:solidFill>
                <a:latin typeface="Lucida Grande" charset="0"/>
                <a:cs typeface="Lucida Grande" charset="0"/>
                <a:sym typeface="Lucida Grande" charset="0"/>
              </a:rPr>
              <a:t>http://www.crn.com/slide-shows/mobility/240163958/10-tech-companies-bringing-jobs-back-to-the-u-s.htm;jsessionid=5c2NpOlXqY+vkPqp0qoNJQ**.ecappj03?pgno=2</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1"/>
          <p:cNvSpPr>
            <a:spLocks noGrp="1" noRot="1" noChangeAspect="1" noChangeArrowheads="1"/>
          </p:cNvSpPr>
          <p:nvPr>
            <p:ph type="sldImg"/>
          </p:nvPr>
        </p:nvSpPr>
        <p:spPr>
          <a:solidFill>
            <a:srgbClr val="FFFFFF"/>
          </a:solidFill>
          <a:ln/>
        </p:spPr>
      </p:sp>
      <p:sp>
        <p:nvSpPr>
          <p:cNvPr id="228354" name="Rectangle 2"/>
          <p:cNvSpPr>
            <a:spLocks noGrp="1" noChangeArrowheads="1"/>
          </p:cNvSpPr>
          <p:nvPr>
            <p:ph type="body" idx="1"/>
          </p:nvPr>
        </p:nvSpPr>
        <p:spPr>
          <a:ln/>
        </p:spPr>
        <p:txBody>
          <a:bodyPr/>
          <a:lstStyle/>
          <a:p>
            <a:pPr eaLnBrk="1" hangingPunct="1">
              <a:spcBef>
                <a:spcPts val="400"/>
              </a:spcBef>
              <a:defRPr/>
            </a:pPr>
            <a:r>
              <a:rPr lang="en-US" smtClean="0">
                <a:solidFill>
                  <a:srgbClr val="000000"/>
                </a:solidFill>
                <a:latin typeface="Lucida Grande" charset="0"/>
                <a:cs typeface="Lucida Grande" charset="0"/>
                <a:sym typeface="Lucida Grande" charset="0"/>
              </a:rPr>
              <a:t>IS </a:t>
            </a:r>
            <a:r>
              <a:rPr lang="ja-JP" altLang="en-US" smtClean="0">
                <a:solidFill>
                  <a:srgbClr val="000000"/>
                </a:solidFill>
                <a:latin typeface="Arial"/>
                <a:cs typeface="Lucida Grande" charset="0"/>
                <a:sym typeface="Lucida Grande" charset="0"/>
              </a:rPr>
              <a:t>“</a:t>
            </a:r>
            <a:r>
              <a:rPr lang="en-US" smtClean="0">
                <a:solidFill>
                  <a:srgbClr val="000000"/>
                </a:solidFill>
                <a:latin typeface="Lucida Grande" charset="0"/>
                <a:cs typeface="Lucida Grande" charset="0"/>
                <a:sym typeface="Lucida Grande" charset="0"/>
              </a:rPr>
              <a:t>R&amp;D</a:t>
            </a:r>
            <a:r>
              <a:rPr lang="ja-JP" altLang="en-US" smtClean="0">
                <a:solidFill>
                  <a:srgbClr val="000000"/>
                </a:solidFill>
                <a:latin typeface="Arial"/>
                <a:cs typeface="Lucida Grande" charset="0"/>
                <a:sym typeface="Lucida Grande" charset="0"/>
              </a:rPr>
              <a:t>”</a:t>
            </a:r>
            <a:r>
              <a:rPr lang="en-US" smtClean="0">
                <a:solidFill>
                  <a:srgbClr val="000000"/>
                </a:solidFill>
                <a:latin typeface="Lucida Grande" charset="0"/>
                <a:cs typeface="Lucida Grande" charset="0"/>
                <a:sym typeface="Lucida Grande" charset="0"/>
              </a:rPr>
              <a:t> SPECIFICALLY TO BE NEAR R&amp;D? – responded</a:t>
            </a:r>
            <a:endParaRPr lang="en-US" smtClean="0">
              <a:solidFill>
                <a:srgbClr val="000000"/>
              </a:solidFill>
              <a:latin typeface="Times New Roman" charset="0"/>
              <a:cs typeface="Times" charset="0"/>
              <a:sym typeface="Times New Roman" charset="0"/>
            </a:endParaRPr>
          </a:p>
          <a:p>
            <a:pPr eaLnBrk="1" hangingPunct="1">
              <a:spcBef>
                <a:spcPts val="400"/>
              </a:spcBef>
              <a:defRPr/>
            </a:pPr>
            <a:r>
              <a:rPr lang="en-US" smtClean="0">
                <a:solidFill>
                  <a:srgbClr val="000000"/>
                </a:solidFill>
                <a:latin typeface="Lucida Grande" charset="0"/>
                <a:cs typeface="Lucida Grande" charset="0"/>
                <a:sym typeface="Lucida Grande" charset="0"/>
              </a:rPr>
              <a:t>380 jobs number from WSJ article on next slide (Otis lesson)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1"/>
          <p:cNvSpPr>
            <a:spLocks noGrp="1" noRot="1" noChangeAspect="1" noChangeArrowheads="1"/>
          </p:cNvSpPr>
          <p:nvPr>
            <p:ph type="sldImg"/>
          </p:nvPr>
        </p:nvSpPr>
        <p:spPr>
          <a:solidFill>
            <a:srgbClr val="FFFFFF"/>
          </a:solidFill>
          <a:ln/>
        </p:spPr>
      </p:sp>
      <p:sp>
        <p:nvSpPr>
          <p:cNvPr id="234498" name="Rectangle 2"/>
          <p:cNvSpPr>
            <a:spLocks noGrp="1" noChangeArrowheads="1"/>
          </p:cNvSpPr>
          <p:nvPr>
            <p:ph type="body" idx="1"/>
          </p:nvPr>
        </p:nvSpPr>
        <p:spPr>
          <a:ln/>
        </p:spPr>
        <p:txBody>
          <a:bodyPr/>
          <a:lstStyle/>
          <a:p>
            <a:pPr marL="39688" eaLnBrk="1" hangingPunct="1">
              <a:spcBef>
                <a:spcPts val="425"/>
              </a:spcBef>
              <a:defRPr/>
            </a:pPr>
            <a:r>
              <a:rPr lang="en-US" smtClean="0">
                <a:solidFill>
                  <a:srgbClr val="666699"/>
                </a:solidFill>
                <a:latin typeface="Arial" charset="0"/>
                <a:cs typeface="Arial" charset="0"/>
                <a:sym typeface="Arial" charset="0"/>
              </a:rPr>
              <a:t>VEKA</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1"/>
          <p:cNvSpPr>
            <a:spLocks noGrp="1" noRot="1" noChangeAspect="1" noChangeArrowheads="1"/>
          </p:cNvSpPr>
          <p:nvPr>
            <p:ph type="sldImg"/>
          </p:nvPr>
        </p:nvSpPr>
        <p:spPr>
          <a:solidFill>
            <a:srgbClr val="FFFFFF"/>
          </a:solidFill>
          <a:ln/>
        </p:spPr>
      </p:sp>
      <p:sp>
        <p:nvSpPr>
          <p:cNvPr id="240642" name="Rectangle 2"/>
          <p:cNvSpPr>
            <a:spLocks noGrp="1" noChangeArrowheads="1"/>
          </p:cNvSpPr>
          <p:nvPr>
            <p:ph type="body" idx="1"/>
          </p:nvPr>
        </p:nvSpPr>
        <p:spPr>
          <a:ln/>
        </p:spPr>
        <p:txBody>
          <a:bodyPr/>
          <a:lstStyle/>
          <a:p>
            <a:pPr eaLnBrk="1" hangingPunct="1">
              <a:defRPr/>
            </a:pPr>
            <a:r>
              <a:rPr lang="en-US" sz="2000" smtClean="0">
                <a:solidFill>
                  <a:srgbClr val="000000"/>
                </a:solidFill>
                <a:latin typeface="Arial" charset="0"/>
                <a:cs typeface="Arial" charset="0"/>
                <a:sym typeface="Arial" charset="0"/>
              </a:rPr>
              <a:t>Owned by PE firm</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1"/>
          <p:cNvSpPr>
            <a:spLocks noGrp="1" noRot="1" noChangeAspect="1" noChangeArrowheads="1"/>
          </p:cNvSpPr>
          <p:nvPr>
            <p:ph type="sldImg"/>
          </p:nvPr>
        </p:nvSpPr>
        <p:spPr>
          <a:solidFill>
            <a:srgbClr val="FFFFFF"/>
          </a:solidFill>
          <a:ln/>
        </p:spPr>
      </p:sp>
      <p:sp>
        <p:nvSpPr>
          <p:cNvPr id="249858" name="Rectangle 2"/>
          <p:cNvSpPr>
            <a:spLocks noGrp="1" noChangeArrowheads="1"/>
          </p:cNvSpPr>
          <p:nvPr>
            <p:ph type="body" idx="1"/>
          </p:nvPr>
        </p:nvSpPr>
        <p:spPr>
          <a:ln/>
        </p:spPr>
        <p:txBody>
          <a:bodyPr/>
          <a:lstStyle/>
          <a:p>
            <a:pPr eaLnBrk="1" hangingPunct="1">
              <a:spcBef>
                <a:spcPts val="425"/>
              </a:spcBef>
              <a:defRPr/>
            </a:pPr>
            <a:r>
              <a:rPr lang="en-US" smtClean="0">
                <a:solidFill>
                  <a:srgbClr val="000000"/>
                </a:solidFill>
                <a:latin typeface="Times New Roman" charset="0"/>
                <a:cs typeface="Times New Roman" charset="0"/>
                <a:sym typeface="Times New Roman" charset="0"/>
              </a:rPr>
              <a:t>THIS IS ACTUALLY DIAGNOSTIC DEVICES INC WHICH HAS ITS OWN SLIDE AND HALF OF THE INFORMATION ON THIS SLIDE IS NOT IN THE SOURCE IT CITES. ALSO THE CITATION IS WRONG.</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1"/>
          <p:cNvSpPr>
            <a:spLocks noGrp="1" noRot="1" noChangeAspect="1" noChangeArrowheads="1"/>
          </p:cNvSpPr>
          <p:nvPr>
            <p:ph type="sldImg"/>
          </p:nvPr>
        </p:nvSpPr>
        <p:spPr>
          <a:solidFill>
            <a:srgbClr val="FFFFFF"/>
          </a:solidFill>
          <a:ln/>
        </p:spPr>
      </p:sp>
      <p:sp>
        <p:nvSpPr>
          <p:cNvPr id="254978" name="Rectangle 2"/>
          <p:cNvSpPr>
            <a:spLocks noGrp="1" noChangeArrowheads="1"/>
          </p:cNvSpPr>
          <p:nvPr>
            <p:ph type="body" idx="1"/>
          </p:nvPr>
        </p:nvSpPr>
        <p:spPr>
          <a:ln/>
        </p:spPr>
        <p:txBody>
          <a:bodyPr/>
          <a:lstStyle/>
          <a:p>
            <a:pPr eaLnBrk="1" hangingPunct="1">
              <a:spcBef>
                <a:spcPts val="400"/>
              </a:spcBef>
              <a:defRPr/>
            </a:pPr>
            <a:r>
              <a:rPr lang="en-US" smtClean="0">
                <a:solidFill>
                  <a:srgbClr val="000000"/>
                </a:solidFill>
                <a:latin typeface="Lucida Grande" charset="0"/>
                <a:cs typeface="Lucida Grande" charset="0"/>
                <a:sym typeface="Lucida Grande" charset="0"/>
              </a:rPr>
              <a:t>HM edited.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1"/>
          <p:cNvSpPr>
            <a:spLocks noGrp="1" noRot="1" noChangeAspect="1" noChangeArrowheads="1"/>
          </p:cNvSpPr>
          <p:nvPr>
            <p:ph type="sldImg"/>
          </p:nvPr>
        </p:nvSpPr>
        <p:spPr>
          <a:solidFill>
            <a:srgbClr val="FFFFFF"/>
          </a:solidFill>
          <a:ln/>
        </p:spPr>
      </p:sp>
      <p:sp>
        <p:nvSpPr>
          <p:cNvPr id="266242" name="Rectangle 2"/>
          <p:cNvSpPr>
            <a:spLocks noGrp="1" noChangeArrowheads="1"/>
          </p:cNvSpPr>
          <p:nvPr>
            <p:ph type="body" idx="1"/>
          </p:nvPr>
        </p:nvSpPr>
        <p:spPr>
          <a:ln/>
        </p:spPr>
        <p:txBody>
          <a:bodyPr/>
          <a:lstStyle/>
          <a:p>
            <a:pPr eaLnBrk="1" hangingPunct="1">
              <a:spcBef>
                <a:spcPts val="400"/>
              </a:spcBef>
              <a:defRPr/>
            </a:pPr>
            <a:r>
              <a:rPr lang="en-US" smtClean="0">
                <a:solidFill>
                  <a:srgbClr val="000000"/>
                </a:solidFill>
                <a:latin typeface="Lucida Grande" charset="0"/>
                <a:cs typeface="Lucida Grande" charset="0"/>
                <a:sym typeface="Lucida Grande" charset="0"/>
              </a:rPr>
              <a:t>Reasons do not compare domestic to offshore costs.  I THINK THEY DO IN THE SLIDE.  EDITED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1"/>
          <p:cNvSpPr>
            <a:spLocks noGrp="1" noRot="1" noChangeAspect="1" noChangeArrowheads="1"/>
          </p:cNvSpPr>
          <p:nvPr>
            <p:ph type="sldImg"/>
          </p:nvPr>
        </p:nvSpPr>
        <p:spPr>
          <a:solidFill>
            <a:srgbClr val="FFFFFF"/>
          </a:solidFill>
          <a:ln/>
        </p:spPr>
      </p:sp>
      <p:sp>
        <p:nvSpPr>
          <p:cNvPr id="277506" name="Rectangle 2"/>
          <p:cNvSpPr>
            <a:spLocks noGrp="1" noChangeArrowheads="1"/>
          </p:cNvSpPr>
          <p:nvPr>
            <p:ph type="body" idx="1"/>
          </p:nvPr>
        </p:nvSpPr>
        <p:spPr>
          <a:ln/>
        </p:spPr>
        <p:txBody>
          <a:bodyPr/>
          <a:lstStyle/>
          <a:p>
            <a:pPr eaLnBrk="1" hangingPunct="1">
              <a:spcBef>
                <a:spcPts val="400"/>
              </a:spcBef>
              <a:defRPr/>
            </a:pPr>
            <a:r>
              <a:rPr lang="en-US" smtClean="0">
                <a:solidFill>
                  <a:srgbClr val="000000"/>
                </a:solidFill>
                <a:latin typeface="Lucida Grande" charset="0"/>
                <a:cs typeface="Lucida Grande" charset="0"/>
                <a:sym typeface="Lucida Grande" charset="0"/>
              </a:rPr>
              <a:t>Transplant?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1"/>
          <p:cNvSpPr>
            <a:spLocks noGrp="1" noRot="1" noChangeAspect="1" noChangeArrowheads="1"/>
          </p:cNvSpPr>
          <p:nvPr>
            <p:ph type="sldImg"/>
          </p:nvPr>
        </p:nvSpPr>
        <p:spPr>
          <a:solidFill>
            <a:srgbClr val="FFFFFF"/>
          </a:solidFill>
          <a:ln/>
        </p:spPr>
      </p:sp>
      <p:sp>
        <p:nvSpPr>
          <p:cNvPr id="279554" name="Rectangle 2"/>
          <p:cNvSpPr>
            <a:spLocks noGrp="1" noChangeArrowheads="1"/>
          </p:cNvSpPr>
          <p:nvPr>
            <p:ph type="body" idx="1"/>
          </p:nvPr>
        </p:nvSpPr>
        <p:spPr>
          <a:ln/>
        </p:spPr>
        <p:txBody>
          <a:bodyPr/>
          <a:lstStyle/>
          <a:p>
            <a:pPr marL="39688" eaLnBrk="1" hangingPunct="1">
              <a:spcBef>
                <a:spcPts val="425"/>
              </a:spcBef>
              <a:defRPr/>
            </a:pPr>
            <a:r>
              <a:rPr lang="en-US" smtClean="0">
                <a:solidFill>
                  <a:srgbClr val="666699"/>
                </a:solidFill>
                <a:latin typeface="Arial" charset="0"/>
                <a:cs typeface="Arial" charset="0"/>
                <a:sym typeface="Arial" charset="0"/>
              </a:rPr>
              <a:t>German company but moved production from Asia to U.S.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1"/>
          <p:cNvSpPr>
            <a:spLocks noGrp="1" noRot="1" noChangeAspect="1" noChangeArrowheads="1"/>
          </p:cNvSpPr>
          <p:nvPr>
            <p:ph type="sldImg"/>
          </p:nvPr>
        </p:nvSpPr>
        <p:spPr>
          <a:solidFill>
            <a:srgbClr val="FFFFFF"/>
          </a:solidFill>
          <a:ln/>
        </p:spPr>
      </p:sp>
      <p:sp>
        <p:nvSpPr>
          <p:cNvPr id="283650" name="Rectangle 2"/>
          <p:cNvSpPr>
            <a:spLocks noGrp="1" noChangeArrowheads="1"/>
          </p:cNvSpPr>
          <p:nvPr>
            <p:ph type="body" idx="1"/>
          </p:nvPr>
        </p:nvSpPr>
        <p:spPr>
          <a:ln/>
        </p:spPr>
        <p:txBody>
          <a:bodyPr/>
          <a:lstStyle/>
          <a:p>
            <a:pPr eaLnBrk="1" hangingPunct="1">
              <a:spcBef>
                <a:spcPts val="400"/>
              </a:spcBef>
              <a:defRPr/>
            </a:pPr>
            <a:r>
              <a:rPr lang="en-US" smtClean="0">
                <a:solidFill>
                  <a:srgbClr val="000000"/>
                </a:solidFill>
                <a:latin typeface="Lucida Grande" charset="0"/>
                <a:cs typeface="Lucida Grande" charset="0"/>
                <a:sym typeface="Lucida Grande" charset="0"/>
              </a:rPr>
              <a:t>yes this is rubber but maybe still relevant?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1"/>
          <p:cNvSpPr>
            <a:spLocks noGrp="1" noRot="1" noChangeAspect="1" noChangeArrowheads="1"/>
          </p:cNvSpPr>
          <p:nvPr>
            <p:ph type="sldImg"/>
          </p:nvPr>
        </p:nvSpPr>
        <p:spPr>
          <a:solidFill>
            <a:srgbClr val="FFFFFF"/>
          </a:solidFill>
          <a:ln/>
        </p:spPr>
      </p:sp>
      <p:sp>
        <p:nvSpPr>
          <p:cNvPr id="291842" name="Rectangle 2"/>
          <p:cNvSpPr>
            <a:spLocks noGrp="1" noChangeArrowheads="1"/>
          </p:cNvSpPr>
          <p:nvPr>
            <p:ph type="body" idx="1"/>
          </p:nvPr>
        </p:nvSpPr>
        <p:spPr>
          <a:ln/>
        </p:spPr>
        <p:txBody>
          <a:bodyPr/>
          <a:lstStyle/>
          <a:p>
            <a:pPr eaLnBrk="1" hangingPunct="1">
              <a:spcBef>
                <a:spcPts val="400"/>
              </a:spcBef>
              <a:defRPr/>
            </a:pPr>
            <a:r>
              <a:rPr lang="en-US" smtClean="0">
                <a:solidFill>
                  <a:srgbClr val="000000"/>
                </a:solidFill>
                <a:latin typeface="Lucida Grande" charset="0"/>
                <a:cs typeface="Lucida Grande" charset="0"/>
                <a:sym typeface="Lucida Grande" charset="0"/>
              </a:rPr>
              <a:t>EDITED this is the new version </a:t>
            </a:r>
            <a:endParaRPr lang="en-US" smtClean="0">
              <a:solidFill>
                <a:srgbClr val="000000"/>
              </a:solidFill>
              <a:latin typeface="Times New Roman" charset="0"/>
              <a:cs typeface="Times" charset="0"/>
              <a:sym typeface="Times New Roman" charset="0"/>
            </a:endParaRPr>
          </a:p>
          <a:p>
            <a:pPr eaLnBrk="1" hangingPunct="1">
              <a:spcBef>
                <a:spcPts val="400"/>
              </a:spcBef>
              <a:defRPr/>
            </a:pPr>
            <a:endParaRPr lang="en-US" smtClean="0">
              <a:solidFill>
                <a:srgbClr val="000000"/>
              </a:solidFill>
              <a:latin typeface="Lucida Grande" charset="0"/>
              <a:cs typeface="Lucida Grande" charset="0"/>
              <a:sym typeface="Lucida Grande" charset="0"/>
            </a:endParaRPr>
          </a:p>
          <a:p>
            <a:pPr eaLnBrk="1" hangingPunct="1">
              <a:spcBef>
                <a:spcPts val="400"/>
              </a:spcBef>
              <a:defRPr/>
            </a:pPr>
            <a:r>
              <a:rPr lang="en-US" smtClean="0">
                <a:solidFill>
                  <a:srgbClr val="000000"/>
                </a:solidFill>
                <a:latin typeface="Lucida Grande" charset="0"/>
                <a:cs typeface="Lucida Grande" charset="0"/>
                <a:sym typeface="Lucida Grande" charset="0"/>
              </a:rPr>
              <a:t>Failed b/c consumers not willing to pay higher price.</a:t>
            </a:r>
            <a:endParaRPr lang="en-US" smtClean="0">
              <a:solidFill>
                <a:srgbClr val="000000"/>
              </a:solidFill>
              <a:latin typeface="Times New Roman" charset="0"/>
              <a:cs typeface="Times" charset="0"/>
              <a:sym typeface="Times New Roman" charset="0"/>
            </a:endParaRPr>
          </a:p>
          <a:p>
            <a:pPr eaLnBrk="1" hangingPunct="1">
              <a:spcBef>
                <a:spcPts val="400"/>
              </a:spcBef>
              <a:defRPr/>
            </a:pPr>
            <a:r>
              <a:rPr lang="en-US" smtClean="0">
                <a:solidFill>
                  <a:srgbClr val="000000"/>
                </a:solidFill>
                <a:latin typeface="Lucida Grande" charset="0"/>
                <a:cs typeface="Lucida Grande" charset="0"/>
                <a:sym typeface="Lucida Grande" charset="0"/>
              </a:rPr>
              <a:t>T. Aeppel, WSJ, 6/25/14</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Rot="1" noChangeAspect="1" noChangeArrowheads="1"/>
          </p:cNvSpPr>
          <p:nvPr>
            <p:ph type="sldImg"/>
          </p:nvPr>
        </p:nvSpPr>
        <p:spPr>
          <a:solidFill>
            <a:srgbClr val="FFFFFF"/>
          </a:solidFill>
          <a:ln/>
        </p:spPr>
      </p:sp>
      <p:sp>
        <p:nvSpPr>
          <p:cNvPr id="38914" name="Rectangle 2"/>
          <p:cNvSpPr>
            <a:spLocks noGrp="1" noChangeArrowheads="1"/>
          </p:cNvSpPr>
          <p:nvPr>
            <p:ph type="body" idx="1"/>
          </p:nvPr>
        </p:nvSpPr>
        <p:spPr>
          <a:ln/>
        </p:spPr>
        <p:txBody>
          <a:bodyPr/>
          <a:lstStyle/>
          <a:p>
            <a:pPr eaLnBrk="1" hangingPunct="1">
              <a:spcBef>
                <a:spcPts val="425"/>
              </a:spcBef>
              <a:defRPr/>
            </a:pPr>
            <a:r>
              <a:rPr lang="en-US" smtClean="0">
                <a:solidFill>
                  <a:srgbClr val="666699"/>
                </a:solidFill>
                <a:latin typeface="Arial" charset="0"/>
                <a:cs typeface="Arial" charset="0"/>
                <a:sym typeface="Arial" charset="0"/>
              </a:rPr>
              <a:t>German company but moved production from Asia to U.S.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1"/>
          <p:cNvSpPr>
            <a:spLocks noGrp="1" noRot="1" noChangeAspect="1" noChangeArrowheads="1"/>
          </p:cNvSpPr>
          <p:nvPr>
            <p:ph type="sldImg"/>
          </p:nvPr>
        </p:nvSpPr>
        <p:spPr>
          <a:solidFill>
            <a:srgbClr val="FFFFFF"/>
          </a:solidFill>
          <a:ln/>
        </p:spPr>
      </p:sp>
      <p:sp>
        <p:nvSpPr>
          <p:cNvPr id="289794" name="Rectangle 2"/>
          <p:cNvSpPr>
            <a:spLocks noGrp="1" noChangeArrowheads="1"/>
          </p:cNvSpPr>
          <p:nvPr>
            <p:ph type="body" idx="1"/>
          </p:nvPr>
        </p:nvSpPr>
        <p:spPr>
          <a:ln/>
        </p:spPr>
        <p:txBody>
          <a:bodyPr/>
          <a:lstStyle/>
          <a:p>
            <a:pPr eaLnBrk="1" hangingPunct="1">
              <a:spcBef>
                <a:spcPts val="400"/>
              </a:spcBef>
              <a:defRPr/>
            </a:pPr>
            <a:r>
              <a:rPr lang="en-US" smtClean="0">
                <a:solidFill>
                  <a:srgbClr val="000000"/>
                </a:solidFill>
                <a:latin typeface="Lucida Grande" charset="0"/>
                <a:cs typeface="Lucida Grande" charset="0"/>
                <a:sym typeface="Lucida Grande" charset="0"/>
              </a:rPr>
              <a:t>I edited.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1"/>
          <p:cNvSpPr>
            <a:spLocks noGrp="1" noRot="1" noChangeAspect="1" noChangeArrowheads="1"/>
          </p:cNvSpPr>
          <p:nvPr>
            <p:ph type="sldImg"/>
          </p:nvPr>
        </p:nvSpPr>
        <p:spPr>
          <a:solidFill>
            <a:srgbClr val="FFFFFF"/>
          </a:solidFill>
          <a:ln/>
        </p:spPr>
      </p:sp>
      <p:sp>
        <p:nvSpPr>
          <p:cNvPr id="301058" name="Rectangle 2"/>
          <p:cNvSpPr>
            <a:spLocks noGrp="1" noChangeArrowheads="1"/>
          </p:cNvSpPr>
          <p:nvPr>
            <p:ph type="body" idx="1"/>
          </p:nvPr>
        </p:nvSpPr>
        <p:spPr>
          <a:ln/>
        </p:spPr>
        <p:txBody>
          <a:bodyPr/>
          <a:lstStyle/>
          <a:p>
            <a:pPr eaLnBrk="1" hangingPunct="1">
              <a:defRPr/>
            </a:pPr>
            <a:r>
              <a:rPr lang="en-US" smtClean="0">
                <a:solidFill>
                  <a:srgbClr val="000000"/>
                </a:solidFill>
                <a:cs typeface="Gill Sans" charset="0"/>
                <a:sym typeface="Gill Sans" charset="0"/>
              </a:rPr>
              <a:t>I did not know that some came back from Mexico.  Confirm:</a:t>
            </a:r>
          </a:p>
          <a:p>
            <a:pPr eaLnBrk="1" hangingPunct="1">
              <a:defRPr/>
            </a:pPr>
            <a:r>
              <a:rPr lang="ja-JP" altLang="en-US" smtClean="0">
                <a:solidFill>
                  <a:srgbClr val="000000"/>
                </a:solidFill>
                <a:latin typeface="Arial"/>
                <a:cs typeface="Gill Sans" charset="0"/>
                <a:sym typeface="Gill Sans" charset="0"/>
              </a:rPr>
              <a:t>“</a:t>
            </a:r>
            <a:r>
              <a:rPr lang="en-US" smtClean="0">
                <a:solidFill>
                  <a:srgbClr val="000000"/>
                </a:solidFill>
                <a:cs typeface="Gill Sans" charset="0"/>
                <a:sym typeface="Gill Sans" charset="0"/>
              </a:rPr>
              <a:t>At the Louisville facility I was visiting, GE is investing $194 million and creating 300 jobs to produce bottom-freezer refrigerators. That facility was already slated for upgrades to produce the hybrid water heater and a new front-load washer and dryer. These all represent products that are being made in China and Mexico.</a:t>
            </a:r>
            <a:r>
              <a:rPr lang="ja-JP" altLang="en-US" smtClean="0">
                <a:solidFill>
                  <a:srgbClr val="000000"/>
                </a:solidFill>
                <a:latin typeface="Arial"/>
                <a:cs typeface="Gill Sans" charset="0"/>
                <a:sym typeface="Gill Sans" charset="0"/>
              </a:rPr>
              <a:t>”</a:t>
            </a:r>
            <a:r>
              <a:rPr lang="en-US" smtClean="0">
                <a:solidFill>
                  <a:srgbClr val="000000"/>
                </a:solidFill>
                <a:cs typeface="Gill Sans" charset="0"/>
                <a:sym typeface="Gill Sans" charset="0"/>
              </a:rPr>
              <a:t> http://www.industryweek.com/articles/witnessing_a_rebirth_25067.aspx?showall=1</a:t>
            </a:r>
          </a:p>
          <a:p>
            <a:pPr eaLnBrk="1" hangingPunct="1">
              <a:defRPr/>
            </a:pPr>
            <a:r>
              <a:rPr lang="ja-JP" altLang="en-US" smtClean="0">
                <a:solidFill>
                  <a:srgbClr val="000000"/>
                </a:solidFill>
                <a:latin typeface="Arial"/>
                <a:cs typeface="Gill Sans" charset="0"/>
                <a:sym typeface="Gill Sans" charset="0"/>
              </a:rPr>
              <a:t>“</a:t>
            </a:r>
            <a:r>
              <a:rPr lang="en-US" smtClean="0">
                <a:solidFill>
                  <a:srgbClr val="000000"/>
                </a:solidFill>
                <a:cs typeface="Gill Sans" charset="0"/>
                <a:sym typeface="Gill Sans" charset="0"/>
              </a:rPr>
              <a:t>"We're basically moving our appliance manufacturing back from Mexico and China to basically Louisville (Kentucky)," he [Immelt] said.</a:t>
            </a:r>
            <a:r>
              <a:rPr lang="ja-JP" altLang="en-US" smtClean="0">
                <a:solidFill>
                  <a:srgbClr val="000000"/>
                </a:solidFill>
                <a:latin typeface="Arial"/>
                <a:cs typeface="Gill Sans" charset="0"/>
                <a:sym typeface="Gill Sans" charset="0"/>
              </a:rPr>
              <a:t>”</a:t>
            </a:r>
            <a:r>
              <a:rPr lang="en-US" smtClean="0">
                <a:solidFill>
                  <a:srgbClr val="000000"/>
                </a:solidFill>
                <a:cs typeface="Gill Sans" charset="0"/>
                <a:sym typeface="Gill Sans" charset="0"/>
              </a:rPr>
              <a:t> https://en-maktoob.news.yahoo.com/lemming-exodus-manufacturers-look-u-165814205.html</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1"/>
          <p:cNvSpPr>
            <a:spLocks noGrp="1" noRot="1" noChangeAspect="1" noChangeArrowheads="1"/>
          </p:cNvSpPr>
          <p:nvPr>
            <p:ph type="sldImg"/>
          </p:nvPr>
        </p:nvSpPr>
        <p:spPr>
          <a:solidFill>
            <a:srgbClr val="FFFFFF"/>
          </a:solidFill>
          <a:ln/>
        </p:spPr>
      </p:sp>
      <p:sp>
        <p:nvSpPr>
          <p:cNvPr id="303106" name="Rectangle 2"/>
          <p:cNvSpPr>
            <a:spLocks noGrp="1" noChangeArrowheads="1"/>
          </p:cNvSpPr>
          <p:nvPr>
            <p:ph type="body" idx="1"/>
          </p:nvPr>
        </p:nvSpPr>
        <p:spPr>
          <a:ln/>
        </p:spPr>
        <p:txBody>
          <a:bodyPr/>
          <a:lstStyle/>
          <a:p>
            <a:pPr eaLnBrk="1" hangingPunct="1">
              <a:spcBef>
                <a:spcPts val="400"/>
              </a:spcBef>
              <a:defRPr/>
            </a:pPr>
            <a:r>
              <a:rPr lang="en-US" smtClean="0">
                <a:solidFill>
                  <a:srgbClr val="000000"/>
                </a:solidFill>
                <a:latin typeface="Lucida Grande" charset="0"/>
                <a:cs typeface="Lucida Grande" charset="0"/>
                <a:sym typeface="Lucida Grande" charset="0"/>
              </a:rPr>
              <a:t>What is an angel investor?: http://en.wikipedia.org/wiki/Angel_investor</a:t>
            </a:r>
            <a:endParaRPr lang="en-US" smtClean="0">
              <a:solidFill>
                <a:srgbClr val="000000"/>
              </a:solidFill>
              <a:latin typeface="Times New Roman" charset="0"/>
              <a:cs typeface="Times" charset="0"/>
              <a:sym typeface="Times New Roman" charset="0"/>
            </a:endParaRPr>
          </a:p>
          <a:p>
            <a:pPr eaLnBrk="1" hangingPunct="1">
              <a:spcBef>
                <a:spcPts val="400"/>
              </a:spcBef>
              <a:defRPr/>
            </a:pPr>
            <a:r>
              <a:rPr lang="en-US" smtClean="0">
                <a:solidFill>
                  <a:srgbClr val="000000"/>
                </a:solidFill>
                <a:latin typeface="Lucida Grande" charset="0"/>
                <a:cs typeface="Lucida Grande" charset="0"/>
                <a:sym typeface="Lucida Grande" charset="0"/>
              </a:rPr>
              <a:t>They decided not to offshore to create jobs? It should say </a:t>
            </a:r>
            <a:r>
              <a:rPr lang="ja-JP" altLang="en-US" smtClean="0">
                <a:solidFill>
                  <a:srgbClr val="000000"/>
                </a:solidFill>
                <a:latin typeface="Arial"/>
                <a:cs typeface="Lucida Grande" charset="0"/>
                <a:sym typeface="Lucida Grande" charset="0"/>
              </a:rPr>
              <a:t>“</a:t>
            </a:r>
            <a:r>
              <a:rPr lang="en-US" smtClean="0">
                <a:solidFill>
                  <a:srgbClr val="000000"/>
                </a:solidFill>
                <a:latin typeface="Lucida Grande" charset="0"/>
                <a:cs typeface="Lucida Grande" charset="0"/>
                <a:sym typeface="Lucida Grande" charset="0"/>
              </a:rPr>
              <a:t>they wanted to create jobs in the U.S.</a:t>
            </a:r>
            <a:r>
              <a:rPr lang="ja-JP" altLang="en-US" smtClean="0">
                <a:solidFill>
                  <a:srgbClr val="000000"/>
                </a:solidFill>
                <a:latin typeface="Arial"/>
                <a:cs typeface="Lucida Grande" charset="0"/>
                <a:sym typeface="Lucida Grande" charset="0"/>
              </a:rPr>
              <a:t>”</a:t>
            </a:r>
            <a:r>
              <a:rPr lang="en-US" smtClean="0">
                <a:solidFill>
                  <a:srgbClr val="000000"/>
                </a:solidFill>
                <a:latin typeface="Lucida Grande" charset="0"/>
                <a:cs typeface="Lucida Grande" charset="0"/>
                <a:sym typeface="Lucida Grande" charset="0"/>
              </a:rPr>
              <a:t> – which reason fdoes this correlate with in our reasons chart? --- none of them, but that</a:t>
            </a:r>
            <a:r>
              <a:rPr lang="ja-JP" altLang="en-US" smtClean="0">
                <a:solidFill>
                  <a:srgbClr val="000000"/>
                </a:solidFill>
                <a:latin typeface="Arial"/>
                <a:cs typeface="Lucida Grande" charset="0"/>
                <a:sym typeface="Lucida Grande" charset="0"/>
              </a:rPr>
              <a:t>’</a:t>
            </a:r>
            <a:r>
              <a:rPr lang="en-US" smtClean="0">
                <a:solidFill>
                  <a:srgbClr val="000000"/>
                </a:solidFill>
                <a:latin typeface="Lucida Grande" charset="0"/>
                <a:cs typeface="Lucida Grande" charset="0"/>
                <a:sym typeface="Lucida Grande" charset="0"/>
              </a:rPr>
              <a:t>s the answer the guy who owns the company gave  in the article - af</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1"/>
          <p:cNvSpPr>
            <a:spLocks noGrp="1" noRot="1" noChangeAspect="1" noChangeArrowheads="1"/>
          </p:cNvSpPr>
          <p:nvPr>
            <p:ph type="sldImg"/>
          </p:nvPr>
        </p:nvSpPr>
        <p:spPr>
          <a:solidFill>
            <a:srgbClr val="FFFFFF"/>
          </a:solidFill>
          <a:ln/>
        </p:spPr>
      </p:sp>
      <p:sp>
        <p:nvSpPr>
          <p:cNvPr id="309250" name="Rectangle 2"/>
          <p:cNvSpPr>
            <a:spLocks noGrp="1" noChangeArrowheads="1"/>
          </p:cNvSpPr>
          <p:nvPr>
            <p:ph type="body" idx="1"/>
          </p:nvPr>
        </p:nvSpPr>
        <p:spPr>
          <a:ln/>
        </p:spPr>
        <p:txBody>
          <a:bodyPr/>
          <a:lstStyle/>
          <a:p>
            <a:pPr eaLnBrk="1" hangingPunct="1">
              <a:spcBef>
                <a:spcPts val="400"/>
              </a:spcBef>
              <a:defRPr/>
            </a:pPr>
            <a:r>
              <a:rPr lang="en-US" smtClean="0">
                <a:solidFill>
                  <a:srgbClr val="000000"/>
                </a:solidFill>
                <a:latin typeface="Lucida Grande" charset="0"/>
                <a:cs typeface="Lucida Grande" charset="0"/>
                <a:sym typeface="Lucida Grande" charset="0"/>
              </a:rPr>
              <a:t>Probably just expansion?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1"/>
          <p:cNvSpPr>
            <a:spLocks noGrp="1" noRot="1" noChangeAspect="1" noChangeArrowheads="1"/>
          </p:cNvSpPr>
          <p:nvPr>
            <p:ph type="sldImg"/>
          </p:nvPr>
        </p:nvSpPr>
        <p:spPr>
          <a:solidFill>
            <a:srgbClr val="FFFFFF"/>
          </a:solidFill>
          <a:ln/>
        </p:spPr>
      </p:sp>
      <p:sp>
        <p:nvSpPr>
          <p:cNvPr id="312322" name="Rectangle 2"/>
          <p:cNvSpPr>
            <a:spLocks noGrp="1" noChangeArrowheads="1"/>
          </p:cNvSpPr>
          <p:nvPr>
            <p:ph type="body" idx="1"/>
          </p:nvPr>
        </p:nvSpPr>
        <p:spPr>
          <a:ln/>
        </p:spPr>
        <p:txBody>
          <a:bodyPr/>
          <a:lstStyle/>
          <a:p>
            <a:pPr eaLnBrk="1" hangingPunct="1">
              <a:defRPr/>
            </a:pPr>
            <a:r>
              <a:rPr lang="en-US" sz="1800" smtClean="0">
                <a:solidFill>
                  <a:srgbClr val="000000"/>
                </a:solidFill>
                <a:latin typeface="Arial" charset="0"/>
                <a:cs typeface="Arial" charset="0"/>
                <a:sym typeface="Arial" charset="0"/>
              </a:rPr>
              <a:t>This one I am not sure whether they have always manufactured in Mexico or not; I kind of suspect so. So it</a:t>
            </a:r>
            <a:r>
              <a:rPr lang="ja-JP" altLang="en-US" sz="1800" smtClean="0">
                <a:solidFill>
                  <a:srgbClr val="000000"/>
                </a:solidFill>
                <a:latin typeface="Arial"/>
                <a:cs typeface="Arial" charset="0"/>
                <a:sym typeface="Arial" charset="0"/>
              </a:rPr>
              <a:t>’</a:t>
            </a:r>
            <a:r>
              <a:rPr lang="en-US" sz="1800" smtClean="0">
                <a:solidFill>
                  <a:srgbClr val="000000"/>
                </a:solidFill>
                <a:latin typeface="Arial" charset="0"/>
                <a:cs typeface="Arial" charset="0"/>
                <a:sym typeface="Arial" charset="0"/>
              </a:rPr>
              <a:t>s like nearshored/kept from offshoring combined? It</a:t>
            </a:r>
            <a:r>
              <a:rPr lang="ja-JP" altLang="en-US" sz="1800" smtClean="0">
                <a:solidFill>
                  <a:srgbClr val="000000"/>
                </a:solidFill>
                <a:latin typeface="Arial"/>
                <a:cs typeface="Arial" charset="0"/>
                <a:sym typeface="Arial" charset="0"/>
              </a:rPr>
              <a:t>’</a:t>
            </a:r>
            <a:r>
              <a:rPr lang="en-US" sz="1800" smtClean="0">
                <a:solidFill>
                  <a:srgbClr val="000000"/>
                </a:solidFill>
                <a:latin typeface="Arial" charset="0"/>
                <a:cs typeface="Arial" charset="0"/>
                <a:sym typeface="Arial" charset="0"/>
              </a:rPr>
              <a:t>s not nearshoring if it moves from US to mexico, only if it moves from further away to mexico (closer). I guess you could call it </a:t>
            </a:r>
            <a:r>
              <a:rPr lang="ja-JP" altLang="en-US" sz="1800" smtClean="0">
                <a:solidFill>
                  <a:srgbClr val="000000"/>
                </a:solidFill>
                <a:latin typeface="Arial"/>
                <a:cs typeface="Arial" charset="0"/>
                <a:sym typeface="Arial" charset="0"/>
              </a:rPr>
              <a:t>“</a:t>
            </a:r>
            <a:r>
              <a:rPr lang="en-US" sz="1800" smtClean="0">
                <a:solidFill>
                  <a:srgbClr val="000000"/>
                </a:solidFill>
                <a:latin typeface="Arial" charset="0"/>
                <a:cs typeface="Arial" charset="0"/>
                <a:sym typeface="Arial" charset="0"/>
              </a:rPr>
              <a:t>somewhat kept from offshoring. Does it specifically say they chose mexico over asia or europe?</a:t>
            </a:r>
            <a:endParaRPr lang="en-US" smtClean="0">
              <a:solidFill>
                <a:srgbClr val="000000"/>
              </a:solidFill>
              <a:latin typeface="Times New Roman" charset="0"/>
              <a:cs typeface="Times" charset="0"/>
              <a:sym typeface="Times New Roman" charset="0"/>
            </a:endParaRPr>
          </a:p>
          <a:p>
            <a:pPr eaLnBrk="1" hangingPunct="1">
              <a:defRPr/>
            </a:pPr>
            <a:r>
              <a:rPr lang="en-US" sz="1800" smtClean="0">
                <a:solidFill>
                  <a:srgbClr val="000000"/>
                </a:solidFill>
                <a:latin typeface="Lucida Grande" charset="0"/>
                <a:cs typeface="Lucida Grande" charset="0"/>
                <a:sym typeface="Lucida Grande" charset="0"/>
              </a:rPr>
              <a:t>--No, it</a:t>
            </a:r>
            <a:r>
              <a:rPr lang="ja-JP" altLang="en-US" sz="1800" smtClean="0">
                <a:solidFill>
                  <a:srgbClr val="000000"/>
                </a:solidFill>
                <a:latin typeface="Arial"/>
                <a:cs typeface="Lucida Grande" charset="0"/>
                <a:sym typeface="Lucida Grande" charset="0"/>
              </a:rPr>
              <a:t>’</a:t>
            </a:r>
            <a:r>
              <a:rPr lang="en-US" sz="1800" smtClean="0">
                <a:solidFill>
                  <a:srgbClr val="000000"/>
                </a:solidFill>
                <a:latin typeface="Lucida Grande" charset="0"/>
                <a:cs typeface="Lucida Grande" charset="0"/>
                <a:sym typeface="Lucida Grande" charset="0"/>
              </a:rPr>
              <a:t>s from their website so it</a:t>
            </a:r>
            <a:r>
              <a:rPr lang="ja-JP" altLang="en-US" sz="1800" smtClean="0">
                <a:solidFill>
                  <a:srgbClr val="000000"/>
                </a:solidFill>
                <a:latin typeface="Arial"/>
                <a:cs typeface="Lucida Grande" charset="0"/>
                <a:sym typeface="Lucida Grande" charset="0"/>
              </a:rPr>
              <a:t>’</a:t>
            </a:r>
            <a:r>
              <a:rPr lang="en-US" sz="1800" smtClean="0">
                <a:solidFill>
                  <a:srgbClr val="000000"/>
                </a:solidFill>
                <a:latin typeface="Lucida Grande" charset="0"/>
                <a:cs typeface="Lucida Grande" charset="0"/>
                <a:sym typeface="Lucida Grande" charset="0"/>
              </a:rPr>
              <a:t>s more about why customers should choose them versus going (farther) offshore.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1"/>
          <p:cNvSpPr>
            <a:spLocks noGrp="1" noRot="1" noChangeAspect="1" noChangeArrowheads="1"/>
          </p:cNvSpPr>
          <p:nvPr>
            <p:ph type="sldImg"/>
          </p:nvPr>
        </p:nvSpPr>
        <p:spPr>
          <a:solidFill>
            <a:srgbClr val="FFFFFF"/>
          </a:solidFill>
          <a:ln/>
        </p:spPr>
      </p:sp>
      <p:sp>
        <p:nvSpPr>
          <p:cNvPr id="327682" name="Rectangle 2"/>
          <p:cNvSpPr>
            <a:spLocks noGrp="1" noChangeArrowheads="1"/>
          </p:cNvSpPr>
          <p:nvPr>
            <p:ph type="body" idx="1"/>
          </p:nvPr>
        </p:nvSpPr>
        <p:spPr>
          <a:ln/>
        </p:spPr>
        <p:txBody>
          <a:bodyPr/>
          <a:lstStyle/>
          <a:p>
            <a:pPr eaLnBrk="1" hangingPunct="1">
              <a:spcBef>
                <a:spcPts val="425"/>
              </a:spcBef>
              <a:defRPr/>
            </a:pPr>
            <a:r>
              <a:rPr lang="en-US" smtClean="0">
                <a:solidFill>
                  <a:srgbClr val="666699"/>
                </a:solidFill>
                <a:latin typeface="Arial" charset="0"/>
                <a:cs typeface="Arial" charset="0"/>
                <a:sym typeface="Arial" charset="0"/>
              </a:rPr>
              <a:t>VEKA</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1"/>
          <p:cNvSpPr>
            <a:spLocks noGrp="1" noRot="1" noChangeAspect="1" noChangeArrowheads="1"/>
          </p:cNvSpPr>
          <p:nvPr>
            <p:ph type="sldImg"/>
          </p:nvPr>
        </p:nvSpPr>
        <p:spPr>
          <a:solidFill>
            <a:srgbClr val="FFFFFF"/>
          </a:solidFill>
          <a:ln/>
        </p:spPr>
      </p:sp>
      <p:sp>
        <p:nvSpPr>
          <p:cNvPr id="334850" name="Rectangle 2"/>
          <p:cNvSpPr>
            <a:spLocks noGrp="1" noChangeArrowheads="1"/>
          </p:cNvSpPr>
          <p:nvPr>
            <p:ph type="body" idx="1"/>
          </p:nvPr>
        </p:nvSpPr>
        <p:spPr>
          <a:ln/>
        </p:spPr>
        <p:txBody>
          <a:bodyPr/>
          <a:lstStyle/>
          <a:p>
            <a:pPr eaLnBrk="1" hangingPunct="1">
              <a:spcBef>
                <a:spcPts val="425"/>
              </a:spcBef>
              <a:defRPr/>
            </a:pPr>
            <a:r>
              <a:rPr lang="en-US" smtClean="0">
                <a:solidFill>
                  <a:srgbClr val="000000"/>
                </a:solidFill>
                <a:latin typeface="Times New Roman" charset="0"/>
                <a:cs typeface="Times New Roman" charset="0"/>
                <a:sym typeface="Times New Roman" charset="0"/>
              </a:rPr>
              <a:t>Are you sure on the 27 companies?  Walmart</a:t>
            </a:r>
            <a:r>
              <a:rPr lang="ja-JP" altLang="en-US" smtClean="0">
                <a:solidFill>
                  <a:srgbClr val="000000"/>
                </a:solidFill>
                <a:latin typeface="Arial"/>
                <a:cs typeface="Times New Roman" charset="0"/>
                <a:sym typeface="Times New Roman" charset="0"/>
              </a:rPr>
              <a:t>’</a:t>
            </a:r>
            <a:r>
              <a:rPr lang="en-US" smtClean="0">
                <a:solidFill>
                  <a:srgbClr val="000000"/>
                </a:solidFill>
                <a:latin typeface="Times New Roman" charset="0"/>
                <a:cs typeface="Times New Roman" charset="0"/>
                <a:sym typeface="Times New Roman" charset="0"/>
              </a:rPr>
              <a:t>s site shows fewer, I believe. (see below)</a:t>
            </a:r>
            <a:endParaRPr lang="en-US" smtClean="0">
              <a:solidFill>
                <a:srgbClr val="000000"/>
              </a:solidFill>
              <a:latin typeface="Times New Roman" charset="0"/>
              <a:cs typeface="Times" charset="0"/>
              <a:sym typeface="Times New Roman" charset="0"/>
            </a:endParaRPr>
          </a:p>
          <a:p>
            <a:pPr eaLnBrk="1" hangingPunct="1">
              <a:spcBef>
                <a:spcPts val="425"/>
              </a:spcBef>
              <a:defRPr/>
            </a:pPr>
            <a:r>
              <a:rPr lang="en-US" smtClean="0">
                <a:solidFill>
                  <a:srgbClr val="000000"/>
                </a:solidFill>
                <a:latin typeface="Times New Roman" charset="0"/>
                <a:cs typeface="Times New Roman" charset="0"/>
                <a:sym typeface="Times New Roman" charset="0"/>
              </a:rPr>
              <a:t>How about adding a link to </a:t>
            </a:r>
            <a:endParaRPr lang="en-US" smtClean="0">
              <a:solidFill>
                <a:srgbClr val="000000"/>
              </a:solidFill>
              <a:latin typeface="Times New Roman" charset="0"/>
              <a:cs typeface="Times" charset="0"/>
              <a:sym typeface="Times New Roman" charset="0"/>
            </a:endParaRPr>
          </a:p>
          <a:p>
            <a:pPr eaLnBrk="1" hangingPunct="1">
              <a:spcBef>
                <a:spcPts val="425"/>
              </a:spcBef>
              <a:defRPr/>
            </a:pPr>
            <a:r>
              <a:rPr lang="en-US" smtClean="0">
                <a:solidFill>
                  <a:srgbClr val="000000"/>
                </a:solidFill>
                <a:latin typeface="Times New Roman" charset="0"/>
                <a:cs typeface="Times New Roman" charset="0"/>
                <a:sym typeface="Times New Roman" charset="0"/>
              </a:rPr>
              <a:t>…a link to what?</a:t>
            </a:r>
            <a:endParaRPr lang="en-US" smtClean="0">
              <a:solidFill>
                <a:srgbClr val="000000"/>
              </a:solidFill>
              <a:latin typeface="Times New Roman" charset="0"/>
              <a:cs typeface="Times" charset="0"/>
              <a:sym typeface="Times New Roman" charset="0"/>
            </a:endParaRPr>
          </a:p>
          <a:p>
            <a:pPr eaLnBrk="1" hangingPunct="1">
              <a:spcBef>
                <a:spcPts val="425"/>
              </a:spcBef>
              <a:defRPr/>
            </a:pPr>
            <a:endParaRPr lang="en-US" smtClean="0">
              <a:solidFill>
                <a:srgbClr val="000000"/>
              </a:solidFill>
              <a:latin typeface="Times New Roman" charset="0"/>
              <a:cs typeface="Times" charset="0"/>
              <a:sym typeface="Times New Roman" charset="0"/>
            </a:endParaRPr>
          </a:p>
          <a:p>
            <a:pPr eaLnBrk="1" hangingPunct="1">
              <a:spcBef>
                <a:spcPts val="425"/>
              </a:spcBef>
              <a:defRPr/>
            </a:pPr>
            <a:r>
              <a:rPr lang="en-US" smtClean="0">
                <a:solidFill>
                  <a:srgbClr val="000000"/>
                </a:solidFill>
                <a:latin typeface="Times New Roman" charset="0"/>
                <a:cs typeface="Times New Roman" charset="0"/>
                <a:sym typeface="Times New Roman" charset="0"/>
              </a:rPr>
              <a:t>Re: # of companies: Walmart was mentioned as a reason to reshore/invest in articles about 27 companies. So whether or not Walmart was directly involved in the company</a:t>
            </a:r>
            <a:r>
              <a:rPr lang="ja-JP" altLang="en-US" smtClean="0">
                <a:solidFill>
                  <a:srgbClr val="000000"/>
                </a:solidFill>
                <a:latin typeface="Arial"/>
                <a:cs typeface="Times New Roman" charset="0"/>
                <a:sym typeface="Times New Roman" charset="0"/>
              </a:rPr>
              <a:t>’</a:t>
            </a:r>
            <a:r>
              <a:rPr lang="en-US" smtClean="0">
                <a:solidFill>
                  <a:srgbClr val="000000"/>
                </a:solidFill>
                <a:latin typeface="Times New Roman" charset="0"/>
                <a:cs typeface="Times New Roman" charset="0"/>
                <a:sym typeface="Times New Roman" charset="0"/>
              </a:rPr>
              <a:t>s decision-making, its pledge was responsible, at least partly, for their choice.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1"/>
          <p:cNvSpPr>
            <a:spLocks noGrp="1" noRot="1" noChangeAspect="1" noChangeArrowheads="1"/>
          </p:cNvSpPr>
          <p:nvPr>
            <p:ph type="sldImg"/>
          </p:nvPr>
        </p:nvSpPr>
        <p:spPr>
          <a:solidFill>
            <a:srgbClr val="FFFFFF"/>
          </a:solidFill>
          <a:ln/>
        </p:spPr>
      </p:sp>
      <p:sp>
        <p:nvSpPr>
          <p:cNvPr id="340994" name="Rectangle 2"/>
          <p:cNvSpPr>
            <a:spLocks noGrp="1" noChangeArrowheads="1"/>
          </p:cNvSpPr>
          <p:nvPr>
            <p:ph type="body" idx="1"/>
          </p:nvPr>
        </p:nvSpPr>
        <p:spPr>
          <a:ln/>
        </p:spPr>
        <p:txBody>
          <a:bodyPr/>
          <a:lstStyle/>
          <a:p>
            <a:pPr eaLnBrk="1" hangingPunct="1">
              <a:spcBef>
                <a:spcPts val="400"/>
              </a:spcBef>
              <a:defRPr/>
            </a:pPr>
            <a:r>
              <a:rPr lang="en-US" smtClean="0">
                <a:solidFill>
                  <a:srgbClr val="000000"/>
                </a:solidFill>
                <a:latin typeface="Lucida Grande" charset="0"/>
                <a:cs typeface="Lucida Grande" charset="0"/>
                <a:sym typeface="Lucida Grande" charset="0"/>
              </a:rPr>
              <a:t>SHOW WEXCO</a:t>
            </a:r>
            <a:r>
              <a:rPr lang="ja-JP" altLang="en-US" smtClean="0">
                <a:solidFill>
                  <a:srgbClr val="000000"/>
                </a:solidFill>
                <a:latin typeface="Arial"/>
                <a:cs typeface="Lucida Grande" charset="0"/>
                <a:sym typeface="Lucida Grande" charset="0"/>
              </a:rPr>
              <a:t>’</a:t>
            </a:r>
            <a:r>
              <a:rPr lang="en-US" smtClean="0">
                <a:solidFill>
                  <a:srgbClr val="000000"/>
                </a:solidFill>
                <a:latin typeface="Lucida Grande" charset="0"/>
                <a:cs typeface="Lucida Grande" charset="0"/>
                <a:sym typeface="Lucida Grande" charset="0"/>
              </a:rPr>
              <a:t>S LOCATION.  IF WEXCO IS OUTSIDE NJ, MAKE AMTECH THE HEADLINE COMPANY.  IDEALLY DO BOTH WAYS.  HM</a:t>
            </a:r>
            <a:endParaRPr lang="en-US" smtClean="0">
              <a:solidFill>
                <a:srgbClr val="000000"/>
              </a:solidFill>
              <a:latin typeface="Times New Roman" charset="0"/>
              <a:cs typeface="Times" charset="0"/>
              <a:sym typeface="Times New Roman" charset="0"/>
            </a:endParaRPr>
          </a:p>
          <a:p>
            <a:pPr eaLnBrk="1" hangingPunct="1">
              <a:spcBef>
                <a:spcPts val="400"/>
              </a:spcBef>
              <a:defRPr/>
            </a:pPr>
            <a:r>
              <a:rPr lang="en-US" smtClean="0">
                <a:solidFill>
                  <a:srgbClr val="000000"/>
                </a:solidFill>
                <a:latin typeface="Lucida Grande" charset="0"/>
                <a:cs typeface="Lucida Grande" charset="0"/>
                <a:sym typeface="Lucida Grande" charset="0"/>
              </a:rPr>
              <a:t>Updated. AF</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Rectangle 1"/>
          <p:cNvSpPr>
            <a:spLocks noGrp="1" noRot="1" noChangeAspect="1" noChangeArrowheads="1"/>
          </p:cNvSpPr>
          <p:nvPr>
            <p:ph type="sldImg"/>
          </p:nvPr>
        </p:nvSpPr>
        <p:spPr>
          <a:solidFill>
            <a:srgbClr val="FFFFFF"/>
          </a:solidFill>
          <a:ln/>
        </p:spPr>
      </p:sp>
      <p:sp>
        <p:nvSpPr>
          <p:cNvPr id="350210" name="Rectangle 2"/>
          <p:cNvSpPr>
            <a:spLocks noGrp="1" noChangeArrowheads="1"/>
          </p:cNvSpPr>
          <p:nvPr>
            <p:ph type="body" idx="1"/>
          </p:nvPr>
        </p:nvSpPr>
        <p:spPr>
          <a:ln/>
        </p:spPr>
        <p:txBody>
          <a:bodyPr/>
          <a:lstStyle/>
          <a:p>
            <a:pPr eaLnBrk="1" hangingPunct="1">
              <a:spcBef>
                <a:spcPts val="400"/>
              </a:spcBef>
              <a:defRPr/>
            </a:pPr>
            <a:r>
              <a:rPr lang="en-US" smtClean="0">
                <a:solidFill>
                  <a:srgbClr val="000000"/>
                </a:solidFill>
                <a:latin typeface="Lucida Grande" charset="0"/>
                <a:cs typeface="Lucida Grande" charset="0"/>
                <a:sym typeface="Lucida Grande" charset="0"/>
              </a:rPr>
              <a:t>Considered other locations around the world, settled on NY</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Rectangle 1"/>
          <p:cNvSpPr>
            <a:spLocks noGrp="1" noRot="1" noChangeAspect="1" noChangeArrowheads="1"/>
          </p:cNvSpPr>
          <p:nvPr>
            <p:ph type="sldImg"/>
          </p:nvPr>
        </p:nvSpPr>
        <p:spPr>
          <a:solidFill>
            <a:srgbClr val="FFFFFF"/>
          </a:solidFill>
          <a:ln/>
        </p:spPr>
      </p:sp>
      <p:sp>
        <p:nvSpPr>
          <p:cNvPr id="355330" name="Rectangle 2"/>
          <p:cNvSpPr>
            <a:spLocks noGrp="1" noChangeArrowheads="1"/>
          </p:cNvSpPr>
          <p:nvPr>
            <p:ph type="body" idx="1"/>
          </p:nvPr>
        </p:nvSpPr>
        <p:spPr>
          <a:ln/>
        </p:spPr>
        <p:txBody>
          <a:bodyPr/>
          <a:lstStyle/>
          <a:p>
            <a:pPr eaLnBrk="1" hangingPunct="1">
              <a:spcBef>
                <a:spcPts val="400"/>
              </a:spcBef>
              <a:defRPr/>
            </a:pPr>
            <a:r>
              <a:rPr lang="en-US" smtClean="0">
                <a:solidFill>
                  <a:srgbClr val="000000"/>
                </a:solidFill>
                <a:latin typeface="Lucida Grande" charset="0"/>
                <a:cs typeface="Lucida Grande" charset="0"/>
                <a:sym typeface="Lucida Grande" charset="0"/>
              </a:rPr>
              <a:t>ZF Friedrichshafen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Rot="1" noChangeAspect="1" noChangeArrowheads="1"/>
          </p:cNvSpPr>
          <p:nvPr>
            <p:ph type="sldImg"/>
          </p:nvPr>
        </p:nvSpPr>
        <p:spPr>
          <a:solidFill>
            <a:srgbClr val="FFFFFF"/>
          </a:solidFill>
          <a:ln/>
        </p:spPr>
      </p:sp>
      <p:sp>
        <p:nvSpPr>
          <p:cNvPr id="40962" name="Rectangle 2"/>
          <p:cNvSpPr>
            <a:spLocks noGrp="1" noChangeArrowheads="1"/>
          </p:cNvSpPr>
          <p:nvPr>
            <p:ph type="body" idx="1"/>
          </p:nvPr>
        </p:nvSpPr>
        <p:spPr>
          <a:ln/>
        </p:spPr>
        <p:txBody>
          <a:bodyPr/>
          <a:lstStyle/>
          <a:p>
            <a:pPr eaLnBrk="1" hangingPunct="1">
              <a:spcBef>
                <a:spcPts val="400"/>
              </a:spcBef>
              <a:defRPr/>
            </a:pPr>
            <a:r>
              <a:rPr lang="en-US" smtClean="0">
                <a:solidFill>
                  <a:srgbClr val="000000"/>
                </a:solidFill>
                <a:latin typeface="Lucida Grande" charset="0"/>
                <a:cs typeface="Lucida Grande" charset="0"/>
                <a:sym typeface="Lucida Grande" charset="0"/>
              </a:rPr>
              <a:t>DETERMINE WHETHER THE COMPANY DOES MANUFACTURING  ANYWHERE.  IF YES MARK AS TRANSPLANT.  IF NO MARK AS SERVICES. </a:t>
            </a:r>
            <a:endParaRPr lang="en-US" smtClean="0">
              <a:solidFill>
                <a:srgbClr val="000000"/>
              </a:solidFill>
              <a:latin typeface="Times New Roman" charset="0"/>
              <a:cs typeface="Times" charset="0"/>
              <a:sym typeface="Times New Roman" charset="0"/>
            </a:endParaRPr>
          </a:p>
          <a:p>
            <a:pPr eaLnBrk="1" hangingPunct="1">
              <a:spcBef>
                <a:spcPts val="400"/>
              </a:spcBef>
              <a:defRPr/>
            </a:pPr>
            <a:endParaRPr lang="en-US" smtClean="0">
              <a:solidFill>
                <a:srgbClr val="000000"/>
              </a:solidFill>
              <a:latin typeface="Lucida Grande" charset="0"/>
              <a:cs typeface="Lucida Grande" charset="0"/>
              <a:sym typeface="Lucida Grande" charset="0"/>
            </a:endParaRPr>
          </a:p>
          <a:p>
            <a:pPr eaLnBrk="1" hangingPunct="1">
              <a:spcBef>
                <a:spcPts val="400"/>
              </a:spcBef>
              <a:defRPr/>
            </a:pPr>
            <a:r>
              <a:rPr lang="en-US" smtClean="0">
                <a:solidFill>
                  <a:srgbClr val="000000"/>
                </a:solidFill>
                <a:latin typeface="Lucida Grande" charset="0"/>
                <a:cs typeface="Lucida Grande" charset="0"/>
                <a:sym typeface="Lucida Grande" charset="0"/>
              </a:rPr>
              <a:t>Nope, just pharm. Trials.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Rot="1" noChangeAspect="1" noChangeArrowheads="1"/>
          </p:cNvSpPr>
          <p:nvPr>
            <p:ph type="sldImg"/>
          </p:nvPr>
        </p:nvSpPr>
        <p:spPr>
          <a:solidFill>
            <a:srgbClr val="FFFFFF"/>
          </a:solidFill>
          <a:ln/>
        </p:spPr>
      </p:sp>
      <p:sp>
        <p:nvSpPr>
          <p:cNvPr id="43010" name="Rectangle 2"/>
          <p:cNvSpPr>
            <a:spLocks noGrp="1" noChangeArrowheads="1"/>
          </p:cNvSpPr>
          <p:nvPr>
            <p:ph type="body" idx="1"/>
          </p:nvPr>
        </p:nvSpPr>
        <p:spPr>
          <a:ln/>
        </p:spPr>
        <p:txBody>
          <a:bodyPr/>
          <a:lstStyle/>
          <a:p>
            <a:pPr eaLnBrk="1" hangingPunct="1">
              <a:spcBef>
                <a:spcPts val="400"/>
              </a:spcBef>
              <a:defRPr/>
            </a:pPr>
            <a:r>
              <a:rPr lang="en-US" smtClean="0">
                <a:solidFill>
                  <a:srgbClr val="000000"/>
                </a:solidFill>
                <a:latin typeface="Lucida Grande" charset="0"/>
                <a:cs typeface="Lucida Grande" charset="0"/>
                <a:sym typeface="Lucida Grande" charset="0"/>
              </a:rPr>
              <a:t>CAPACITY SHOULD SAY PER DAY OR WEEK OR SOME TIME MEASURE</a:t>
            </a:r>
            <a:endParaRPr lang="en-US" smtClean="0">
              <a:solidFill>
                <a:srgbClr val="000000"/>
              </a:solidFill>
              <a:latin typeface="Times New Roman" charset="0"/>
              <a:cs typeface="Times" charset="0"/>
              <a:sym typeface="Times New Roman" charset="0"/>
            </a:endParaRPr>
          </a:p>
          <a:p>
            <a:pPr eaLnBrk="1" hangingPunct="1">
              <a:spcBef>
                <a:spcPts val="400"/>
              </a:spcBef>
              <a:defRPr/>
            </a:pPr>
            <a:r>
              <a:rPr lang="en-US" smtClean="0">
                <a:solidFill>
                  <a:srgbClr val="000000"/>
                </a:solidFill>
                <a:latin typeface="Lucida Grande" charset="0"/>
                <a:cs typeface="Lucida Grande" charset="0"/>
                <a:sym typeface="Lucida Grande" charset="0"/>
              </a:rPr>
              <a:t>Per year.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Rot="1" noChangeAspect="1" noChangeArrowheads="1"/>
          </p:cNvSpPr>
          <p:nvPr>
            <p:ph type="sldImg"/>
          </p:nvPr>
        </p:nvSpPr>
        <p:spPr>
          <a:solidFill>
            <a:srgbClr val="FFFFFF"/>
          </a:solidFill>
          <a:ln/>
        </p:spPr>
      </p:sp>
      <p:sp>
        <p:nvSpPr>
          <p:cNvPr id="47106" name="Rectangle 2"/>
          <p:cNvSpPr>
            <a:spLocks noGrp="1" noChangeArrowheads="1"/>
          </p:cNvSpPr>
          <p:nvPr>
            <p:ph type="body" idx="1"/>
          </p:nvPr>
        </p:nvSpPr>
        <p:spPr>
          <a:ln/>
        </p:spPr>
        <p:txBody>
          <a:bodyPr/>
          <a:lstStyle/>
          <a:p>
            <a:pPr eaLnBrk="1" hangingPunct="1">
              <a:defRPr/>
            </a:pPr>
            <a:r>
              <a:rPr lang="en-US" sz="1800" smtClean="0">
                <a:solidFill>
                  <a:srgbClr val="000000"/>
                </a:solidFill>
                <a:latin typeface="Lucida Grande" charset="0"/>
                <a:cs typeface="Lucida Grande" charset="0"/>
                <a:sym typeface="Lucida Grande" charset="0"/>
              </a:rPr>
              <a:t>See new (old ) Boeing articles on add to library list. I think in this example there were 22 other states (not countries) vying for production. Doesn't count for kept form off shoring if it</a:t>
            </a:r>
            <a:r>
              <a:rPr lang="ja-JP" altLang="en-US" sz="1800" smtClean="0">
                <a:solidFill>
                  <a:srgbClr val="000000"/>
                </a:solidFill>
                <a:latin typeface="Arial"/>
                <a:cs typeface="Lucida Grande" charset="0"/>
                <a:sym typeface="Lucida Grande" charset="0"/>
              </a:rPr>
              <a:t>’</a:t>
            </a:r>
            <a:r>
              <a:rPr lang="en-US" sz="1800" smtClean="0">
                <a:solidFill>
                  <a:srgbClr val="000000"/>
                </a:solidFill>
                <a:latin typeface="Lucida Grande" charset="0"/>
                <a:cs typeface="Lucida Grande" charset="0"/>
                <a:sym typeface="Lucida Grande" charset="0"/>
              </a:rPr>
              <a:t>s about states.   Beoing is complicated….</a:t>
            </a:r>
            <a:endParaRPr lang="en-US" smtClean="0">
              <a:solidFill>
                <a:srgbClr val="000000"/>
              </a:solidFill>
              <a:latin typeface="Times New Roman" charset="0"/>
              <a:cs typeface="Times" charset="0"/>
              <a:sym typeface="Times New Roman" charset="0"/>
            </a:endParaRPr>
          </a:p>
          <a:p>
            <a:pPr eaLnBrk="1" hangingPunct="1">
              <a:defRPr/>
            </a:pPr>
            <a:r>
              <a:rPr lang="en-US" sz="1800" smtClean="0">
                <a:solidFill>
                  <a:srgbClr val="000000"/>
                </a:solidFill>
                <a:latin typeface="Lucida Grande" charset="0"/>
                <a:cs typeface="Lucida Grande" charset="0"/>
                <a:sym typeface="Lucida Grande" charset="0"/>
              </a:rPr>
              <a:t>22 other states were bidding but according to Boeing they weren</a:t>
            </a:r>
            <a:r>
              <a:rPr lang="ja-JP" altLang="en-US" sz="1800" smtClean="0">
                <a:solidFill>
                  <a:srgbClr val="000000"/>
                </a:solidFill>
                <a:latin typeface="Arial"/>
                <a:cs typeface="Lucida Grande" charset="0"/>
                <a:sym typeface="Lucida Grande" charset="0"/>
              </a:rPr>
              <a:t>’</a:t>
            </a:r>
            <a:r>
              <a:rPr lang="en-US" sz="1800" smtClean="0">
                <a:solidFill>
                  <a:srgbClr val="000000"/>
                </a:solidFill>
                <a:latin typeface="Lucida Grande" charset="0"/>
                <a:cs typeface="Lucida Grande" charset="0"/>
                <a:sym typeface="Lucida Grande" charset="0"/>
              </a:rPr>
              <a:t>t NECESSARILY keeping it in the U.S. I agree it is complicated. I would argue it is still a kept-from-offshoring because Boeing was never explicit about where they intended to manufacture, and manufacturers in other countries weren</a:t>
            </a:r>
            <a:r>
              <a:rPr lang="ja-JP" altLang="en-US" sz="1800" smtClean="0">
                <a:solidFill>
                  <a:srgbClr val="000000"/>
                </a:solidFill>
                <a:latin typeface="Arial"/>
                <a:cs typeface="Lucida Grande" charset="0"/>
                <a:sym typeface="Lucida Grande" charset="0"/>
              </a:rPr>
              <a:t>’</a:t>
            </a:r>
            <a:r>
              <a:rPr lang="en-US" sz="1800" smtClean="0">
                <a:solidFill>
                  <a:srgbClr val="000000"/>
                </a:solidFill>
                <a:latin typeface="Lucida Grande" charset="0"/>
                <a:cs typeface="Lucida Grande" charset="0"/>
                <a:sym typeface="Lucida Grande" charset="0"/>
              </a:rPr>
              <a:t>t disallowed to bid. Further, for the 777, wings were made in Japan. For 777X, wings will be made in WA. Arguably reshoring? Possibly? Using less of foreign contract components.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Grp="1" noRot="1" noChangeAspect="1" noChangeArrowheads="1"/>
          </p:cNvSpPr>
          <p:nvPr>
            <p:ph type="sldImg"/>
          </p:nvPr>
        </p:nvSpPr>
        <p:spPr>
          <a:solidFill>
            <a:srgbClr val="FFFFFF"/>
          </a:solidFill>
          <a:ln/>
        </p:spPr>
      </p:sp>
      <p:sp>
        <p:nvSpPr>
          <p:cNvPr id="63490" name="Rectangle 2"/>
          <p:cNvSpPr>
            <a:spLocks noGrp="1" noChangeArrowheads="1"/>
          </p:cNvSpPr>
          <p:nvPr>
            <p:ph type="body" idx="1"/>
          </p:nvPr>
        </p:nvSpPr>
        <p:spPr>
          <a:ln/>
        </p:spPr>
        <p:txBody>
          <a:bodyPr/>
          <a:lstStyle/>
          <a:p>
            <a:pPr marL="39688" eaLnBrk="1" hangingPunct="1">
              <a:spcBef>
                <a:spcPts val="425"/>
              </a:spcBef>
              <a:defRPr/>
            </a:pPr>
            <a:r>
              <a:rPr lang="en-US" smtClean="0">
                <a:solidFill>
                  <a:srgbClr val="666699"/>
                </a:solidFill>
                <a:latin typeface="Arial" charset="0"/>
                <a:cs typeface="Arial" charset="0"/>
                <a:sym typeface="Arial" charset="0"/>
              </a:rPr>
              <a:t>Taizhou Fuling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Grp="1" noRot="1" noChangeAspect="1" noChangeArrowheads="1"/>
          </p:cNvSpPr>
          <p:nvPr>
            <p:ph type="sldImg"/>
          </p:nvPr>
        </p:nvSpPr>
        <p:spPr>
          <a:solidFill>
            <a:srgbClr val="FFFFFF"/>
          </a:solidFill>
          <a:ln/>
        </p:spPr>
      </p:sp>
      <p:sp>
        <p:nvSpPr>
          <p:cNvPr id="68610" name="Rectangle 2"/>
          <p:cNvSpPr>
            <a:spLocks noGrp="1" noChangeArrowheads="1"/>
          </p:cNvSpPr>
          <p:nvPr>
            <p:ph type="body" idx="1"/>
          </p:nvPr>
        </p:nvSpPr>
        <p:spPr>
          <a:ln/>
        </p:spPr>
        <p:txBody>
          <a:bodyPr/>
          <a:lstStyle/>
          <a:p>
            <a:pPr eaLnBrk="1" hangingPunct="1">
              <a:spcBef>
                <a:spcPts val="400"/>
              </a:spcBef>
              <a:defRPr/>
            </a:pPr>
            <a:r>
              <a:rPr lang="en-US" smtClean="0">
                <a:solidFill>
                  <a:srgbClr val="000000"/>
                </a:solidFill>
                <a:latin typeface="Lucida Grande" charset="0"/>
                <a:cs typeface="Lucida Grande" charset="0"/>
                <a:sym typeface="Lucida Grande" charset="0"/>
              </a:rPr>
              <a:t>EDITED.  WHERE RESHORED FROM?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BE7155DF-3E55-1C4F-88C3-9F1C914FEDD4}" type="slidenum">
              <a:rPr lang="en-US"/>
              <a:pPr>
                <a:defRPr/>
              </a:pPr>
              <a:t>‹#›</a:t>
            </a:fld>
            <a:endParaRPr lang="en-US"/>
          </a:p>
        </p:txBody>
      </p:sp>
    </p:spTree>
    <p:extLst>
      <p:ext uri="{BB962C8B-B14F-4D97-AF65-F5344CB8AC3E}">
        <p14:creationId xmlns:p14="http://schemas.microsoft.com/office/powerpoint/2010/main" val="1956597560"/>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7C8D1BAF-6EDB-3B49-A4B4-C509158C0630}" type="slidenum">
              <a:rPr lang="en-US"/>
              <a:pPr>
                <a:defRPr/>
              </a:pPr>
              <a:t>‹#›</a:t>
            </a:fld>
            <a:endParaRPr lang="en-US"/>
          </a:p>
        </p:txBody>
      </p:sp>
    </p:spTree>
    <p:extLst>
      <p:ext uri="{BB962C8B-B14F-4D97-AF65-F5344CB8AC3E}">
        <p14:creationId xmlns:p14="http://schemas.microsoft.com/office/powerpoint/2010/main" val="3062029151"/>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99A4D7F1-98FC-E54F-8FF5-CFD405F42D07}" type="slidenum">
              <a:rPr lang="en-US"/>
              <a:pPr>
                <a:defRPr/>
              </a:pPr>
              <a:t>‹#›</a:t>
            </a:fld>
            <a:endParaRPr lang="en-US"/>
          </a:p>
        </p:txBody>
      </p:sp>
    </p:spTree>
    <p:extLst>
      <p:ext uri="{BB962C8B-B14F-4D97-AF65-F5344CB8AC3E}">
        <p14:creationId xmlns:p14="http://schemas.microsoft.com/office/powerpoint/2010/main" val="2325859402"/>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42C9E902-CF96-4540-BE7D-4E167623A71E}" type="slidenum">
              <a:rPr lang="en-US"/>
              <a:pPr>
                <a:defRPr/>
              </a:pPr>
              <a:t>‹#›</a:t>
            </a:fld>
            <a:endParaRPr lang="en-US"/>
          </a:p>
        </p:txBody>
      </p:sp>
    </p:spTree>
    <p:extLst>
      <p:ext uri="{BB962C8B-B14F-4D97-AF65-F5344CB8AC3E}">
        <p14:creationId xmlns:p14="http://schemas.microsoft.com/office/powerpoint/2010/main" val="4278936442"/>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7A6BAB07-C736-A149-9E0B-61D329A2D882}" type="slidenum">
              <a:rPr lang="en-US"/>
              <a:pPr>
                <a:defRPr/>
              </a:pPr>
              <a:t>‹#›</a:t>
            </a:fld>
            <a:endParaRPr lang="en-US"/>
          </a:p>
        </p:txBody>
      </p:sp>
    </p:spTree>
    <p:extLst>
      <p:ext uri="{BB962C8B-B14F-4D97-AF65-F5344CB8AC3E}">
        <p14:creationId xmlns:p14="http://schemas.microsoft.com/office/powerpoint/2010/main" val="1382490177"/>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93443DC7-A4FD-0F4A-B88D-C63A1BABCF30}" type="slidenum">
              <a:rPr lang="en-US"/>
              <a:pPr>
                <a:defRPr/>
              </a:pPr>
              <a:t>‹#›</a:t>
            </a:fld>
            <a:endParaRPr lang="en-US"/>
          </a:p>
        </p:txBody>
      </p:sp>
    </p:spTree>
    <p:extLst>
      <p:ext uri="{BB962C8B-B14F-4D97-AF65-F5344CB8AC3E}">
        <p14:creationId xmlns:p14="http://schemas.microsoft.com/office/powerpoint/2010/main" val="2472262773"/>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598613"/>
            <a:ext cx="4341813" cy="5259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598613"/>
            <a:ext cx="4343400" cy="5259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BCABA53F-4D4C-C840-BF38-F3971CAC40A0}" type="slidenum">
              <a:rPr lang="en-US"/>
              <a:pPr>
                <a:defRPr/>
              </a:pPr>
              <a:t>‹#›</a:t>
            </a:fld>
            <a:endParaRPr lang="en-US"/>
          </a:p>
        </p:txBody>
      </p:sp>
    </p:spTree>
    <p:extLst>
      <p:ext uri="{BB962C8B-B14F-4D97-AF65-F5344CB8AC3E}">
        <p14:creationId xmlns:p14="http://schemas.microsoft.com/office/powerpoint/2010/main" val="3570114960"/>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20AA015E-F7C0-B448-84C8-D355936F3686}" type="slidenum">
              <a:rPr lang="en-US"/>
              <a:pPr>
                <a:defRPr/>
              </a:pPr>
              <a:t>‹#›</a:t>
            </a:fld>
            <a:endParaRPr lang="en-US"/>
          </a:p>
        </p:txBody>
      </p:sp>
    </p:spTree>
    <p:extLst>
      <p:ext uri="{BB962C8B-B14F-4D97-AF65-F5344CB8AC3E}">
        <p14:creationId xmlns:p14="http://schemas.microsoft.com/office/powerpoint/2010/main" val="3455645741"/>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1239E7F4-5441-5C45-AB01-E15AF83B315F}" type="slidenum">
              <a:rPr lang="en-US"/>
              <a:pPr>
                <a:defRPr/>
              </a:pPr>
              <a:t>‹#›</a:t>
            </a:fld>
            <a:endParaRPr lang="en-US"/>
          </a:p>
        </p:txBody>
      </p:sp>
    </p:spTree>
    <p:extLst>
      <p:ext uri="{BB962C8B-B14F-4D97-AF65-F5344CB8AC3E}">
        <p14:creationId xmlns:p14="http://schemas.microsoft.com/office/powerpoint/2010/main" val="1232188400"/>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3C2529A4-633D-A149-88B5-D921B2F7284B}" type="slidenum">
              <a:rPr lang="en-US"/>
              <a:pPr>
                <a:defRPr/>
              </a:pPr>
              <a:t>‹#›</a:t>
            </a:fld>
            <a:endParaRPr lang="en-US"/>
          </a:p>
        </p:txBody>
      </p:sp>
    </p:spTree>
    <p:extLst>
      <p:ext uri="{BB962C8B-B14F-4D97-AF65-F5344CB8AC3E}">
        <p14:creationId xmlns:p14="http://schemas.microsoft.com/office/powerpoint/2010/main" val="1128890995"/>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EF4CD57D-01D5-6143-9A9C-42766781CFB6}" type="slidenum">
              <a:rPr lang="en-US"/>
              <a:pPr>
                <a:defRPr/>
              </a:pPr>
              <a:t>‹#›</a:t>
            </a:fld>
            <a:endParaRPr lang="en-US"/>
          </a:p>
        </p:txBody>
      </p:sp>
    </p:spTree>
    <p:extLst>
      <p:ext uri="{BB962C8B-B14F-4D97-AF65-F5344CB8AC3E}">
        <p14:creationId xmlns:p14="http://schemas.microsoft.com/office/powerpoint/2010/main" val="3272975707"/>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C6B2B533-EB82-A243-AC9F-97C4CDDA5904}" type="slidenum">
              <a:rPr lang="en-US"/>
              <a:pPr>
                <a:defRPr/>
              </a:pPr>
              <a:t>‹#›</a:t>
            </a:fld>
            <a:endParaRPr lang="en-US"/>
          </a:p>
        </p:txBody>
      </p:sp>
    </p:spTree>
    <p:extLst>
      <p:ext uri="{BB962C8B-B14F-4D97-AF65-F5344CB8AC3E}">
        <p14:creationId xmlns:p14="http://schemas.microsoft.com/office/powerpoint/2010/main" val="1223220917"/>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6E347AF2-F5B4-8144-B4EA-5DF99EFD6201}" type="slidenum">
              <a:rPr lang="en-US"/>
              <a:pPr>
                <a:defRPr/>
              </a:pPr>
              <a:t>‹#›</a:t>
            </a:fld>
            <a:endParaRPr lang="en-US"/>
          </a:p>
        </p:txBody>
      </p:sp>
    </p:spTree>
    <p:extLst>
      <p:ext uri="{BB962C8B-B14F-4D97-AF65-F5344CB8AC3E}">
        <p14:creationId xmlns:p14="http://schemas.microsoft.com/office/powerpoint/2010/main" val="1218557336"/>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5BF9FFF2-E5BD-9A47-8992-1C6E45AA28C0}" type="slidenum">
              <a:rPr lang="en-US"/>
              <a:pPr>
                <a:defRPr/>
              </a:pPr>
              <a:t>‹#›</a:t>
            </a:fld>
            <a:endParaRPr lang="en-US"/>
          </a:p>
        </p:txBody>
      </p:sp>
    </p:spTree>
    <p:extLst>
      <p:ext uri="{BB962C8B-B14F-4D97-AF65-F5344CB8AC3E}">
        <p14:creationId xmlns:p14="http://schemas.microsoft.com/office/powerpoint/2010/main" val="528984099"/>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79413"/>
            <a:ext cx="2208213" cy="6478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79413"/>
            <a:ext cx="6477000" cy="6478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76505919-5AD3-224A-BD2F-E42AAD5B2298}" type="slidenum">
              <a:rPr lang="en-US"/>
              <a:pPr>
                <a:defRPr/>
              </a:pPr>
              <a:t>‹#›</a:t>
            </a:fld>
            <a:endParaRPr lang="en-US"/>
          </a:p>
        </p:txBody>
      </p:sp>
    </p:spTree>
    <p:extLst>
      <p:ext uri="{BB962C8B-B14F-4D97-AF65-F5344CB8AC3E}">
        <p14:creationId xmlns:p14="http://schemas.microsoft.com/office/powerpoint/2010/main" val="2992681789"/>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D8DB509E-F408-DE4B-9FE2-52258B012F8F}" type="slidenum">
              <a:rPr lang="en-US"/>
              <a:pPr>
                <a:defRPr/>
              </a:pPr>
              <a:t>‹#›</a:t>
            </a:fld>
            <a:endParaRPr lang="en-US"/>
          </a:p>
        </p:txBody>
      </p:sp>
    </p:spTree>
    <p:extLst>
      <p:ext uri="{BB962C8B-B14F-4D97-AF65-F5344CB8AC3E}">
        <p14:creationId xmlns:p14="http://schemas.microsoft.com/office/powerpoint/2010/main" val="1918217311"/>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FCC79876-4B09-AB44-B532-2CE36272C176}" type="slidenum">
              <a:rPr lang="en-US"/>
              <a:pPr>
                <a:defRPr/>
              </a:pPr>
              <a:t>‹#›</a:t>
            </a:fld>
            <a:endParaRPr lang="en-US"/>
          </a:p>
        </p:txBody>
      </p:sp>
    </p:spTree>
    <p:extLst>
      <p:ext uri="{BB962C8B-B14F-4D97-AF65-F5344CB8AC3E}">
        <p14:creationId xmlns:p14="http://schemas.microsoft.com/office/powerpoint/2010/main" val="3472312850"/>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1"/>
          <p:cNvSpPr txBox="1">
            <a:spLocks noGrp="1" noChangeArrowheads="1"/>
          </p:cNvSpPr>
          <p:nvPr>
            <p:ph type="sldNum" sz="quarter" idx="10"/>
          </p:nvPr>
        </p:nvSpPr>
        <p:spPr>
          <a:ln/>
        </p:spPr>
        <p:txBody>
          <a:bodyPr/>
          <a:lstStyle>
            <a:lvl1pPr>
              <a:defRPr/>
            </a:lvl1pPr>
          </a:lstStyle>
          <a:p>
            <a:pPr>
              <a:defRPr/>
            </a:pPr>
            <a:fld id="{23692026-96AD-EF42-A541-30F7C313ABFF}" type="slidenum">
              <a:rPr lang="en-US"/>
              <a:pPr>
                <a:defRPr/>
              </a:pPr>
              <a:t>‹#›</a:t>
            </a:fld>
            <a:endParaRPr lang="en-US"/>
          </a:p>
        </p:txBody>
      </p:sp>
    </p:spTree>
    <p:extLst>
      <p:ext uri="{BB962C8B-B14F-4D97-AF65-F5344CB8AC3E}">
        <p14:creationId xmlns:p14="http://schemas.microsoft.com/office/powerpoint/2010/main" val="3654034675"/>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1"/>
          <p:cNvSpPr txBox="1">
            <a:spLocks noGrp="1" noChangeArrowheads="1"/>
          </p:cNvSpPr>
          <p:nvPr>
            <p:ph type="sldNum" sz="quarter" idx="10"/>
          </p:nvPr>
        </p:nvSpPr>
        <p:spPr>
          <a:ln/>
        </p:spPr>
        <p:txBody>
          <a:bodyPr/>
          <a:lstStyle>
            <a:lvl1pPr>
              <a:defRPr/>
            </a:lvl1pPr>
          </a:lstStyle>
          <a:p>
            <a:pPr>
              <a:defRPr/>
            </a:pPr>
            <a:fld id="{750FAE58-3A1A-1341-9984-8FC0F96D36C8}" type="slidenum">
              <a:rPr lang="en-US"/>
              <a:pPr>
                <a:defRPr/>
              </a:pPr>
              <a:t>‹#›</a:t>
            </a:fld>
            <a:endParaRPr lang="en-US"/>
          </a:p>
        </p:txBody>
      </p:sp>
    </p:spTree>
    <p:extLst>
      <p:ext uri="{BB962C8B-B14F-4D97-AF65-F5344CB8AC3E}">
        <p14:creationId xmlns:p14="http://schemas.microsoft.com/office/powerpoint/2010/main" val="172548394"/>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1"/>
          <p:cNvSpPr txBox="1">
            <a:spLocks noGrp="1" noChangeArrowheads="1"/>
          </p:cNvSpPr>
          <p:nvPr>
            <p:ph type="sldNum" sz="quarter" idx="10"/>
          </p:nvPr>
        </p:nvSpPr>
        <p:spPr>
          <a:ln/>
        </p:spPr>
        <p:txBody>
          <a:bodyPr/>
          <a:lstStyle>
            <a:lvl1pPr>
              <a:defRPr/>
            </a:lvl1pPr>
          </a:lstStyle>
          <a:p>
            <a:pPr>
              <a:defRPr/>
            </a:pPr>
            <a:fld id="{A670DC49-4829-624E-92E9-4ADF65F83C4C}" type="slidenum">
              <a:rPr lang="en-US"/>
              <a:pPr>
                <a:defRPr/>
              </a:pPr>
              <a:t>‹#›</a:t>
            </a:fld>
            <a:endParaRPr lang="en-US"/>
          </a:p>
        </p:txBody>
      </p:sp>
    </p:spTree>
    <p:extLst>
      <p:ext uri="{BB962C8B-B14F-4D97-AF65-F5344CB8AC3E}">
        <p14:creationId xmlns:p14="http://schemas.microsoft.com/office/powerpoint/2010/main" val="1442195742"/>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Box 1"/>
          <p:cNvSpPr txBox="1">
            <a:spLocks noGrp="1" noChangeArrowheads="1"/>
          </p:cNvSpPr>
          <p:nvPr>
            <p:ph type="sldNum" sz="quarter" idx="10"/>
          </p:nvPr>
        </p:nvSpPr>
        <p:spPr>
          <a:ln/>
        </p:spPr>
        <p:txBody>
          <a:bodyPr/>
          <a:lstStyle>
            <a:lvl1pPr>
              <a:defRPr/>
            </a:lvl1pPr>
          </a:lstStyle>
          <a:p>
            <a:pPr>
              <a:defRPr/>
            </a:pPr>
            <a:fld id="{16D37E5D-6676-7848-8E33-2A6D26E9AB37}" type="slidenum">
              <a:rPr lang="en-US"/>
              <a:pPr>
                <a:defRPr/>
              </a:pPr>
              <a:t>‹#›</a:t>
            </a:fld>
            <a:endParaRPr lang="en-US"/>
          </a:p>
        </p:txBody>
      </p:sp>
    </p:spTree>
    <p:extLst>
      <p:ext uri="{BB962C8B-B14F-4D97-AF65-F5344CB8AC3E}">
        <p14:creationId xmlns:p14="http://schemas.microsoft.com/office/powerpoint/2010/main" val="1737479027"/>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
          <p:cNvSpPr txBox="1">
            <a:spLocks noGrp="1" noChangeArrowheads="1"/>
          </p:cNvSpPr>
          <p:nvPr>
            <p:ph type="sldNum" sz="quarter" idx="10"/>
          </p:nvPr>
        </p:nvSpPr>
        <p:spPr>
          <a:ln/>
        </p:spPr>
        <p:txBody>
          <a:bodyPr/>
          <a:lstStyle>
            <a:lvl1pPr>
              <a:defRPr/>
            </a:lvl1pPr>
          </a:lstStyle>
          <a:p>
            <a:pPr>
              <a:defRPr/>
            </a:pPr>
            <a:fld id="{547D00E3-E5C5-CB49-8B88-B113F0278B21}" type="slidenum">
              <a:rPr lang="en-US"/>
              <a:pPr>
                <a:defRPr/>
              </a:pPr>
              <a:t>‹#›</a:t>
            </a:fld>
            <a:endParaRPr lang="en-US"/>
          </a:p>
        </p:txBody>
      </p:sp>
    </p:spTree>
    <p:extLst>
      <p:ext uri="{BB962C8B-B14F-4D97-AF65-F5344CB8AC3E}">
        <p14:creationId xmlns:p14="http://schemas.microsoft.com/office/powerpoint/2010/main" val="3481851839"/>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1"/>
          <p:cNvSpPr txBox="1">
            <a:spLocks noGrp="1" noChangeArrowheads="1"/>
          </p:cNvSpPr>
          <p:nvPr>
            <p:ph type="sldNum" sz="quarter" idx="10"/>
          </p:nvPr>
        </p:nvSpPr>
        <p:spPr>
          <a:ln/>
        </p:spPr>
        <p:txBody>
          <a:bodyPr/>
          <a:lstStyle>
            <a:lvl1pPr>
              <a:defRPr/>
            </a:lvl1pPr>
          </a:lstStyle>
          <a:p>
            <a:pPr>
              <a:defRPr/>
            </a:pPr>
            <a:fld id="{1CF892CE-4413-E545-88A0-362FEF8A04EE}" type="slidenum">
              <a:rPr lang="en-US"/>
              <a:pPr>
                <a:defRPr/>
              </a:pPr>
              <a:t>‹#›</a:t>
            </a:fld>
            <a:endParaRPr lang="en-US"/>
          </a:p>
        </p:txBody>
      </p:sp>
    </p:spTree>
    <p:extLst>
      <p:ext uri="{BB962C8B-B14F-4D97-AF65-F5344CB8AC3E}">
        <p14:creationId xmlns:p14="http://schemas.microsoft.com/office/powerpoint/2010/main" val="3955116782"/>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49EE4130-1178-0147-814F-4E9380BDDE8C}" type="slidenum">
              <a:rPr lang="en-US"/>
              <a:pPr>
                <a:defRPr/>
              </a:pPr>
              <a:t>‹#›</a:t>
            </a:fld>
            <a:endParaRPr lang="en-US"/>
          </a:p>
        </p:txBody>
      </p:sp>
    </p:spTree>
    <p:extLst>
      <p:ext uri="{BB962C8B-B14F-4D97-AF65-F5344CB8AC3E}">
        <p14:creationId xmlns:p14="http://schemas.microsoft.com/office/powerpoint/2010/main" val="3041318226"/>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E868C262-2162-4148-8911-D33406C78825}" type="slidenum">
              <a:rPr lang="en-US"/>
              <a:pPr>
                <a:defRPr/>
              </a:pPr>
              <a:t>‹#›</a:t>
            </a:fld>
            <a:endParaRPr lang="en-US"/>
          </a:p>
        </p:txBody>
      </p:sp>
    </p:spTree>
    <p:extLst>
      <p:ext uri="{BB962C8B-B14F-4D97-AF65-F5344CB8AC3E}">
        <p14:creationId xmlns:p14="http://schemas.microsoft.com/office/powerpoint/2010/main" val="1290791137"/>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5132FA72-08BB-5F4D-BAC2-1672D99012EF}" type="slidenum">
              <a:rPr lang="en-US"/>
              <a:pPr>
                <a:defRPr/>
              </a:pPr>
              <a:t>‹#›</a:t>
            </a:fld>
            <a:endParaRPr lang="en-US"/>
          </a:p>
        </p:txBody>
      </p:sp>
    </p:spTree>
    <p:extLst>
      <p:ext uri="{BB962C8B-B14F-4D97-AF65-F5344CB8AC3E}">
        <p14:creationId xmlns:p14="http://schemas.microsoft.com/office/powerpoint/2010/main" val="3128151741"/>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4A18578F-00DF-9C48-98FD-DA0A76DED8D4}" type="slidenum">
              <a:rPr lang="en-US"/>
              <a:pPr>
                <a:defRPr/>
              </a:pPr>
              <a:t>‹#›</a:t>
            </a:fld>
            <a:endParaRPr lang="en-US"/>
          </a:p>
        </p:txBody>
      </p:sp>
    </p:spTree>
    <p:extLst>
      <p:ext uri="{BB962C8B-B14F-4D97-AF65-F5344CB8AC3E}">
        <p14:creationId xmlns:p14="http://schemas.microsoft.com/office/powerpoint/2010/main" val="4265742167"/>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FC1C2F5-49D0-5C4F-9929-C99856BA893C}" type="slidenum">
              <a:rPr lang="en-US"/>
              <a:pPr>
                <a:defRPr/>
              </a:pPr>
              <a:t>‹#›</a:t>
            </a:fld>
            <a:endParaRPr lang="en-US"/>
          </a:p>
        </p:txBody>
      </p:sp>
    </p:spTree>
    <p:extLst>
      <p:ext uri="{BB962C8B-B14F-4D97-AF65-F5344CB8AC3E}">
        <p14:creationId xmlns:p14="http://schemas.microsoft.com/office/powerpoint/2010/main" val="3436542923"/>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09118E1-C95C-1F40-AD31-5A493C75EEBA}" type="slidenum">
              <a:rPr lang="en-US"/>
              <a:pPr>
                <a:defRPr/>
              </a:pPr>
              <a:t>‹#›</a:t>
            </a:fld>
            <a:endParaRPr lang="en-US"/>
          </a:p>
        </p:txBody>
      </p:sp>
    </p:spTree>
    <p:extLst>
      <p:ext uri="{BB962C8B-B14F-4D97-AF65-F5344CB8AC3E}">
        <p14:creationId xmlns:p14="http://schemas.microsoft.com/office/powerpoint/2010/main" val="2754739191"/>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484061F9-AE43-EB4D-A90E-3F2D0CD77652}" type="slidenum">
              <a:rPr lang="en-US"/>
              <a:pPr>
                <a:defRPr/>
              </a:pPr>
              <a:t>‹#›</a:t>
            </a:fld>
            <a:endParaRPr lang="en-US"/>
          </a:p>
        </p:txBody>
      </p:sp>
    </p:spTree>
    <p:extLst>
      <p:ext uri="{BB962C8B-B14F-4D97-AF65-F5344CB8AC3E}">
        <p14:creationId xmlns:p14="http://schemas.microsoft.com/office/powerpoint/2010/main" val="3520113815"/>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600200"/>
            <a:ext cx="43434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3434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ED66B8E5-739F-A64B-B2A9-51E7DAB55A48}" type="slidenum">
              <a:rPr lang="en-US"/>
              <a:pPr>
                <a:defRPr/>
              </a:pPr>
              <a:t>‹#›</a:t>
            </a:fld>
            <a:endParaRPr lang="en-US"/>
          </a:p>
        </p:txBody>
      </p:sp>
    </p:spTree>
    <p:extLst>
      <p:ext uri="{BB962C8B-B14F-4D97-AF65-F5344CB8AC3E}">
        <p14:creationId xmlns:p14="http://schemas.microsoft.com/office/powerpoint/2010/main" val="732988027"/>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379B8441-43B5-BE4B-A9FA-AD04D7AFBA94}" type="slidenum">
              <a:rPr lang="en-US"/>
              <a:pPr>
                <a:defRPr/>
              </a:pPr>
              <a:t>‹#›</a:t>
            </a:fld>
            <a:endParaRPr lang="en-US"/>
          </a:p>
        </p:txBody>
      </p:sp>
    </p:spTree>
    <p:extLst>
      <p:ext uri="{BB962C8B-B14F-4D97-AF65-F5344CB8AC3E}">
        <p14:creationId xmlns:p14="http://schemas.microsoft.com/office/powerpoint/2010/main" val="2593014689"/>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26B88D3B-F727-E24B-A048-1F3A0E4FEC0D}" type="slidenum">
              <a:rPr lang="en-US"/>
              <a:pPr>
                <a:defRPr/>
              </a:pPr>
              <a:t>‹#›</a:t>
            </a:fld>
            <a:endParaRPr lang="en-US"/>
          </a:p>
        </p:txBody>
      </p:sp>
    </p:spTree>
    <p:extLst>
      <p:ext uri="{BB962C8B-B14F-4D97-AF65-F5344CB8AC3E}">
        <p14:creationId xmlns:p14="http://schemas.microsoft.com/office/powerpoint/2010/main" val="1495721572"/>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1"/>
          <p:cNvSpPr txBox="1">
            <a:spLocks noGrp="1" noChangeArrowheads="1"/>
          </p:cNvSpPr>
          <p:nvPr>
            <p:ph type="sldNum" sz="quarter" idx="10"/>
          </p:nvPr>
        </p:nvSpPr>
        <p:spPr>
          <a:ln/>
        </p:spPr>
        <p:txBody>
          <a:bodyPr/>
          <a:lstStyle>
            <a:lvl1pPr>
              <a:defRPr/>
            </a:lvl1pPr>
          </a:lstStyle>
          <a:p>
            <a:pPr>
              <a:defRPr/>
            </a:pPr>
            <a:fld id="{8111F42E-7E89-B447-B8E5-E74C34238F37}" type="slidenum">
              <a:rPr lang="en-US"/>
              <a:pPr>
                <a:defRPr/>
              </a:pPr>
              <a:t>‹#›</a:t>
            </a:fld>
            <a:endParaRPr lang="en-US"/>
          </a:p>
        </p:txBody>
      </p:sp>
    </p:spTree>
    <p:extLst>
      <p:ext uri="{BB962C8B-B14F-4D97-AF65-F5344CB8AC3E}">
        <p14:creationId xmlns:p14="http://schemas.microsoft.com/office/powerpoint/2010/main" val="2457673399"/>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4615F691-80A7-5345-B103-F0F032543CF7}" type="slidenum">
              <a:rPr lang="en-US"/>
              <a:pPr>
                <a:defRPr/>
              </a:pPr>
              <a:t>‹#›</a:t>
            </a:fld>
            <a:endParaRPr lang="en-US"/>
          </a:p>
        </p:txBody>
      </p:sp>
    </p:spTree>
    <p:extLst>
      <p:ext uri="{BB962C8B-B14F-4D97-AF65-F5344CB8AC3E}">
        <p14:creationId xmlns:p14="http://schemas.microsoft.com/office/powerpoint/2010/main" val="2790154701"/>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142F312C-02EF-C84A-932A-81AAF59C3292}" type="slidenum">
              <a:rPr lang="en-US"/>
              <a:pPr>
                <a:defRPr/>
              </a:pPr>
              <a:t>‹#›</a:t>
            </a:fld>
            <a:endParaRPr lang="en-US"/>
          </a:p>
        </p:txBody>
      </p:sp>
    </p:spTree>
    <p:extLst>
      <p:ext uri="{BB962C8B-B14F-4D97-AF65-F5344CB8AC3E}">
        <p14:creationId xmlns:p14="http://schemas.microsoft.com/office/powerpoint/2010/main" val="3441886635"/>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82BDE736-6ADF-BF46-B056-55DFAC3539DE}" type="slidenum">
              <a:rPr lang="en-US"/>
              <a:pPr>
                <a:defRPr/>
              </a:pPr>
              <a:t>‹#›</a:t>
            </a:fld>
            <a:endParaRPr lang="en-US"/>
          </a:p>
        </p:txBody>
      </p:sp>
    </p:spTree>
    <p:extLst>
      <p:ext uri="{BB962C8B-B14F-4D97-AF65-F5344CB8AC3E}">
        <p14:creationId xmlns:p14="http://schemas.microsoft.com/office/powerpoint/2010/main" val="1183203585"/>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A32471B-2767-F44C-8C00-8656472B8D16}" type="slidenum">
              <a:rPr lang="en-US"/>
              <a:pPr>
                <a:defRPr/>
              </a:pPr>
              <a:t>‹#›</a:t>
            </a:fld>
            <a:endParaRPr lang="en-US"/>
          </a:p>
        </p:txBody>
      </p:sp>
    </p:spTree>
    <p:extLst>
      <p:ext uri="{BB962C8B-B14F-4D97-AF65-F5344CB8AC3E}">
        <p14:creationId xmlns:p14="http://schemas.microsoft.com/office/powerpoint/2010/main" val="3969836377"/>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22098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81000"/>
            <a:ext cx="64770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9161E25C-BD4D-184F-B32B-C6F936AD1006}" type="slidenum">
              <a:rPr lang="en-US"/>
              <a:pPr>
                <a:defRPr/>
              </a:pPr>
              <a:t>‹#›</a:t>
            </a:fld>
            <a:endParaRPr lang="en-US"/>
          </a:p>
        </p:txBody>
      </p:sp>
    </p:spTree>
    <p:extLst>
      <p:ext uri="{BB962C8B-B14F-4D97-AF65-F5344CB8AC3E}">
        <p14:creationId xmlns:p14="http://schemas.microsoft.com/office/powerpoint/2010/main" val="3957723789"/>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DAD5DC7-976E-C240-AF88-0F046B3C37A9}" type="slidenum">
              <a:rPr lang="en-US"/>
              <a:pPr>
                <a:defRPr/>
              </a:pPr>
              <a:t>‹#›</a:t>
            </a:fld>
            <a:endParaRPr lang="en-US"/>
          </a:p>
        </p:txBody>
      </p:sp>
    </p:spTree>
    <p:extLst>
      <p:ext uri="{BB962C8B-B14F-4D97-AF65-F5344CB8AC3E}">
        <p14:creationId xmlns:p14="http://schemas.microsoft.com/office/powerpoint/2010/main" val="1957250328"/>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D8E86F1E-879E-F649-A8A0-D2D680761CAE}" type="slidenum">
              <a:rPr lang="en-US"/>
              <a:pPr>
                <a:defRPr/>
              </a:pPr>
              <a:t>‹#›</a:t>
            </a:fld>
            <a:endParaRPr lang="en-US"/>
          </a:p>
        </p:txBody>
      </p:sp>
    </p:spTree>
    <p:extLst>
      <p:ext uri="{BB962C8B-B14F-4D97-AF65-F5344CB8AC3E}">
        <p14:creationId xmlns:p14="http://schemas.microsoft.com/office/powerpoint/2010/main" val="1767002897"/>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E542FC64-27BE-3D4D-9384-D3121EA31F7A}" type="slidenum">
              <a:rPr lang="en-US"/>
              <a:pPr>
                <a:defRPr/>
              </a:pPr>
              <a:t>‹#›</a:t>
            </a:fld>
            <a:endParaRPr lang="en-US"/>
          </a:p>
        </p:txBody>
      </p:sp>
    </p:spTree>
    <p:extLst>
      <p:ext uri="{BB962C8B-B14F-4D97-AF65-F5344CB8AC3E}">
        <p14:creationId xmlns:p14="http://schemas.microsoft.com/office/powerpoint/2010/main" val="1254001700"/>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4038"/>
            <a:ext cx="386715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4038"/>
            <a:ext cx="386715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1DEF6F06-14D6-4F4F-B7EE-10F7CCC23220}" type="slidenum">
              <a:rPr lang="en-US"/>
              <a:pPr>
                <a:defRPr/>
              </a:pPr>
              <a:t>‹#›</a:t>
            </a:fld>
            <a:endParaRPr lang="en-US"/>
          </a:p>
        </p:txBody>
      </p:sp>
    </p:spTree>
    <p:extLst>
      <p:ext uri="{BB962C8B-B14F-4D97-AF65-F5344CB8AC3E}">
        <p14:creationId xmlns:p14="http://schemas.microsoft.com/office/powerpoint/2010/main" val="1768048344"/>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489ECF3F-D586-394F-A1A8-5A46A2B8A8A0}" type="slidenum">
              <a:rPr lang="en-US"/>
              <a:pPr>
                <a:defRPr/>
              </a:pPr>
              <a:t>‹#›</a:t>
            </a:fld>
            <a:endParaRPr lang="en-US"/>
          </a:p>
        </p:txBody>
      </p:sp>
    </p:spTree>
    <p:extLst>
      <p:ext uri="{BB962C8B-B14F-4D97-AF65-F5344CB8AC3E}">
        <p14:creationId xmlns:p14="http://schemas.microsoft.com/office/powerpoint/2010/main" val="913672962"/>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1"/>
          <p:cNvSpPr txBox="1">
            <a:spLocks noGrp="1" noChangeArrowheads="1"/>
          </p:cNvSpPr>
          <p:nvPr>
            <p:ph type="sldNum" sz="quarter" idx="10"/>
          </p:nvPr>
        </p:nvSpPr>
        <p:spPr>
          <a:ln/>
        </p:spPr>
        <p:txBody>
          <a:bodyPr/>
          <a:lstStyle>
            <a:lvl1pPr>
              <a:defRPr/>
            </a:lvl1pPr>
          </a:lstStyle>
          <a:p>
            <a:pPr>
              <a:defRPr/>
            </a:pPr>
            <a:fld id="{91806E6D-0CC2-DA4D-839E-3AC9CB6407D1}" type="slidenum">
              <a:rPr lang="en-US"/>
              <a:pPr>
                <a:defRPr/>
              </a:pPr>
              <a:t>‹#›</a:t>
            </a:fld>
            <a:endParaRPr lang="en-US"/>
          </a:p>
        </p:txBody>
      </p:sp>
    </p:spTree>
    <p:extLst>
      <p:ext uri="{BB962C8B-B14F-4D97-AF65-F5344CB8AC3E}">
        <p14:creationId xmlns:p14="http://schemas.microsoft.com/office/powerpoint/2010/main" val="209013964"/>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08B4E44D-C849-2540-B16E-46393894A8B2}" type="slidenum">
              <a:rPr lang="en-US"/>
              <a:pPr>
                <a:defRPr/>
              </a:pPr>
              <a:t>‹#›</a:t>
            </a:fld>
            <a:endParaRPr lang="en-US"/>
          </a:p>
        </p:txBody>
      </p:sp>
    </p:spTree>
    <p:extLst>
      <p:ext uri="{BB962C8B-B14F-4D97-AF65-F5344CB8AC3E}">
        <p14:creationId xmlns:p14="http://schemas.microsoft.com/office/powerpoint/2010/main" val="834796641"/>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D45BD958-5FB8-CB4E-9E54-7688E4B3C8F9}" type="slidenum">
              <a:rPr lang="en-US"/>
              <a:pPr>
                <a:defRPr/>
              </a:pPr>
              <a:t>‹#›</a:t>
            </a:fld>
            <a:endParaRPr lang="en-US"/>
          </a:p>
        </p:txBody>
      </p:sp>
    </p:spTree>
    <p:extLst>
      <p:ext uri="{BB962C8B-B14F-4D97-AF65-F5344CB8AC3E}">
        <p14:creationId xmlns:p14="http://schemas.microsoft.com/office/powerpoint/2010/main" val="4265396016"/>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F5A9B67C-049C-0441-9AB3-DC0037D9A5D1}" type="slidenum">
              <a:rPr lang="en-US"/>
              <a:pPr>
                <a:defRPr/>
              </a:pPr>
              <a:t>‹#›</a:t>
            </a:fld>
            <a:endParaRPr lang="en-US"/>
          </a:p>
        </p:txBody>
      </p:sp>
    </p:spTree>
    <p:extLst>
      <p:ext uri="{BB962C8B-B14F-4D97-AF65-F5344CB8AC3E}">
        <p14:creationId xmlns:p14="http://schemas.microsoft.com/office/powerpoint/2010/main" val="2440386465"/>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565F2F26-37E6-ED47-BE4D-28F65ACB94C6}" type="slidenum">
              <a:rPr lang="en-US"/>
              <a:pPr>
                <a:defRPr/>
              </a:pPr>
              <a:t>‹#›</a:t>
            </a:fld>
            <a:endParaRPr lang="en-US"/>
          </a:p>
        </p:txBody>
      </p:sp>
    </p:spTree>
    <p:extLst>
      <p:ext uri="{BB962C8B-B14F-4D97-AF65-F5344CB8AC3E}">
        <p14:creationId xmlns:p14="http://schemas.microsoft.com/office/powerpoint/2010/main" val="3271658241"/>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C790118-A7CA-284A-847A-24EA50A60746}" type="slidenum">
              <a:rPr lang="en-US"/>
              <a:pPr>
                <a:defRPr/>
              </a:pPr>
              <a:t>‹#›</a:t>
            </a:fld>
            <a:endParaRPr lang="en-US"/>
          </a:p>
        </p:txBody>
      </p:sp>
    </p:spTree>
    <p:extLst>
      <p:ext uri="{BB962C8B-B14F-4D97-AF65-F5344CB8AC3E}">
        <p14:creationId xmlns:p14="http://schemas.microsoft.com/office/powerpoint/2010/main" val="2948361858"/>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9A38446-646A-5A48-821A-6E59945852E5}" type="slidenum">
              <a:rPr lang="en-US"/>
              <a:pPr>
                <a:defRPr/>
              </a:pPr>
              <a:t>‹#›</a:t>
            </a:fld>
            <a:endParaRPr lang="en-US"/>
          </a:p>
        </p:txBody>
      </p:sp>
    </p:spTree>
    <p:extLst>
      <p:ext uri="{BB962C8B-B14F-4D97-AF65-F5344CB8AC3E}">
        <p14:creationId xmlns:p14="http://schemas.microsoft.com/office/powerpoint/2010/main" val="1981424121"/>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74E22806-9114-1245-A6AB-9A2075BFD0A7}" type="slidenum">
              <a:rPr lang="en-US"/>
              <a:pPr>
                <a:defRPr/>
              </a:pPr>
              <a:t>‹#›</a:t>
            </a:fld>
            <a:endParaRPr lang="en-US"/>
          </a:p>
        </p:txBody>
      </p:sp>
    </p:spTree>
    <p:extLst>
      <p:ext uri="{BB962C8B-B14F-4D97-AF65-F5344CB8AC3E}">
        <p14:creationId xmlns:p14="http://schemas.microsoft.com/office/powerpoint/2010/main" val="1888674518"/>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60DB8C1D-71C6-5242-9C0B-87923722172A}" type="slidenum">
              <a:rPr lang="en-US"/>
              <a:pPr>
                <a:defRPr/>
              </a:pPr>
              <a:t>‹#›</a:t>
            </a:fld>
            <a:endParaRPr lang="en-US"/>
          </a:p>
        </p:txBody>
      </p:sp>
    </p:spTree>
    <p:extLst>
      <p:ext uri="{BB962C8B-B14F-4D97-AF65-F5344CB8AC3E}">
        <p14:creationId xmlns:p14="http://schemas.microsoft.com/office/powerpoint/2010/main" val="4209326460"/>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1"/>
          <p:cNvSpPr txBox="1">
            <a:spLocks noGrp="1" noChangeArrowheads="1"/>
          </p:cNvSpPr>
          <p:nvPr>
            <p:ph type="sldNum" sz="quarter" idx="10"/>
          </p:nvPr>
        </p:nvSpPr>
        <p:spPr>
          <a:ln/>
        </p:spPr>
        <p:txBody>
          <a:bodyPr/>
          <a:lstStyle>
            <a:lvl1pPr>
              <a:defRPr/>
            </a:lvl1pPr>
          </a:lstStyle>
          <a:p>
            <a:pPr>
              <a:defRPr/>
            </a:pPr>
            <a:fld id="{D8A4D779-1F32-324D-8694-6017AE8EF18A}" type="slidenum">
              <a:rPr lang="en-US"/>
              <a:pPr>
                <a:defRPr/>
              </a:pPr>
              <a:t>‹#›</a:t>
            </a:fld>
            <a:endParaRPr lang="en-US"/>
          </a:p>
        </p:txBody>
      </p:sp>
    </p:spTree>
    <p:extLst>
      <p:ext uri="{BB962C8B-B14F-4D97-AF65-F5344CB8AC3E}">
        <p14:creationId xmlns:p14="http://schemas.microsoft.com/office/powerpoint/2010/main" val="4043728412"/>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1"/>
          <p:cNvSpPr txBox="1">
            <a:spLocks noGrp="1" noChangeArrowheads="1"/>
          </p:cNvSpPr>
          <p:nvPr>
            <p:ph type="sldNum" sz="quarter" idx="10"/>
          </p:nvPr>
        </p:nvSpPr>
        <p:spPr>
          <a:ln/>
        </p:spPr>
        <p:txBody>
          <a:bodyPr/>
          <a:lstStyle>
            <a:lvl1pPr>
              <a:defRPr/>
            </a:lvl1pPr>
          </a:lstStyle>
          <a:p>
            <a:pPr>
              <a:defRPr/>
            </a:pPr>
            <a:fld id="{CBC20F43-6655-8348-9131-83FEE3ED5655}" type="slidenum">
              <a:rPr lang="en-US"/>
              <a:pPr>
                <a:defRPr/>
              </a:pPr>
              <a:t>‹#›</a:t>
            </a:fld>
            <a:endParaRPr lang="en-US"/>
          </a:p>
        </p:txBody>
      </p:sp>
    </p:spTree>
    <p:extLst>
      <p:ext uri="{BB962C8B-B14F-4D97-AF65-F5344CB8AC3E}">
        <p14:creationId xmlns:p14="http://schemas.microsoft.com/office/powerpoint/2010/main" val="1644671956"/>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Box 1"/>
          <p:cNvSpPr txBox="1">
            <a:spLocks noGrp="1" noChangeArrowheads="1"/>
          </p:cNvSpPr>
          <p:nvPr>
            <p:ph type="sldNum" sz="quarter" idx="10"/>
          </p:nvPr>
        </p:nvSpPr>
        <p:spPr>
          <a:ln/>
        </p:spPr>
        <p:txBody>
          <a:bodyPr/>
          <a:lstStyle>
            <a:lvl1pPr>
              <a:defRPr/>
            </a:lvl1pPr>
          </a:lstStyle>
          <a:p>
            <a:pPr>
              <a:defRPr/>
            </a:pPr>
            <a:fld id="{90D51FF7-8B5C-1E46-BE7A-6572A3F943C3}" type="slidenum">
              <a:rPr lang="en-US"/>
              <a:pPr>
                <a:defRPr/>
              </a:pPr>
              <a:t>‹#›</a:t>
            </a:fld>
            <a:endParaRPr lang="en-US"/>
          </a:p>
        </p:txBody>
      </p:sp>
    </p:spTree>
    <p:extLst>
      <p:ext uri="{BB962C8B-B14F-4D97-AF65-F5344CB8AC3E}">
        <p14:creationId xmlns:p14="http://schemas.microsoft.com/office/powerpoint/2010/main" val="3177163671"/>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1"/>
          <p:cNvSpPr txBox="1">
            <a:spLocks noGrp="1" noChangeArrowheads="1"/>
          </p:cNvSpPr>
          <p:nvPr>
            <p:ph type="sldNum" sz="quarter" idx="10"/>
          </p:nvPr>
        </p:nvSpPr>
        <p:spPr>
          <a:ln/>
        </p:spPr>
        <p:txBody>
          <a:bodyPr/>
          <a:lstStyle>
            <a:lvl1pPr>
              <a:defRPr/>
            </a:lvl1pPr>
          </a:lstStyle>
          <a:p>
            <a:pPr>
              <a:defRPr/>
            </a:pPr>
            <a:fld id="{B252DFF0-DB16-EF45-9340-CAC58224CB2F}" type="slidenum">
              <a:rPr lang="en-US"/>
              <a:pPr>
                <a:defRPr/>
              </a:pPr>
              <a:t>‹#›</a:t>
            </a:fld>
            <a:endParaRPr lang="en-US"/>
          </a:p>
        </p:txBody>
      </p:sp>
    </p:spTree>
    <p:extLst>
      <p:ext uri="{BB962C8B-B14F-4D97-AF65-F5344CB8AC3E}">
        <p14:creationId xmlns:p14="http://schemas.microsoft.com/office/powerpoint/2010/main" val="2908055951"/>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Box 1"/>
          <p:cNvSpPr txBox="1">
            <a:spLocks noGrp="1" noChangeArrowheads="1"/>
          </p:cNvSpPr>
          <p:nvPr>
            <p:ph type="sldNum" sz="quarter" idx="10"/>
          </p:nvPr>
        </p:nvSpPr>
        <p:spPr>
          <a:ln/>
        </p:spPr>
        <p:txBody>
          <a:bodyPr/>
          <a:lstStyle>
            <a:lvl1pPr>
              <a:defRPr/>
            </a:lvl1pPr>
          </a:lstStyle>
          <a:p>
            <a:pPr>
              <a:defRPr/>
            </a:pPr>
            <a:fld id="{3F06B6DF-F131-3C46-86DD-70749081B504}" type="slidenum">
              <a:rPr lang="en-US"/>
              <a:pPr>
                <a:defRPr/>
              </a:pPr>
              <a:t>‹#›</a:t>
            </a:fld>
            <a:endParaRPr lang="en-US"/>
          </a:p>
        </p:txBody>
      </p:sp>
    </p:spTree>
    <p:extLst>
      <p:ext uri="{BB962C8B-B14F-4D97-AF65-F5344CB8AC3E}">
        <p14:creationId xmlns:p14="http://schemas.microsoft.com/office/powerpoint/2010/main" val="1103849969"/>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
          <p:cNvSpPr txBox="1">
            <a:spLocks noGrp="1" noChangeArrowheads="1"/>
          </p:cNvSpPr>
          <p:nvPr>
            <p:ph type="sldNum" sz="quarter" idx="10"/>
          </p:nvPr>
        </p:nvSpPr>
        <p:spPr>
          <a:ln/>
        </p:spPr>
        <p:txBody>
          <a:bodyPr/>
          <a:lstStyle>
            <a:lvl1pPr>
              <a:defRPr/>
            </a:lvl1pPr>
          </a:lstStyle>
          <a:p>
            <a:pPr>
              <a:defRPr/>
            </a:pPr>
            <a:fld id="{A03BF0D8-E413-1C49-A54C-66943A0270BD}" type="slidenum">
              <a:rPr lang="en-US"/>
              <a:pPr>
                <a:defRPr/>
              </a:pPr>
              <a:t>‹#›</a:t>
            </a:fld>
            <a:endParaRPr lang="en-US"/>
          </a:p>
        </p:txBody>
      </p:sp>
    </p:spTree>
    <p:extLst>
      <p:ext uri="{BB962C8B-B14F-4D97-AF65-F5344CB8AC3E}">
        <p14:creationId xmlns:p14="http://schemas.microsoft.com/office/powerpoint/2010/main" val="1799208070"/>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AFCB2708-1882-004D-8CDF-46648D35A5FD}" type="slidenum">
              <a:rPr lang="en-US"/>
              <a:pPr>
                <a:defRPr/>
              </a:pPr>
              <a:t>‹#›</a:t>
            </a:fld>
            <a:endParaRPr lang="en-US"/>
          </a:p>
        </p:txBody>
      </p:sp>
    </p:spTree>
    <p:extLst>
      <p:ext uri="{BB962C8B-B14F-4D97-AF65-F5344CB8AC3E}">
        <p14:creationId xmlns:p14="http://schemas.microsoft.com/office/powerpoint/2010/main" val="474819234"/>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00F600EE-4E78-5749-98B2-BD7914C0D612}" type="slidenum">
              <a:rPr lang="en-US"/>
              <a:pPr>
                <a:defRPr/>
              </a:pPr>
              <a:t>‹#›</a:t>
            </a:fld>
            <a:endParaRPr lang="en-US"/>
          </a:p>
        </p:txBody>
      </p:sp>
    </p:spTree>
    <p:extLst>
      <p:ext uri="{BB962C8B-B14F-4D97-AF65-F5344CB8AC3E}">
        <p14:creationId xmlns:p14="http://schemas.microsoft.com/office/powerpoint/2010/main" val="2500408215"/>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D580E9D6-E600-E748-BD80-BFBC9C4FB8E2}" type="slidenum">
              <a:rPr lang="en-US"/>
              <a:pPr>
                <a:defRPr/>
              </a:pPr>
              <a:t>‹#›</a:t>
            </a:fld>
            <a:endParaRPr lang="en-US"/>
          </a:p>
        </p:txBody>
      </p:sp>
    </p:spTree>
    <p:extLst>
      <p:ext uri="{BB962C8B-B14F-4D97-AF65-F5344CB8AC3E}">
        <p14:creationId xmlns:p14="http://schemas.microsoft.com/office/powerpoint/2010/main" val="3588233337"/>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5A1E2EB9-CEA6-B846-A589-C276A729E429}" type="slidenum">
              <a:rPr lang="en-US"/>
              <a:pPr>
                <a:defRPr/>
              </a:pPr>
              <a:t>‹#›</a:t>
            </a:fld>
            <a:endParaRPr lang="en-US"/>
          </a:p>
        </p:txBody>
      </p:sp>
    </p:spTree>
    <p:extLst>
      <p:ext uri="{BB962C8B-B14F-4D97-AF65-F5344CB8AC3E}">
        <p14:creationId xmlns:p14="http://schemas.microsoft.com/office/powerpoint/2010/main" val="3703082686"/>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
          <p:cNvSpPr txBox="1">
            <a:spLocks noGrp="1" noChangeArrowheads="1"/>
          </p:cNvSpPr>
          <p:nvPr>
            <p:ph type="sldNum" sz="quarter" idx="10"/>
          </p:nvPr>
        </p:nvSpPr>
        <p:spPr>
          <a:ln/>
        </p:spPr>
        <p:txBody>
          <a:bodyPr/>
          <a:lstStyle>
            <a:lvl1pPr>
              <a:defRPr/>
            </a:lvl1pPr>
          </a:lstStyle>
          <a:p>
            <a:pPr>
              <a:defRPr/>
            </a:pPr>
            <a:fld id="{89374E96-3EFC-F448-AF6A-4E82225C6B93}" type="slidenum">
              <a:rPr lang="en-US"/>
              <a:pPr>
                <a:defRPr/>
              </a:pPr>
              <a:t>‹#›</a:t>
            </a:fld>
            <a:endParaRPr lang="en-US"/>
          </a:p>
        </p:txBody>
      </p:sp>
    </p:spTree>
    <p:extLst>
      <p:ext uri="{BB962C8B-B14F-4D97-AF65-F5344CB8AC3E}">
        <p14:creationId xmlns:p14="http://schemas.microsoft.com/office/powerpoint/2010/main" val="4141191118"/>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AB34FBDD-F6C9-FC42-9473-D31AFABB558F}" type="slidenum">
              <a:rPr lang="en-US"/>
              <a:pPr>
                <a:defRPr/>
              </a:pPr>
              <a:t>‹#›</a:t>
            </a:fld>
            <a:endParaRPr lang="en-US"/>
          </a:p>
        </p:txBody>
      </p:sp>
    </p:spTree>
    <p:extLst>
      <p:ext uri="{BB962C8B-B14F-4D97-AF65-F5344CB8AC3E}">
        <p14:creationId xmlns:p14="http://schemas.microsoft.com/office/powerpoint/2010/main" val="2874491312"/>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9831B16E-4C0B-7D4C-9801-2BF384471CD1}" type="slidenum">
              <a:rPr lang="en-US"/>
              <a:pPr>
                <a:defRPr/>
              </a:pPr>
              <a:t>‹#›</a:t>
            </a:fld>
            <a:endParaRPr lang="en-US"/>
          </a:p>
        </p:txBody>
      </p:sp>
    </p:spTree>
    <p:extLst>
      <p:ext uri="{BB962C8B-B14F-4D97-AF65-F5344CB8AC3E}">
        <p14:creationId xmlns:p14="http://schemas.microsoft.com/office/powerpoint/2010/main" val="1418577510"/>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Text Box 1"/>
          <p:cNvSpPr txBox="1">
            <a:spLocks noGrp="1" noChangeArrowheads="1"/>
          </p:cNvSpPr>
          <p:nvPr>
            <p:ph type="sldNum" sz="quarter" idx="4"/>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r">
              <a:defRPr sz="1800" smtClean="0">
                <a:solidFill>
                  <a:srgbClr val="000000"/>
                </a:solidFill>
                <a:latin typeface="Times New Roman" charset="0"/>
                <a:ea typeface="ＭＳ Ｐゴシック" charset="0"/>
                <a:cs typeface="Times New Roman" charset="0"/>
                <a:sym typeface="Times New Roman"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defRPr/>
            </a:pPr>
            <a:fld id="{A71C890C-9E2A-CB4E-B1E1-0CE286013F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xmlns:p14="http://schemas.microsoft.com/office/powerpoint/2010/main"/>
  <p:hf hdr="0" ftr="0" dt="0"/>
  <p:txStyles>
    <p:titleStyle>
      <a:lvl1pPr algn="r" rtl="0" eaLnBrk="0" fontAlgn="base" hangingPunct="0">
        <a:spcBef>
          <a:spcPct val="0"/>
        </a:spcBef>
        <a:spcAft>
          <a:spcPct val="0"/>
        </a:spcAft>
        <a:defRPr sz="3000">
          <a:solidFill>
            <a:srgbClr val="E40B2A"/>
          </a:solidFill>
          <a:latin typeface="+mj-lt"/>
          <a:ea typeface="+mj-ea"/>
          <a:cs typeface="+mj-cs"/>
          <a:sym typeface="Arial" charset="0"/>
        </a:defRPr>
      </a:lvl1pPr>
      <a:lvl2pPr algn="r" rtl="0" eaLnBrk="0" fontAlgn="base" hangingPunct="0">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2pPr>
      <a:lvl3pPr algn="r" rtl="0" eaLnBrk="0" fontAlgn="base" hangingPunct="0">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3pPr>
      <a:lvl4pPr algn="r" rtl="0" eaLnBrk="0" fontAlgn="base" hangingPunct="0">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4pPr>
      <a:lvl5pPr algn="r" rtl="0" eaLnBrk="0" fontAlgn="base" hangingPunct="0">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5pPr>
      <a:lvl6pPr marL="457200" algn="r" rtl="0" fontAlgn="base">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6pPr>
      <a:lvl7pPr marL="914400" algn="r" rtl="0" fontAlgn="base">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7pPr>
      <a:lvl8pPr marL="1371600" algn="r" rtl="0" fontAlgn="base">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8pPr>
      <a:lvl9pPr marL="1828800" algn="r" rtl="0" fontAlgn="base">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9pPr>
    </p:titleStyle>
    <p:bodyStyle>
      <a:lvl1pPr marL="342900" indent="-342900" algn="l" rtl="0" eaLnBrk="0" fontAlgn="base" hangingPunct="0">
        <a:spcBef>
          <a:spcPts val="600"/>
        </a:spcBef>
        <a:spcAft>
          <a:spcPct val="0"/>
        </a:spcAft>
        <a:defRPr sz="2400">
          <a:solidFill>
            <a:srgbClr val="2A2A40"/>
          </a:solidFill>
          <a:latin typeface="+mn-lt"/>
          <a:ea typeface="+mn-ea"/>
          <a:cs typeface="+mn-cs"/>
          <a:sym typeface="Arial" charset="0"/>
        </a:defRPr>
      </a:lvl1pPr>
      <a:lvl2pPr marL="457200" algn="l" rtl="0" eaLnBrk="0" fontAlgn="base" hangingPunct="0">
        <a:spcBef>
          <a:spcPts val="500"/>
        </a:spcBef>
        <a:spcAft>
          <a:spcPct val="0"/>
        </a:spcAft>
        <a:defRPr sz="2000">
          <a:solidFill>
            <a:srgbClr val="2A2A40"/>
          </a:solidFill>
          <a:latin typeface="+mn-lt"/>
          <a:ea typeface="+mn-ea"/>
          <a:cs typeface="+mn-cs"/>
          <a:sym typeface="Arial" charset="0"/>
        </a:defRPr>
      </a:lvl2pPr>
      <a:lvl3pPr marL="914400" algn="l" rtl="0" eaLnBrk="0" fontAlgn="base" hangingPunct="0">
        <a:spcBef>
          <a:spcPts val="400"/>
        </a:spcBef>
        <a:spcAft>
          <a:spcPct val="0"/>
        </a:spcAft>
        <a:defRPr sz="1600">
          <a:solidFill>
            <a:srgbClr val="2A2A40"/>
          </a:solidFill>
          <a:latin typeface="+mn-lt"/>
          <a:ea typeface="+mn-ea"/>
          <a:cs typeface="+mn-cs"/>
          <a:sym typeface="Arial" charset="0"/>
        </a:defRPr>
      </a:lvl3pPr>
      <a:lvl4pPr marL="1371600" algn="l" rtl="0" eaLnBrk="0" fontAlgn="base" hangingPunct="0">
        <a:spcBef>
          <a:spcPts val="300"/>
        </a:spcBef>
        <a:spcAft>
          <a:spcPct val="0"/>
        </a:spcAft>
        <a:defRPr sz="1200">
          <a:solidFill>
            <a:srgbClr val="2A2A40"/>
          </a:solidFill>
          <a:latin typeface="+mn-lt"/>
          <a:ea typeface="+mn-ea"/>
          <a:cs typeface="+mn-cs"/>
          <a:sym typeface="Arial" charset="0"/>
        </a:defRPr>
      </a:lvl4pPr>
      <a:lvl5pPr marL="1828800" algn="l" rtl="0" eaLnBrk="0" fontAlgn="base" hangingPunct="0">
        <a:spcBef>
          <a:spcPts val="300"/>
        </a:spcBef>
        <a:spcAft>
          <a:spcPct val="0"/>
        </a:spcAft>
        <a:defRPr sz="1200">
          <a:solidFill>
            <a:srgbClr val="2A2A40"/>
          </a:solidFill>
          <a:latin typeface="+mn-lt"/>
          <a:ea typeface="+mn-ea"/>
          <a:cs typeface="+mn-cs"/>
          <a:sym typeface="Arial" charset="0"/>
        </a:defRPr>
      </a:lvl5pPr>
      <a:lvl6pPr marL="2286000" algn="l" rtl="0" fontAlgn="base">
        <a:spcBef>
          <a:spcPts val="300"/>
        </a:spcBef>
        <a:spcAft>
          <a:spcPct val="0"/>
        </a:spcAft>
        <a:defRPr sz="1200">
          <a:solidFill>
            <a:srgbClr val="2A2A40"/>
          </a:solidFill>
          <a:latin typeface="+mn-lt"/>
          <a:ea typeface="+mn-ea"/>
          <a:cs typeface="+mn-cs"/>
          <a:sym typeface="Arial" charset="0"/>
        </a:defRPr>
      </a:lvl6pPr>
      <a:lvl7pPr marL="2743200" algn="l" rtl="0" fontAlgn="base">
        <a:spcBef>
          <a:spcPts val="300"/>
        </a:spcBef>
        <a:spcAft>
          <a:spcPct val="0"/>
        </a:spcAft>
        <a:defRPr sz="1200">
          <a:solidFill>
            <a:srgbClr val="2A2A40"/>
          </a:solidFill>
          <a:latin typeface="+mn-lt"/>
          <a:ea typeface="+mn-ea"/>
          <a:cs typeface="+mn-cs"/>
          <a:sym typeface="Arial" charset="0"/>
        </a:defRPr>
      </a:lvl7pPr>
      <a:lvl8pPr marL="3200400" algn="l" rtl="0" fontAlgn="base">
        <a:spcBef>
          <a:spcPts val="300"/>
        </a:spcBef>
        <a:spcAft>
          <a:spcPct val="0"/>
        </a:spcAft>
        <a:defRPr sz="1200">
          <a:solidFill>
            <a:srgbClr val="2A2A40"/>
          </a:solidFill>
          <a:latin typeface="+mn-lt"/>
          <a:ea typeface="+mn-ea"/>
          <a:cs typeface="+mn-cs"/>
          <a:sym typeface="Arial" charset="0"/>
        </a:defRPr>
      </a:lvl8pPr>
      <a:lvl9pPr marL="3657600" algn="l" rtl="0" fontAlgn="base">
        <a:spcBef>
          <a:spcPts val="300"/>
        </a:spcBef>
        <a:spcAft>
          <a:spcPct val="0"/>
        </a:spcAft>
        <a:defRPr sz="1200">
          <a:solidFill>
            <a:srgbClr val="2A2A40"/>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752600" y="379413"/>
            <a:ext cx="7237413"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Arial" charset="0"/>
              </a:rPr>
              <a:t>Click to edit Master title style</a:t>
            </a:r>
          </a:p>
        </p:txBody>
      </p:sp>
      <p:sp>
        <p:nvSpPr>
          <p:cNvPr id="2050" name="Rectangle 2"/>
          <p:cNvSpPr>
            <a:spLocks noGrp="1" noChangeArrowheads="1"/>
          </p:cNvSpPr>
          <p:nvPr>
            <p:ph type="body" idx="1"/>
          </p:nvPr>
        </p:nvSpPr>
        <p:spPr bwMode="auto">
          <a:xfrm>
            <a:off x="152400" y="1598613"/>
            <a:ext cx="8837613" cy="525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2051" name="Text Box 3"/>
          <p:cNvSpPr txBox="1">
            <a:spLocks noGrp="1" noChangeArrowheads="1"/>
          </p:cNvSpPr>
          <p:nvPr>
            <p:ph type="sldNum" sz="quarter" idx="4"/>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r">
              <a:defRPr sz="1800" smtClean="0">
                <a:solidFill>
                  <a:srgbClr val="000000"/>
                </a:solidFill>
                <a:latin typeface="Times New Roman" charset="0"/>
                <a:ea typeface="ＭＳ Ｐゴシック" charset="0"/>
                <a:cs typeface="Times New Roman" charset="0"/>
                <a:sym typeface="Times New Roman"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defRPr/>
            </a:pPr>
            <a:fld id="{C812F9B1-CAD7-8145-BC67-5B72002F15F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xmlns:p14="http://schemas.microsoft.com/office/powerpoint/2010/main"/>
  <p:hf hdr="0" ftr="0" dt="0"/>
  <p:txStyles>
    <p:titleStyle>
      <a:lvl1pPr algn="r" rtl="0" eaLnBrk="0" fontAlgn="base" hangingPunct="0">
        <a:spcBef>
          <a:spcPct val="0"/>
        </a:spcBef>
        <a:spcAft>
          <a:spcPct val="0"/>
        </a:spcAft>
        <a:defRPr sz="3000">
          <a:solidFill>
            <a:srgbClr val="E40B2A"/>
          </a:solidFill>
          <a:latin typeface="+mj-lt"/>
          <a:ea typeface="+mj-ea"/>
          <a:cs typeface="+mj-cs"/>
          <a:sym typeface="Arial" charset="0"/>
        </a:defRPr>
      </a:lvl1pPr>
      <a:lvl2pPr algn="r" rtl="0" eaLnBrk="0" fontAlgn="base" hangingPunct="0">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2pPr>
      <a:lvl3pPr algn="r" rtl="0" eaLnBrk="0" fontAlgn="base" hangingPunct="0">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3pPr>
      <a:lvl4pPr algn="r" rtl="0" eaLnBrk="0" fontAlgn="base" hangingPunct="0">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4pPr>
      <a:lvl5pPr algn="r" rtl="0" eaLnBrk="0" fontAlgn="base" hangingPunct="0">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5pPr>
      <a:lvl6pPr marL="457200" algn="r" rtl="0" fontAlgn="base">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6pPr>
      <a:lvl7pPr marL="914400" algn="r" rtl="0" fontAlgn="base">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7pPr>
      <a:lvl8pPr marL="1371600" algn="r" rtl="0" fontAlgn="base">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8pPr>
      <a:lvl9pPr marL="1828800" algn="r" rtl="0" fontAlgn="base">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9pPr>
    </p:titleStyle>
    <p:bodyStyle>
      <a:lvl1pPr marL="342900" indent="-342900" algn="l" rtl="0" eaLnBrk="0" fontAlgn="base" hangingPunct="0">
        <a:spcBef>
          <a:spcPts val="600"/>
        </a:spcBef>
        <a:spcAft>
          <a:spcPct val="0"/>
        </a:spcAft>
        <a:defRPr sz="2400">
          <a:solidFill>
            <a:srgbClr val="2A2A40"/>
          </a:solidFill>
          <a:latin typeface="+mn-lt"/>
          <a:ea typeface="+mn-ea"/>
          <a:cs typeface="+mn-cs"/>
          <a:sym typeface="Arial" charset="0"/>
        </a:defRPr>
      </a:lvl1pPr>
      <a:lvl2pPr marL="419100" indent="38100" algn="l" rtl="0" eaLnBrk="0" fontAlgn="base" hangingPunct="0">
        <a:spcBef>
          <a:spcPts val="500"/>
        </a:spcBef>
        <a:spcAft>
          <a:spcPct val="0"/>
        </a:spcAft>
        <a:defRPr sz="2000">
          <a:solidFill>
            <a:srgbClr val="2A2A40"/>
          </a:solidFill>
          <a:latin typeface="+mn-lt"/>
          <a:ea typeface="+mn-ea"/>
          <a:cs typeface="+mn-cs"/>
          <a:sym typeface="Arial" charset="0"/>
        </a:defRPr>
      </a:lvl2pPr>
      <a:lvl3pPr marL="876300" indent="38100" algn="l" rtl="0" eaLnBrk="0" fontAlgn="base" hangingPunct="0">
        <a:spcBef>
          <a:spcPts val="400"/>
        </a:spcBef>
        <a:spcAft>
          <a:spcPct val="0"/>
        </a:spcAft>
        <a:defRPr sz="1600">
          <a:solidFill>
            <a:srgbClr val="2A2A40"/>
          </a:solidFill>
          <a:latin typeface="+mn-lt"/>
          <a:ea typeface="+mn-ea"/>
          <a:cs typeface="+mn-cs"/>
          <a:sym typeface="Arial" charset="0"/>
        </a:defRPr>
      </a:lvl3pPr>
      <a:lvl4pPr marL="1333500" indent="38100" algn="l" rtl="0" eaLnBrk="0" fontAlgn="base" hangingPunct="0">
        <a:spcBef>
          <a:spcPts val="300"/>
        </a:spcBef>
        <a:spcAft>
          <a:spcPct val="0"/>
        </a:spcAft>
        <a:defRPr sz="1200">
          <a:solidFill>
            <a:srgbClr val="2A2A40"/>
          </a:solidFill>
          <a:latin typeface="+mn-lt"/>
          <a:ea typeface="+mn-ea"/>
          <a:cs typeface="+mn-cs"/>
          <a:sym typeface="Arial" charset="0"/>
        </a:defRPr>
      </a:lvl4pPr>
      <a:lvl5pPr marL="1790700" indent="38100" algn="l" rtl="0" eaLnBrk="0" fontAlgn="base" hangingPunct="0">
        <a:spcBef>
          <a:spcPts val="300"/>
        </a:spcBef>
        <a:spcAft>
          <a:spcPct val="0"/>
        </a:spcAft>
        <a:defRPr sz="1200">
          <a:solidFill>
            <a:srgbClr val="2A2A40"/>
          </a:solidFill>
          <a:latin typeface="+mn-lt"/>
          <a:ea typeface="+mn-ea"/>
          <a:cs typeface="+mn-cs"/>
          <a:sym typeface="Arial" charset="0"/>
        </a:defRPr>
      </a:lvl5pPr>
      <a:lvl6pPr marL="2247900" algn="l" rtl="0" fontAlgn="base">
        <a:spcBef>
          <a:spcPts val="300"/>
        </a:spcBef>
        <a:spcAft>
          <a:spcPct val="0"/>
        </a:spcAft>
        <a:defRPr sz="1200">
          <a:solidFill>
            <a:srgbClr val="2A2A40"/>
          </a:solidFill>
          <a:latin typeface="+mn-lt"/>
          <a:ea typeface="+mn-ea"/>
          <a:cs typeface="+mn-cs"/>
          <a:sym typeface="Arial" charset="0"/>
        </a:defRPr>
      </a:lvl6pPr>
      <a:lvl7pPr marL="2705100" algn="l" rtl="0" fontAlgn="base">
        <a:spcBef>
          <a:spcPts val="300"/>
        </a:spcBef>
        <a:spcAft>
          <a:spcPct val="0"/>
        </a:spcAft>
        <a:defRPr sz="1200">
          <a:solidFill>
            <a:srgbClr val="2A2A40"/>
          </a:solidFill>
          <a:latin typeface="+mn-lt"/>
          <a:ea typeface="+mn-ea"/>
          <a:cs typeface="+mn-cs"/>
          <a:sym typeface="Arial" charset="0"/>
        </a:defRPr>
      </a:lvl7pPr>
      <a:lvl8pPr marL="3162300" algn="l" rtl="0" fontAlgn="base">
        <a:spcBef>
          <a:spcPts val="300"/>
        </a:spcBef>
        <a:spcAft>
          <a:spcPct val="0"/>
        </a:spcAft>
        <a:defRPr sz="1200">
          <a:solidFill>
            <a:srgbClr val="2A2A40"/>
          </a:solidFill>
          <a:latin typeface="+mn-lt"/>
          <a:ea typeface="+mn-ea"/>
          <a:cs typeface="+mn-cs"/>
          <a:sym typeface="Arial" charset="0"/>
        </a:defRPr>
      </a:lvl8pPr>
      <a:lvl9pPr marL="3619500" algn="l" rtl="0" fontAlgn="base">
        <a:spcBef>
          <a:spcPts val="300"/>
        </a:spcBef>
        <a:spcAft>
          <a:spcPct val="0"/>
        </a:spcAft>
        <a:defRPr sz="1200">
          <a:solidFill>
            <a:srgbClr val="2A2A40"/>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Text Box 1"/>
          <p:cNvSpPr txBox="1">
            <a:spLocks noGrp="1" noChangeArrowheads="1"/>
          </p:cNvSpPr>
          <p:nvPr>
            <p:ph type="sldNum" sz="quarter" idx="4"/>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r">
              <a:defRPr sz="1800" smtClean="0">
                <a:solidFill>
                  <a:schemeClr val="tx1"/>
                </a:solidFill>
                <a:latin typeface="Times New Roman" charset="0"/>
                <a:ea typeface="ＭＳ Ｐゴシック" charset="0"/>
                <a:cs typeface="Times New Roman" charset="0"/>
                <a:sym typeface="Times New Roman"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defRPr/>
            </a:pPr>
            <a:fld id="{B181117B-9EE5-8046-AFF1-6B02C20E6E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xmlns:p14="http://schemas.microsoft.com/office/powerpoint/2010/main"/>
  <p:hf hdr="0" ftr="0" dt="0"/>
  <p:txStyles>
    <p:titleStyle>
      <a:lvl1pPr algn="r" rtl="0" eaLnBrk="0" fontAlgn="base" hangingPunct="0">
        <a:spcBef>
          <a:spcPct val="0"/>
        </a:spcBef>
        <a:spcAft>
          <a:spcPct val="0"/>
        </a:spcAft>
        <a:defRPr sz="3000">
          <a:solidFill>
            <a:srgbClr val="E40B2A"/>
          </a:solidFill>
          <a:latin typeface="+mj-lt"/>
          <a:ea typeface="+mj-ea"/>
          <a:cs typeface="+mj-cs"/>
          <a:sym typeface="Arial" charset="0"/>
        </a:defRPr>
      </a:lvl1pPr>
      <a:lvl2pPr algn="r" rtl="0" eaLnBrk="0" fontAlgn="base" hangingPunct="0">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2pPr>
      <a:lvl3pPr algn="r" rtl="0" eaLnBrk="0" fontAlgn="base" hangingPunct="0">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3pPr>
      <a:lvl4pPr algn="r" rtl="0" eaLnBrk="0" fontAlgn="base" hangingPunct="0">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4pPr>
      <a:lvl5pPr algn="r" rtl="0" eaLnBrk="0" fontAlgn="base" hangingPunct="0">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5pPr>
      <a:lvl6pPr marL="457200" algn="r" rtl="0" fontAlgn="base">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6pPr>
      <a:lvl7pPr marL="914400" algn="r" rtl="0" fontAlgn="base">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7pPr>
      <a:lvl8pPr marL="1371600" algn="r" rtl="0" fontAlgn="base">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8pPr>
      <a:lvl9pPr marL="1828800" algn="r" rtl="0" fontAlgn="base">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9pPr>
    </p:titleStyle>
    <p:bodyStyle>
      <a:lvl1pPr marL="342900" indent="-342900" algn="l" rtl="0" eaLnBrk="0" fontAlgn="base" hangingPunct="0">
        <a:spcBef>
          <a:spcPts val="600"/>
        </a:spcBef>
        <a:spcAft>
          <a:spcPct val="0"/>
        </a:spcAft>
        <a:defRPr sz="2400">
          <a:solidFill>
            <a:srgbClr val="2A2A40"/>
          </a:solidFill>
          <a:latin typeface="+mn-lt"/>
          <a:ea typeface="+mn-ea"/>
          <a:cs typeface="+mn-cs"/>
          <a:sym typeface="Arial" charset="0"/>
        </a:defRPr>
      </a:lvl1pPr>
      <a:lvl2pPr marL="457200" algn="l" rtl="0" eaLnBrk="0" fontAlgn="base" hangingPunct="0">
        <a:spcBef>
          <a:spcPts val="500"/>
        </a:spcBef>
        <a:spcAft>
          <a:spcPct val="0"/>
        </a:spcAft>
        <a:defRPr sz="2000">
          <a:solidFill>
            <a:srgbClr val="2A2A40"/>
          </a:solidFill>
          <a:latin typeface="+mn-lt"/>
          <a:ea typeface="+mn-ea"/>
          <a:cs typeface="+mn-cs"/>
          <a:sym typeface="Arial" charset="0"/>
        </a:defRPr>
      </a:lvl2pPr>
      <a:lvl3pPr marL="914400" algn="l" rtl="0" eaLnBrk="0" fontAlgn="base" hangingPunct="0">
        <a:spcBef>
          <a:spcPts val="400"/>
        </a:spcBef>
        <a:spcAft>
          <a:spcPct val="0"/>
        </a:spcAft>
        <a:defRPr sz="1600">
          <a:solidFill>
            <a:srgbClr val="2A2A40"/>
          </a:solidFill>
          <a:latin typeface="+mn-lt"/>
          <a:ea typeface="+mn-ea"/>
          <a:cs typeface="+mn-cs"/>
          <a:sym typeface="Arial" charset="0"/>
        </a:defRPr>
      </a:lvl3pPr>
      <a:lvl4pPr marL="1371600" algn="l" rtl="0" eaLnBrk="0" fontAlgn="base" hangingPunct="0">
        <a:spcBef>
          <a:spcPts val="300"/>
        </a:spcBef>
        <a:spcAft>
          <a:spcPct val="0"/>
        </a:spcAft>
        <a:defRPr sz="1200">
          <a:solidFill>
            <a:srgbClr val="2A2A40"/>
          </a:solidFill>
          <a:latin typeface="+mn-lt"/>
          <a:ea typeface="+mn-ea"/>
          <a:cs typeface="+mn-cs"/>
          <a:sym typeface="Arial" charset="0"/>
        </a:defRPr>
      </a:lvl4pPr>
      <a:lvl5pPr marL="1828800" algn="l" rtl="0" eaLnBrk="0" fontAlgn="base" hangingPunct="0">
        <a:spcBef>
          <a:spcPts val="300"/>
        </a:spcBef>
        <a:spcAft>
          <a:spcPct val="0"/>
        </a:spcAft>
        <a:defRPr sz="1200">
          <a:solidFill>
            <a:srgbClr val="2A2A40"/>
          </a:solidFill>
          <a:latin typeface="+mn-lt"/>
          <a:ea typeface="+mn-ea"/>
          <a:cs typeface="+mn-cs"/>
          <a:sym typeface="Arial" charset="0"/>
        </a:defRPr>
      </a:lvl5pPr>
      <a:lvl6pPr marL="2286000" algn="l" rtl="0" fontAlgn="base">
        <a:spcBef>
          <a:spcPts val="300"/>
        </a:spcBef>
        <a:spcAft>
          <a:spcPct val="0"/>
        </a:spcAft>
        <a:defRPr sz="1200">
          <a:solidFill>
            <a:srgbClr val="2A2A40"/>
          </a:solidFill>
          <a:latin typeface="+mn-lt"/>
          <a:ea typeface="+mn-ea"/>
          <a:cs typeface="+mn-cs"/>
          <a:sym typeface="Arial" charset="0"/>
        </a:defRPr>
      </a:lvl6pPr>
      <a:lvl7pPr marL="2743200" algn="l" rtl="0" fontAlgn="base">
        <a:spcBef>
          <a:spcPts val="300"/>
        </a:spcBef>
        <a:spcAft>
          <a:spcPct val="0"/>
        </a:spcAft>
        <a:defRPr sz="1200">
          <a:solidFill>
            <a:srgbClr val="2A2A40"/>
          </a:solidFill>
          <a:latin typeface="+mn-lt"/>
          <a:ea typeface="+mn-ea"/>
          <a:cs typeface="+mn-cs"/>
          <a:sym typeface="Arial" charset="0"/>
        </a:defRPr>
      </a:lvl7pPr>
      <a:lvl8pPr marL="3200400" algn="l" rtl="0" fontAlgn="base">
        <a:spcBef>
          <a:spcPts val="300"/>
        </a:spcBef>
        <a:spcAft>
          <a:spcPct val="0"/>
        </a:spcAft>
        <a:defRPr sz="1200">
          <a:solidFill>
            <a:srgbClr val="2A2A40"/>
          </a:solidFill>
          <a:latin typeface="+mn-lt"/>
          <a:ea typeface="+mn-ea"/>
          <a:cs typeface="+mn-cs"/>
          <a:sym typeface="Arial" charset="0"/>
        </a:defRPr>
      </a:lvl8pPr>
      <a:lvl9pPr marL="3657600" algn="l" rtl="0" fontAlgn="base">
        <a:spcBef>
          <a:spcPts val="300"/>
        </a:spcBef>
        <a:spcAft>
          <a:spcPct val="0"/>
        </a:spcAft>
        <a:defRPr sz="1200">
          <a:solidFill>
            <a:srgbClr val="2A2A40"/>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1752600" y="381000"/>
            <a:ext cx="72390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Arial" charset="0"/>
              </a:rPr>
              <a:t>Click to edit Master title style</a:t>
            </a:r>
          </a:p>
        </p:txBody>
      </p:sp>
      <p:sp>
        <p:nvSpPr>
          <p:cNvPr id="4098" name="Rectangle 2"/>
          <p:cNvSpPr>
            <a:spLocks noGrp="1" noChangeArrowheads="1"/>
          </p:cNvSpPr>
          <p:nvPr>
            <p:ph type="body" idx="1"/>
          </p:nvPr>
        </p:nvSpPr>
        <p:spPr bwMode="auto">
          <a:xfrm>
            <a:off x="152400" y="1600200"/>
            <a:ext cx="88392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4099" name="Text Box 3"/>
          <p:cNvSpPr txBox="1">
            <a:spLocks noGrp="1" noChangeArrowheads="1"/>
          </p:cNvSpPr>
          <p:nvPr>
            <p:ph type="sldNum" sz="quarter" idx="4"/>
          </p:nvPr>
        </p:nvSpPr>
        <p:spPr bwMode="auto">
          <a:xfrm>
            <a:off x="7434263" y="6248400"/>
            <a:ext cx="369887"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800" smtClean="0">
                <a:solidFill>
                  <a:schemeClr val="tx1"/>
                </a:solidFill>
                <a:latin typeface="+mn-lt"/>
                <a:ea typeface="ＭＳ Ｐゴシック" charset="0"/>
                <a:cs typeface="Arial" charset="0"/>
                <a:sym typeface="Arial"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defRPr/>
            </a:pPr>
            <a:fld id="{06B92B0A-A901-EE48-98E2-10030596D00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xmlns:p14="http://schemas.microsoft.com/office/powerpoint/2010/main"/>
  <p:hf hdr="0" ftr="0" dt="0"/>
  <p:txStyles>
    <p:titleStyle>
      <a:lvl1pPr marL="39688" indent="-39688" algn="r" rtl="0" eaLnBrk="0" fontAlgn="base" hangingPunct="0">
        <a:spcBef>
          <a:spcPct val="0"/>
        </a:spcBef>
        <a:spcAft>
          <a:spcPct val="0"/>
        </a:spcAft>
        <a:defRPr sz="3000">
          <a:solidFill>
            <a:srgbClr val="E40B2A"/>
          </a:solidFill>
          <a:latin typeface="+mj-lt"/>
          <a:ea typeface="+mj-ea"/>
          <a:cs typeface="+mj-cs"/>
          <a:sym typeface="Arial" charset="0"/>
        </a:defRPr>
      </a:lvl1pPr>
      <a:lvl2pPr marL="39688" indent="-39688" algn="r" rtl="0" eaLnBrk="0" fontAlgn="base" hangingPunct="0">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2pPr>
      <a:lvl3pPr marL="39688" indent="-39688" algn="r" rtl="0" eaLnBrk="0" fontAlgn="base" hangingPunct="0">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3pPr>
      <a:lvl4pPr marL="39688" indent="-39688" algn="r" rtl="0" eaLnBrk="0" fontAlgn="base" hangingPunct="0">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4pPr>
      <a:lvl5pPr marL="39688" indent="-39688" algn="r" rtl="0" eaLnBrk="0" fontAlgn="base" hangingPunct="0">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5pPr>
      <a:lvl6pPr marL="496888" algn="r" rtl="0" fontAlgn="base">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6pPr>
      <a:lvl7pPr marL="954088" algn="r" rtl="0" fontAlgn="base">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7pPr>
      <a:lvl8pPr marL="1411288" algn="r" rtl="0" fontAlgn="base">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8pPr>
      <a:lvl9pPr marL="1868488" algn="r" rtl="0" fontAlgn="base">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600"/>
        </a:spcBef>
        <a:spcAft>
          <a:spcPct val="0"/>
        </a:spcAft>
        <a:buClr>
          <a:srgbClr val="E40B2A"/>
        </a:buClr>
        <a:buSzPct val="80000"/>
        <a:buFont typeface="Wingdings" charset="0"/>
        <a:buChar char="l"/>
        <a:defRPr sz="2400">
          <a:solidFill>
            <a:srgbClr val="2A2A40"/>
          </a:solidFill>
          <a:latin typeface="+mn-lt"/>
          <a:ea typeface="+mn-ea"/>
          <a:cs typeface="+mn-cs"/>
          <a:sym typeface="Arial" charset="0"/>
        </a:defRPr>
      </a:lvl1pPr>
      <a:lvl2pPr marL="731838" indent="-285750" algn="l" rtl="0" eaLnBrk="0" fontAlgn="base" hangingPunct="0">
        <a:spcBef>
          <a:spcPts val="500"/>
        </a:spcBef>
        <a:spcAft>
          <a:spcPct val="0"/>
        </a:spcAft>
        <a:buClr>
          <a:srgbClr val="E40B2A"/>
        </a:buClr>
        <a:buSzPct val="69000"/>
        <a:buFont typeface="Wingdings" charset="0"/>
        <a:buChar char="l"/>
        <a:defRPr sz="2000">
          <a:solidFill>
            <a:srgbClr val="2A2A40"/>
          </a:solidFill>
          <a:latin typeface="+mn-lt"/>
          <a:ea typeface="+mn-ea"/>
          <a:cs typeface="+mn-cs"/>
          <a:sym typeface="Arial" charset="0"/>
        </a:defRPr>
      </a:lvl2pPr>
      <a:lvl3pPr marL="1131888" indent="-228600" algn="l" rtl="0" eaLnBrk="0" fontAlgn="base" hangingPunct="0">
        <a:spcBef>
          <a:spcPts val="400"/>
        </a:spcBef>
        <a:spcAft>
          <a:spcPct val="0"/>
        </a:spcAft>
        <a:buClr>
          <a:srgbClr val="E40B2A"/>
        </a:buClr>
        <a:buSzPct val="64000"/>
        <a:buFont typeface="Wingdings" charset="0"/>
        <a:buChar char="l"/>
        <a:defRPr sz="1600">
          <a:solidFill>
            <a:srgbClr val="2A2A40"/>
          </a:solidFill>
          <a:latin typeface="+mn-lt"/>
          <a:ea typeface="+mn-ea"/>
          <a:cs typeface="+mn-cs"/>
          <a:sym typeface="Arial" charset="0"/>
        </a:defRPr>
      </a:lvl3pPr>
      <a:lvl4pPr marL="1589088" indent="-228600" algn="l" rtl="0" eaLnBrk="0" fontAlgn="base" hangingPunct="0">
        <a:spcBef>
          <a:spcPts val="300"/>
        </a:spcBef>
        <a:spcAft>
          <a:spcPct val="0"/>
        </a:spcAft>
        <a:buClr>
          <a:srgbClr val="E40B2A"/>
        </a:buClr>
        <a:buSzPct val="60000"/>
        <a:buFont typeface="Wingdings" charset="0"/>
        <a:buChar char="l"/>
        <a:defRPr sz="1200">
          <a:solidFill>
            <a:srgbClr val="2A2A40"/>
          </a:solidFill>
          <a:latin typeface="+mn-lt"/>
          <a:ea typeface="+mn-ea"/>
          <a:cs typeface="+mn-cs"/>
          <a:sym typeface="Arial" charset="0"/>
        </a:defRPr>
      </a:lvl4pPr>
      <a:lvl5pPr marL="2046288" indent="-228600" algn="l" rtl="0" eaLnBrk="0" fontAlgn="base" hangingPunct="0">
        <a:spcBef>
          <a:spcPts val="300"/>
        </a:spcBef>
        <a:spcAft>
          <a:spcPct val="0"/>
        </a:spcAft>
        <a:buClr>
          <a:srgbClr val="E40B2A"/>
        </a:buClr>
        <a:buSzPct val="40000"/>
        <a:buFont typeface="Wingdings" charset="0"/>
        <a:buChar char="l"/>
        <a:defRPr sz="1200">
          <a:solidFill>
            <a:srgbClr val="2A2A40"/>
          </a:solidFill>
          <a:latin typeface="+mn-lt"/>
          <a:ea typeface="+mn-ea"/>
          <a:cs typeface="+mn-cs"/>
          <a:sym typeface="Arial" charset="0"/>
        </a:defRPr>
      </a:lvl5pPr>
      <a:lvl6pPr marL="2503488" indent="-228600" algn="l" rtl="0" fontAlgn="base">
        <a:spcBef>
          <a:spcPts val="300"/>
        </a:spcBef>
        <a:spcAft>
          <a:spcPct val="0"/>
        </a:spcAft>
        <a:buClr>
          <a:srgbClr val="E40B2A"/>
        </a:buClr>
        <a:buSzPct val="40000"/>
        <a:buFont typeface="Wingdings" charset="0"/>
        <a:buChar char="l"/>
        <a:defRPr sz="1200">
          <a:solidFill>
            <a:srgbClr val="2A2A40"/>
          </a:solidFill>
          <a:latin typeface="+mn-lt"/>
          <a:ea typeface="+mn-ea"/>
          <a:cs typeface="+mn-cs"/>
          <a:sym typeface="Arial" charset="0"/>
        </a:defRPr>
      </a:lvl6pPr>
      <a:lvl7pPr marL="2960688" indent="-228600" algn="l" rtl="0" fontAlgn="base">
        <a:spcBef>
          <a:spcPts val="300"/>
        </a:spcBef>
        <a:spcAft>
          <a:spcPct val="0"/>
        </a:spcAft>
        <a:buClr>
          <a:srgbClr val="E40B2A"/>
        </a:buClr>
        <a:buSzPct val="40000"/>
        <a:buFont typeface="Wingdings" charset="0"/>
        <a:buChar char="l"/>
        <a:defRPr sz="1200">
          <a:solidFill>
            <a:srgbClr val="2A2A40"/>
          </a:solidFill>
          <a:latin typeface="+mn-lt"/>
          <a:ea typeface="+mn-ea"/>
          <a:cs typeface="+mn-cs"/>
          <a:sym typeface="Arial" charset="0"/>
        </a:defRPr>
      </a:lvl7pPr>
      <a:lvl8pPr marL="3417888" indent="-228600" algn="l" rtl="0" fontAlgn="base">
        <a:spcBef>
          <a:spcPts val="300"/>
        </a:spcBef>
        <a:spcAft>
          <a:spcPct val="0"/>
        </a:spcAft>
        <a:buClr>
          <a:srgbClr val="E40B2A"/>
        </a:buClr>
        <a:buSzPct val="40000"/>
        <a:buFont typeface="Wingdings" charset="0"/>
        <a:buChar char="l"/>
        <a:defRPr sz="1200">
          <a:solidFill>
            <a:srgbClr val="2A2A40"/>
          </a:solidFill>
          <a:latin typeface="+mn-lt"/>
          <a:ea typeface="+mn-ea"/>
          <a:cs typeface="+mn-cs"/>
          <a:sym typeface="Arial" charset="0"/>
        </a:defRPr>
      </a:lvl8pPr>
      <a:lvl9pPr marL="3875088" indent="-228600" algn="l" rtl="0" fontAlgn="base">
        <a:spcBef>
          <a:spcPts val="300"/>
        </a:spcBef>
        <a:spcAft>
          <a:spcPct val="0"/>
        </a:spcAft>
        <a:buClr>
          <a:srgbClr val="E40B2A"/>
        </a:buClr>
        <a:buSzPct val="40000"/>
        <a:buFont typeface="Wingdings" charset="0"/>
        <a:buChar char="l"/>
        <a:defRPr sz="1200">
          <a:solidFill>
            <a:srgbClr val="2A2A40"/>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628650" y="365125"/>
            <a:ext cx="7886700" cy="132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Lucida Grande" charset="0"/>
              </a:rPr>
              <a:t>Click to edit Master title style</a:t>
            </a:r>
          </a:p>
        </p:txBody>
      </p:sp>
      <p:sp>
        <p:nvSpPr>
          <p:cNvPr id="5122" name="Rectangle 2"/>
          <p:cNvSpPr>
            <a:spLocks noGrp="1" noChangeArrowheads="1"/>
          </p:cNvSpPr>
          <p:nvPr>
            <p:ph type="body" idx="1"/>
          </p:nvPr>
        </p:nvSpPr>
        <p:spPr bwMode="auto">
          <a:xfrm>
            <a:off x="628650" y="1824038"/>
            <a:ext cx="7886700" cy="435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
        <p:nvSpPr>
          <p:cNvPr id="5123" name="Text Box 3"/>
          <p:cNvSpPr txBox="1">
            <a:spLocks noGrp="1" noChangeArrowheads="1"/>
          </p:cNvSpPr>
          <p:nvPr>
            <p:ph type="sldNum" sz="quarter" idx="4"/>
          </p:nvPr>
        </p:nvSpPr>
        <p:spPr bwMode="auto">
          <a:xfrm>
            <a:off x="8297863" y="6518275"/>
            <a:ext cx="217487"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a:defRPr sz="900" smtClean="0">
                <a:solidFill>
                  <a:srgbClr val="878787"/>
                </a:solidFill>
                <a:latin typeface="Arial" charset="0"/>
                <a:ea typeface="ＭＳ Ｐゴシック" charset="0"/>
                <a:cs typeface="Arial" charset="0"/>
                <a:sym typeface="Arial"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defRPr/>
            </a:pPr>
            <a:fld id="{38E06171-4316-A640-A3D3-412C316E3C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xmlns:p14="http://schemas.microsoft.com/office/powerpoint/2010/main"/>
  <p:hf hdr="0" ftr="0" dt="0"/>
  <p:txStyles>
    <p:titleStyle>
      <a:lvl1pPr algn="l" rtl="0" eaLnBrk="0" fontAlgn="base" hangingPunct="0">
        <a:lnSpc>
          <a:spcPct val="90000"/>
        </a:lnSpc>
        <a:spcBef>
          <a:spcPct val="0"/>
        </a:spcBef>
        <a:spcAft>
          <a:spcPct val="0"/>
        </a:spcAft>
        <a:defRPr sz="3300">
          <a:solidFill>
            <a:srgbClr val="000000"/>
          </a:solidFill>
          <a:latin typeface="+mj-lt"/>
          <a:ea typeface="+mj-ea"/>
          <a:cs typeface="+mj-cs"/>
          <a:sym typeface="Lucida Grande" charset="0"/>
        </a:defRPr>
      </a:lvl1pPr>
      <a:lvl2pPr algn="l" rtl="0" eaLnBrk="0" fontAlgn="base" hangingPunct="0">
        <a:lnSpc>
          <a:spcPct val="90000"/>
        </a:lnSpc>
        <a:spcBef>
          <a:spcPct val="0"/>
        </a:spcBef>
        <a:spcAft>
          <a:spcPct val="0"/>
        </a:spcAft>
        <a:defRPr sz="3300">
          <a:solidFill>
            <a:srgbClr val="000000"/>
          </a:solidFill>
          <a:latin typeface="Lucida Grande" charset="0"/>
          <a:ea typeface="ヒラギノ角ゴ ProN W3" charset="0"/>
          <a:cs typeface="ヒラギノ角ゴ ProN W3" charset="0"/>
          <a:sym typeface="Lucida Grande" charset="0"/>
        </a:defRPr>
      </a:lvl2pPr>
      <a:lvl3pPr algn="l" rtl="0" eaLnBrk="0" fontAlgn="base" hangingPunct="0">
        <a:lnSpc>
          <a:spcPct val="90000"/>
        </a:lnSpc>
        <a:spcBef>
          <a:spcPct val="0"/>
        </a:spcBef>
        <a:spcAft>
          <a:spcPct val="0"/>
        </a:spcAft>
        <a:defRPr sz="3300">
          <a:solidFill>
            <a:srgbClr val="000000"/>
          </a:solidFill>
          <a:latin typeface="Lucida Grande" charset="0"/>
          <a:ea typeface="ヒラギノ角ゴ ProN W3" charset="0"/>
          <a:cs typeface="ヒラギノ角ゴ ProN W3" charset="0"/>
          <a:sym typeface="Lucida Grande" charset="0"/>
        </a:defRPr>
      </a:lvl3pPr>
      <a:lvl4pPr algn="l" rtl="0" eaLnBrk="0" fontAlgn="base" hangingPunct="0">
        <a:lnSpc>
          <a:spcPct val="90000"/>
        </a:lnSpc>
        <a:spcBef>
          <a:spcPct val="0"/>
        </a:spcBef>
        <a:spcAft>
          <a:spcPct val="0"/>
        </a:spcAft>
        <a:defRPr sz="3300">
          <a:solidFill>
            <a:srgbClr val="000000"/>
          </a:solidFill>
          <a:latin typeface="Lucida Grande" charset="0"/>
          <a:ea typeface="ヒラギノ角ゴ ProN W3" charset="0"/>
          <a:cs typeface="ヒラギノ角ゴ ProN W3" charset="0"/>
          <a:sym typeface="Lucida Grande" charset="0"/>
        </a:defRPr>
      </a:lvl4pPr>
      <a:lvl5pPr algn="l" rtl="0" eaLnBrk="0" fontAlgn="base" hangingPunct="0">
        <a:lnSpc>
          <a:spcPct val="90000"/>
        </a:lnSpc>
        <a:spcBef>
          <a:spcPct val="0"/>
        </a:spcBef>
        <a:spcAft>
          <a:spcPct val="0"/>
        </a:spcAft>
        <a:defRPr sz="3300">
          <a:solidFill>
            <a:srgbClr val="000000"/>
          </a:solidFill>
          <a:latin typeface="Lucida Grande" charset="0"/>
          <a:ea typeface="ヒラギノ角ゴ ProN W3" charset="0"/>
          <a:cs typeface="ヒラギノ角ゴ ProN W3" charset="0"/>
          <a:sym typeface="Lucida Grande" charset="0"/>
        </a:defRPr>
      </a:lvl5pPr>
      <a:lvl6pPr marL="457200" algn="l" rtl="0" fontAlgn="base">
        <a:lnSpc>
          <a:spcPct val="90000"/>
        </a:lnSpc>
        <a:spcBef>
          <a:spcPct val="0"/>
        </a:spcBef>
        <a:spcAft>
          <a:spcPct val="0"/>
        </a:spcAft>
        <a:defRPr sz="3300">
          <a:solidFill>
            <a:srgbClr val="000000"/>
          </a:solidFill>
          <a:latin typeface="Lucida Grande" charset="0"/>
          <a:ea typeface="ヒラギノ角ゴ ProN W3" charset="0"/>
          <a:cs typeface="ヒラギノ角ゴ ProN W3" charset="0"/>
          <a:sym typeface="Lucida Grande" charset="0"/>
        </a:defRPr>
      </a:lvl6pPr>
      <a:lvl7pPr marL="914400" algn="l" rtl="0" fontAlgn="base">
        <a:lnSpc>
          <a:spcPct val="90000"/>
        </a:lnSpc>
        <a:spcBef>
          <a:spcPct val="0"/>
        </a:spcBef>
        <a:spcAft>
          <a:spcPct val="0"/>
        </a:spcAft>
        <a:defRPr sz="3300">
          <a:solidFill>
            <a:srgbClr val="000000"/>
          </a:solidFill>
          <a:latin typeface="Lucida Grande" charset="0"/>
          <a:ea typeface="ヒラギノ角ゴ ProN W3" charset="0"/>
          <a:cs typeface="ヒラギノ角ゴ ProN W3" charset="0"/>
          <a:sym typeface="Lucida Grande" charset="0"/>
        </a:defRPr>
      </a:lvl7pPr>
      <a:lvl8pPr marL="1371600" algn="l" rtl="0" fontAlgn="base">
        <a:lnSpc>
          <a:spcPct val="90000"/>
        </a:lnSpc>
        <a:spcBef>
          <a:spcPct val="0"/>
        </a:spcBef>
        <a:spcAft>
          <a:spcPct val="0"/>
        </a:spcAft>
        <a:defRPr sz="3300">
          <a:solidFill>
            <a:srgbClr val="000000"/>
          </a:solidFill>
          <a:latin typeface="Lucida Grande" charset="0"/>
          <a:ea typeface="ヒラギノ角ゴ ProN W3" charset="0"/>
          <a:cs typeface="ヒラギノ角ゴ ProN W3" charset="0"/>
          <a:sym typeface="Lucida Grande" charset="0"/>
        </a:defRPr>
      </a:lvl8pPr>
      <a:lvl9pPr marL="1828800" algn="l" rtl="0" fontAlgn="base">
        <a:lnSpc>
          <a:spcPct val="90000"/>
        </a:lnSpc>
        <a:spcBef>
          <a:spcPct val="0"/>
        </a:spcBef>
        <a:spcAft>
          <a:spcPct val="0"/>
        </a:spcAft>
        <a:defRPr sz="3300">
          <a:solidFill>
            <a:srgbClr val="000000"/>
          </a:solidFill>
          <a:latin typeface="Lucida Grande" charset="0"/>
          <a:ea typeface="ヒラギノ角ゴ ProN W3" charset="0"/>
          <a:cs typeface="ヒラギノ角ゴ ProN W3" charset="0"/>
          <a:sym typeface="Lucida Grande" charset="0"/>
        </a:defRPr>
      </a:lvl9pPr>
    </p:titleStyle>
    <p:bodyStyle>
      <a:lvl1pPr marL="171450" indent="-171450" algn="l" rtl="0" eaLnBrk="0" fontAlgn="base" hangingPunct="0">
        <a:lnSpc>
          <a:spcPct val="90000"/>
        </a:lnSpc>
        <a:spcBef>
          <a:spcPts val="700"/>
        </a:spcBef>
        <a:spcAft>
          <a:spcPct val="0"/>
        </a:spcAft>
        <a:buClr>
          <a:srgbClr val="000000"/>
        </a:buClr>
        <a:buSzPct val="100000"/>
        <a:buFont typeface="Arial" charset="0"/>
        <a:buChar char="•"/>
        <a:defRPr sz="2100">
          <a:solidFill>
            <a:srgbClr val="000000"/>
          </a:solidFill>
          <a:latin typeface="+mn-lt"/>
          <a:ea typeface="+mn-ea"/>
          <a:cs typeface="+mn-cs"/>
          <a:sym typeface="Lucida Grande" charset="0"/>
        </a:defRPr>
      </a:lvl1pPr>
      <a:lvl2pPr marL="476250" indent="-171450" algn="l" rtl="0" eaLnBrk="0" fontAlgn="base" hangingPunct="0">
        <a:lnSpc>
          <a:spcPct val="90000"/>
        </a:lnSpc>
        <a:spcBef>
          <a:spcPts val="300"/>
        </a:spcBef>
        <a:spcAft>
          <a:spcPct val="0"/>
        </a:spcAft>
        <a:buClr>
          <a:srgbClr val="000000"/>
        </a:buClr>
        <a:buSzPct val="100000"/>
        <a:buFont typeface="Arial" charset="0"/>
        <a:buChar char="•"/>
        <a:defRPr>
          <a:solidFill>
            <a:srgbClr val="000000"/>
          </a:solidFill>
          <a:latin typeface="+mn-lt"/>
          <a:ea typeface="+mn-ea"/>
          <a:cs typeface="+mn-cs"/>
          <a:sym typeface="Lucida Grande" charset="0"/>
        </a:defRPr>
      </a:lvl2pPr>
      <a:lvl3pPr marL="819150" indent="-171450" algn="l" rtl="0" eaLnBrk="0" fontAlgn="base" hangingPunct="0">
        <a:lnSpc>
          <a:spcPct val="90000"/>
        </a:lnSpc>
        <a:spcBef>
          <a:spcPts val="300"/>
        </a:spcBef>
        <a:spcAft>
          <a:spcPct val="0"/>
        </a:spcAft>
        <a:buClr>
          <a:srgbClr val="000000"/>
        </a:buClr>
        <a:buSzPct val="100000"/>
        <a:buFont typeface="Arial" charset="0"/>
        <a:buChar char="•"/>
        <a:defRPr sz="1500">
          <a:solidFill>
            <a:srgbClr val="000000"/>
          </a:solidFill>
          <a:latin typeface="+mn-lt"/>
          <a:ea typeface="+mn-ea"/>
          <a:cs typeface="+mn-cs"/>
          <a:sym typeface="Lucida Grande" charset="0"/>
        </a:defRPr>
      </a:lvl3pPr>
      <a:lvl4pPr marL="1162050" indent="-171450" algn="l" rtl="0" eaLnBrk="0" fontAlgn="base" hangingPunct="0">
        <a:lnSpc>
          <a:spcPct val="90000"/>
        </a:lnSpc>
        <a:spcBef>
          <a:spcPts val="300"/>
        </a:spcBef>
        <a:spcAft>
          <a:spcPct val="0"/>
        </a:spcAft>
        <a:buClr>
          <a:srgbClr val="000000"/>
        </a:buClr>
        <a:buSzPct val="100000"/>
        <a:buFont typeface="Arial" charset="0"/>
        <a:buChar char="•"/>
        <a:defRPr sz="1300">
          <a:solidFill>
            <a:srgbClr val="000000"/>
          </a:solidFill>
          <a:latin typeface="+mn-lt"/>
          <a:ea typeface="+mn-ea"/>
          <a:cs typeface="+mn-cs"/>
          <a:sym typeface="Lucida Grande" charset="0"/>
        </a:defRPr>
      </a:lvl4pPr>
      <a:lvl5pPr marL="1504950" indent="-171450" algn="l" rtl="0" eaLnBrk="0" fontAlgn="base" hangingPunct="0">
        <a:lnSpc>
          <a:spcPct val="90000"/>
        </a:lnSpc>
        <a:spcBef>
          <a:spcPts val="300"/>
        </a:spcBef>
        <a:spcAft>
          <a:spcPct val="0"/>
        </a:spcAft>
        <a:buClr>
          <a:srgbClr val="000000"/>
        </a:buClr>
        <a:buSzPct val="100000"/>
        <a:buFont typeface="Arial" charset="0"/>
        <a:buChar char="•"/>
        <a:defRPr sz="1300">
          <a:solidFill>
            <a:srgbClr val="000000"/>
          </a:solidFill>
          <a:latin typeface="+mn-lt"/>
          <a:ea typeface="+mn-ea"/>
          <a:cs typeface="+mn-cs"/>
          <a:sym typeface="Lucida Grande" charset="0"/>
        </a:defRPr>
      </a:lvl5pPr>
      <a:lvl6pPr marL="1962150" indent="-171450" algn="l" rtl="0" fontAlgn="base">
        <a:lnSpc>
          <a:spcPct val="90000"/>
        </a:lnSpc>
        <a:spcBef>
          <a:spcPts val="300"/>
        </a:spcBef>
        <a:spcAft>
          <a:spcPct val="0"/>
        </a:spcAft>
        <a:buClr>
          <a:srgbClr val="000000"/>
        </a:buClr>
        <a:buSzPct val="100000"/>
        <a:buFont typeface="Arial" charset="0"/>
        <a:buChar char="•"/>
        <a:defRPr sz="1300">
          <a:solidFill>
            <a:srgbClr val="000000"/>
          </a:solidFill>
          <a:latin typeface="+mn-lt"/>
          <a:ea typeface="+mn-ea"/>
          <a:cs typeface="+mn-cs"/>
          <a:sym typeface="Lucida Grande" charset="0"/>
        </a:defRPr>
      </a:lvl6pPr>
      <a:lvl7pPr marL="2419350" indent="-171450" algn="l" rtl="0" fontAlgn="base">
        <a:lnSpc>
          <a:spcPct val="90000"/>
        </a:lnSpc>
        <a:spcBef>
          <a:spcPts val="300"/>
        </a:spcBef>
        <a:spcAft>
          <a:spcPct val="0"/>
        </a:spcAft>
        <a:buClr>
          <a:srgbClr val="000000"/>
        </a:buClr>
        <a:buSzPct val="100000"/>
        <a:buFont typeface="Arial" charset="0"/>
        <a:buChar char="•"/>
        <a:defRPr sz="1300">
          <a:solidFill>
            <a:srgbClr val="000000"/>
          </a:solidFill>
          <a:latin typeface="+mn-lt"/>
          <a:ea typeface="+mn-ea"/>
          <a:cs typeface="+mn-cs"/>
          <a:sym typeface="Lucida Grande" charset="0"/>
        </a:defRPr>
      </a:lvl7pPr>
      <a:lvl8pPr marL="2876550" indent="-171450" algn="l" rtl="0" fontAlgn="base">
        <a:lnSpc>
          <a:spcPct val="90000"/>
        </a:lnSpc>
        <a:spcBef>
          <a:spcPts val="300"/>
        </a:spcBef>
        <a:spcAft>
          <a:spcPct val="0"/>
        </a:spcAft>
        <a:buClr>
          <a:srgbClr val="000000"/>
        </a:buClr>
        <a:buSzPct val="100000"/>
        <a:buFont typeface="Arial" charset="0"/>
        <a:buChar char="•"/>
        <a:defRPr sz="1300">
          <a:solidFill>
            <a:srgbClr val="000000"/>
          </a:solidFill>
          <a:latin typeface="+mn-lt"/>
          <a:ea typeface="+mn-ea"/>
          <a:cs typeface="+mn-cs"/>
          <a:sym typeface="Lucida Grande" charset="0"/>
        </a:defRPr>
      </a:lvl8pPr>
      <a:lvl9pPr marL="3333750" indent="-171450" algn="l" rtl="0" fontAlgn="base">
        <a:lnSpc>
          <a:spcPct val="90000"/>
        </a:lnSpc>
        <a:spcBef>
          <a:spcPts val="300"/>
        </a:spcBef>
        <a:spcAft>
          <a:spcPct val="0"/>
        </a:spcAft>
        <a:buClr>
          <a:srgbClr val="000000"/>
        </a:buClr>
        <a:buSzPct val="100000"/>
        <a:buFont typeface="Arial" charset="0"/>
        <a:buChar char="•"/>
        <a:defRPr sz="1300">
          <a:solidFill>
            <a:srgbClr val="000000"/>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Text Box 1"/>
          <p:cNvSpPr txBox="1">
            <a:spLocks noGrp="1" noChangeArrowheads="1"/>
          </p:cNvSpPr>
          <p:nvPr>
            <p:ph type="sldNum" sz="quarter" idx="4"/>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r">
              <a:defRPr sz="1800" smtClean="0">
                <a:solidFill>
                  <a:srgbClr val="000000"/>
                </a:solidFill>
                <a:latin typeface="Times New Roman" charset="0"/>
                <a:ea typeface="ＭＳ Ｐゴシック" charset="0"/>
                <a:cs typeface="Times New Roman" charset="0"/>
                <a:sym typeface="Times New Roman"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defRPr/>
            </a:pPr>
            <a:fld id="{2AF5E8EF-776B-144C-BFC0-15DE8DA67D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xmlns:p14="http://schemas.microsoft.com/office/powerpoint/2010/main"/>
  <p:hf hdr="0" ftr="0" dt="0"/>
  <p:txStyles>
    <p:titleStyle>
      <a:lvl1pPr algn="r" rtl="0" eaLnBrk="0" fontAlgn="base" hangingPunct="0">
        <a:spcBef>
          <a:spcPct val="0"/>
        </a:spcBef>
        <a:spcAft>
          <a:spcPct val="0"/>
        </a:spcAft>
        <a:defRPr sz="3000">
          <a:solidFill>
            <a:srgbClr val="E40B2A"/>
          </a:solidFill>
          <a:latin typeface="+mj-lt"/>
          <a:ea typeface="+mj-ea"/>
          <a:cs typeface="+mj-cs"/>
          <a:sym typeface="Arial" charset="0"/>
        </a:defRPr>
      </a:lvl1pPr>
      <a:lvl2pPr algn="r" rtl="0" eaLnBrk="0" fontAlgn="base" hangingPunct="0">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2pPr>
      <a:lvl3pPr algn="r" rtl="0" eaLnBrk="0" fontAlgn="base" hangingPunct="0">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3pPr>
      <a:lvl4pPr algn="r" rtl="0" eaLnBrk="0" fontAlgn="base" hangingPunct="0">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4pPr>
      <a:lvl5pPr algn="r" rtl="0" eaLnBrk="0" fontAlgn="base" hangingPunct="0">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5pPr>
      <a:lvl6pPr marL="457200" algn="r" rtl="0" fontAlgn="base">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6pPr>
      <a:lvl7pPr marL="914400" algn="r" rtl="0" fontAlgn="base">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7pPr>
      <a:lvl8pPr marL="1371600" algn="r" rtl="0" fontAlgn="base">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8pPr>
      <a:lvl9pPr marL="1828800" algn="r" rtl="0" fontAlgn="base">
        <a:spcBef>
          <a:spcPct val="0"/>
        </a:spcBef>
        <a:spcAft>
          <a:spcPct val="0"/>
        </a:spcAft>
        <a:defRPr sz="3000">
          <a:solidFill>
            <a:srgbClr val="E40B2A"/>
          </a:solidFill>
          <a:latin typeface="Arial" charset="0"/>
          <a:ea typeface="ヒラギノ角ゴ ProN W3" charset="0"/>
          <a:cs typeface="ヒラギノ角ゴ ProN W3" charset="0"/>
          <a:sym typeface="Arial" charset="0"/>
        </a:defRPr>
      </a:lvl9pPr>
    </p:titleStyle>
    <p:bodyStyle>
      <a:lvl1pPr marL="342900" indent="-342900" algn="l" rtl="0" eaLnBrk="0" fontAlgn="base" hangingPunct="0">
        <a:spcBef>
          <a:spcPts val="600"/>
        </a:spcBef>
        <a:spcAft>
          <a:spcPct val="0"/>
        </a:spcAft>
        <a:defRPr sz="2400">
          <a:solidFill>
            <a:srgbClr val="2A2A40"/>
          </a:solidFill>
          <a:latin typeface="+mn-lt"/>
          <a:ea typeface="+mn-ea"/>
          <a:cs typeface="+mn-cs"/>
          <a:sym typeface="Arial" charset="0"/>
        </a:defRPr>
      </a:lvl1pPr>
      <a:lvl2pPr marL="457200" algn="l" rtl="0" eaLnBrk="0" fontAlgn="base" hangingPunct="0">
        <a:spcBef>
          <a:spcPts val="500"/>
        </a:spcBef>
        <a:spcAft>
          <a:spcPct val="0"/>
        </a:spcAft>
        <a:defRPr sz="2000">
          <a:solidFill>
            <a:srgbClr val="2A2A40"/>
          </a:solidFill>
          <a:latin typeface="+mn-lt"/>
          <a:ea typeface="+mn-ea"/>
          <a:cs typeface="+mn-cs"/>
          <a:sym typeface="Arial" charset="0"/>
        </a:defRPr>
      </a:lvl2pPr>
      <a:lvl3pPr marL="914400" algn="l" rtl="0" eaLnBrk="0" fontAlgn="base" hangingPunct="0">
        <a:spcBef>
          <a:spcPts val="400"/>
        </a:spcBef>
        <a:spcAft>
          <a:spcPct val="0"/>
        </a:spcAft>
        <a:defRPr sz="1600">
          <a:solidFill>
            <a:srgbClr val="2A2A40"/>
          </a:solidFill>
          <a:latin typeface="+mn-lt"/>
          <a:ea typeface="+mn-ea"/>
          <a:cs typeface="+mn-cs"/>
          <a:sym typeface="Arial" charset="0"/>
        </a:defRPr>
      </a:lvl3pPr>
      <a:lvl4pPr marL="1371600" algn="l" rtl="0" eaLnBrk="0" fontAlgn="base" hangingPunct="0">
        <a:spcBef>
          <a:spcPts val="300"/>
        </a:spcBef>
        <a:spcAft>
          <a:spcPct val="0"/>
        </a:spcAft>
        <a:defRPr sz="1200">
          <a:solidFill>
            <a:srgbClr val="2A2A40"/>
          </a:solidFill>
          <a:latin typeface="+mn-lt"/>
          <a:ea typeface="+mn-ea"/>
          <a:cs typeface="+mn-cs"/>
          <a:sym typeface="Arial" charset="0"/>
        </a:defRPr>
      </a:lvl4pPr>
      <a:lvl5pPr marL="1828800" algn="l" rtl="0" eaLnBrk="0" fontAlgn="base" hangingPunct="0">
        <a:spcBef>
          <a:spcPts val="300"/>
        </a:spcBef>
        <a:spcAft>
          <a:spcPct val="0"/>
        </a:spcAft>
        <a:defRPr sz="1200">
          <a:solidFill>
            <a:srgbClr val="2A2A40"/>
          </a:solidFill>
          <a:latin typeface="+mn-lt"/>
          <a:ea typeface="+mn-ea"/>
          <a:cs typeface="+mn-cs"/>
          <a:sym typeface="Arial" charset="0"/>
        </a:defRPr>
      </a:lvl5pPr>
      <a:lvl6pPr marL="2286000" algn="l" rtl="0" fontAlgn="base">
        <a:spcBef>
          <a:spcPts val="300"/>
        </a:spcBef>
        <a:spcAft>
          <a:spcPct val="0"/>
        </a:spcAft>
        <a:defRPr sz="1200">
          <a:solidFill>
            <a:srgbClr val="2A2A40"/>
          </a:solidFill>
          <a:latin typeface="+mn-lt"/>
          <a:ea typeface="+mn-ea"/>
          <a:cs typeface="+mn-cs"/>
          <a:sym typeface="Arial" charset="0"/>
        </a:defRPr>
      </a:lvl6pPr>
      <a:lvl7pPr marL="2743200" algn="l" rtl="0" fontAlgn="base">
        <a:spcBef>
          <a:spcPts val="300"/>
        </a:spcBef>
        <a:spcAft>
          <a:spcPct val="0"/>
        </a:spcAft>
        <a:defRPr sz="1200">
          <a:solidFill>
            <a:srgbClr val="2A2A40"/>
          </a:solidFill>
          <a:latin typeface="+mn-lt"/>
          <a:ea typeface="+mn-ea"/>
          <a:cs typeface="+mn-cs"/>
          <a:sym typeface="Arial" charset="0"/>
        </a:defRPr>
      </a:lvl7pPr>
      <a:lvl8pPr marL="3200400" algn="l" rtl="0" fontAlgn="base">
        <a:spcBef>
          <a:spcPts val="300"/>
        </a:spcBef>
        <a:spcAft>
          <a:spcPct val="0"/>
        </a:spcAft>
        <a:defRPr sz="1200">
          <a:solidFill>
            <a:srgbClr val="2A2A40"/>
          </a:solidFill>
          <a:latin typeface="+mn-lt"/>
          <a:ea typeface="+mn-ea"/>
          <a:cs typeface="+mn-cs"/>
          <a:sym typeface="Arial" charset="0"/>
        </a:defRPr>
      </a:lvl8pPr>
      <a:lvl9pPr marL="3657600" algn="l" rtl="0" fontAlgn="base">
        <a:spcBef>
          <a:spcPts val="300"/>
        </a:spcBef>
        <a:spcAft>
          <a:spcPct val="0"/>
        </a:spcAft>
        <a:defRPr sz="1200">
          <a:solidFill>
            <a:srgbClr val="2A2A40"/>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reshorenow.org/case-studies/" TargetMode="External"/><Relationship Id="rId5" Type="http://schemas.openxmlformats.org/officeDocument/2006/relationships/hyperlink" Target="http://www.reshorenow.org/library/" TargetMode="External"/><Relationship Id="rId6" Type="http://schemas.openxmlformats.org/officeDocument/2006/relationships/hyperlink" Target="mailto:info@reshorenow.org"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1.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05.png"/></Relationships>
</file>

<file path=ppt/slides/_rels/slide101.xml.rels><?xml version="1.0" encoding="UTF-8" standalone="yes"?>
<Relationships xmlns="http://schemas.openxmlformats.org/package/2006/relationships"><Relationship Id="rId3" Type="http://schemas.openxmlformats.org/officeDocument/2006/relationships/image" Target="../media/image106.png"/><Relationship Id="rId4" Type="http://schemas.openxmlformats.org/officeDocument/2006/relationships/hyperlink" Target="http://www.industryweek.com/workforce/ge-adds-jobs-after-agreement-walmart-domestically-produced-light-bulbs" TargetMode="External"/><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07.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08.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09.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10.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111.png"/></Relationships>
</file>

<file path=ppt/slides/_rels/slide107.xml.rels><?xml version="1.0" encoding="UTF-8" standalone="yes"?>
<Relationships xmlns="http://schemas.openxmlformats.org/package/2006/relationships"><Relationship Id="rId3" Type="http://schemas.openxmlformats.org/officeDocument/2006/relationships/image" Target="../media/image112.png"/><Relationship Id="rId4" Type="http://schemas.openxmlformats.org/officeDocument/2006/relationships/image" Target="../media/image113.png"/><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14.png"/></Relationships>
</file>

<file path=ppt/slides/_rels/slide109.xml.rels><?xml version="1.0" encoding="UTF-8" standalone="yes"?>
<Relationships xmlns="http://schemas.openxmlformats.org/package/2006/relationships"><Relationship Id="rId3" Type="http://schemas.openxmlformats.org/officeDocument/2006/relationships/hyperlink" Target="http://articles.economictimes.indiatimes.com/2013-09-25/news/42394568_1_walmart-u-s-suppliers-wisconsin-plant" TargetMode="External"/><Relationship Id="rId4" Type="http://schemas.openxmlformats.org/officeDocument/2006/relationships/image" Target="../media/image11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12.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16.png"/></Relationships>
</file>

<file path=ppt/slides/_rels/slide111.xml.rels><?xml version="1.0" encoding="UTF-8" standalone="yes"?>
<Relationships xmlns="http://schemas.openxmlformats.org/package/2006/relationships"><Relationship Id="rId3" Type="http://schemas.openxmlformats.org/officeDocument/2006/relationships/image" Target="../media/image117.png"/><Relationship Id="rId4" Type="http://schemas.openxmlformats.org/officeDocument/2006/relationships/image" Target="../media/image118.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119.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120.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121.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22.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123.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124.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25.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3.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127.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128.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29.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30.png"/></Relationships>
</file>

<file path=ppt/slides/_rels/slide12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31.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25.xml.rels><?xml version="1.0" encoding="UTF-8" standalone="yes"?>
<Relationships xmlns="http://schemas.openxmlformats.org/package/2006/relationships"><Relationship Id="rId3" Type="http://schemas.openxmlformats.org/officeDocument/2006/relationships/image" Target="../media/image132.png"/><Relationship Id="rId4" Type="http://schemas.openxmlformats.org/officeDocument/2006/relationships/hyperlink" Target="http://plasticsnews.com/headlines2.html?id=24393" TargetMode="External"/><Relationship Id="rId5" Type="http://schemas.openxmlformats.org/officeDocument/2006/relationships/hyperlink" Target="http://www.plasticstoday.com/articles/intertech-adds-two-presses-central-chiller-response-reshored-business022520131" TargetMode="External"/><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12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33.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134.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35.jpeg"/></Relationships>
</file>

<file path=ppt/slides/_rels/slide129.xml.rels><?xml version="1.0" encoding="UTF-8" standalone="yes"?>
<Relationships xmlns="http://schemas.openxmlformats.org/package/2006/relationships"><Relationship Id="rId3" Type="http://schemas.openxmlformats.org/officeDocument/2006/relationships/image" Target="../media/image136.png"/><Relationship Id="rId4" Type="http://schemas.openxmlformats.org/officeDocument/2006/relationships/image" Target="../media/image137.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hyperlink" Target="http://www.nytimes.com/2013/09/20/business/us-textile-factories-return.html?pagewanted=all&amp;_r=1&amp;" TargetMode="External"/><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3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38.png"/><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39.png"/></Relationships>
</file>

<file path=ppt/slides/_rels/slide13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40.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133.xml.rels><?xml version="1.0" encoding="UTF-8" standalone="yes"?>
<Relationships xmlns="http://schemas.openxmlformats.org/package/2006/relationships"><Relationship Id="rId3" Type="http://schemas.openxmlformats.org/officeDocument/2006/relationships/hyperlink" Target="http://www.mbtmag.com/videos/2013/02/bringing-manufacturing-jobs-back-home?goback=.gde_3698300_member_211234966" TargetMode="External"/><Relationship Id="rId4" Type="http://schemas.openxmlformats.org/officeDocument/2006/relationships/image" Target="../media/image141.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142.png"/></Relationships>
</file>

<file path=ppt/slides/_rels/slide135.xml.rels><?xml version="1.0" encoding="UTF-8" standalone="yes"?>
<Relationships xmlns="http://schemas.openxmlformats.org/package/2006/relationships"><Relationship Id="rId3" Type="http://schemas.openxmlformats.org/officeDocument/2006/relationships/hyperlink" Target="http://www.forbes.com/sites/walterloeb/2013/11/12/walmart-taking-steps-to-bring-manufacturing-back-to-the-united-states/" TargetMode="External"/><Relationship Id="rId4" Type="http://schemas.openxmlformats.org/officeDocument/2006/relationships/image" Target="../media/image143.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44.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45.png"/></Relationships>
</file>

<file path=ppt/slides/_rels/slide13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46.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4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5.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48.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49.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150.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51.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152.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153.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54.jpe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55.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156.jpeg"/></Relationships>
</file>

<file path=ppt/slides/_rels/slide14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57.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15.xml.rels><?xml version="1.0" encoding="UTF-8" standalone="yes"?>
<Relationships xmlns="http://schemas.openxmlformats.org/package/2006/relationships"><Relationship Id="rId3" Type="http://schemas.openxmlformats.org/officeDocument/2006/relationships/hyperlink" Target="http://www.thecitywire.com/node/30313%23.UoaDcGQ_-D6" TargetMode="External"/><Relationship Id="rId4" Type="http://schemas.openxmlformats.org/officeDocument/2006/relationships/hyperlink" Target="http://www.forbes.com/sites/walterloeb/2013/11/12/walmart-taking-steps-to-bring-manufacturing-back-to-the-united-states/" TargetMode="External"/><Relationship Id="rId5" Type="http://schemas.openxmlformats.org/officeDocument/2006/relationships/image" Target="../media/image16.png"/><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58.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59.png"/></Relationships>
</file>

<file path=ppt/slides/_rels/slide152.xml.rels><?xml version="1.0" encoding="UTF-8" standalone="yes"?>
<Relationships xmlns="http://schemas.openxmlformats.org/package/2006/relationships"><Relationship Id="rId3" Type="http://schemas.openxmlformats.org/officeDocument/2006/relationships/image" Target="../media/image160.png"/><Relationship Id="rId4" Type="http://schemas.openxmlformats.org/officeDocument/2006/relationships/image" Target="../media/image161.png"/><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153.xml.rels><?xml version="1.0" encoding="UTF-8" standalone="yes"?>
<Relationships xmlns="http://schemas.openxmlformats.org/package/2006/relationships"><Relationship Id="rId3" Type="http://schemas.openxmlformats.org/officeDocument/2006/relationships/hyperlink" Target="http://www.firstpost.com/world/us-firms-reshore-manufacturing-as-costs-rise-in-china-india-678613.html" TargetMode="External"/><Relationship Id="rId4" Type="http://schemas.openxmlformats.org/officeDocument/2006/relationships/image" Target="../media/image162.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63.pn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164.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165.png"/></Relationships>
</file>

<file path=ppt/slides/_rels/slide15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66.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15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67.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6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17.png"/></Relationships>
</file>

<file path=ppt/slides/_rels/slide16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69.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70.png"/></Relationships>
</file>

<file path=ppt/slides/_rels/slide162.xml.rels><?xml version="1.0" encoding="UTF-8" standalone="yes"?>
<Relationships xmlns="http://schemas.openxmlformats.org/package/2006/relationships"><Relationship Id="rId3" Type="http://schemas.openxmlformats.org/officeDocument/2006/relationships/image" Target="../media/image171.png"/><Relationship Id="rId4" Type="http://schemas.openxmlformats.org/officeDocument/2006/relationships/image" Target="../media/image172.png"/><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73.jpeg"/></Relationships>
</file>

<file path=ppt/slides/_rels/slide164.xml.rels><?xml version="1.0" encoding="UTF-8" standalone="yes"?>
<Relationships xmlns="http://schemas.openxmlformats.org/package/2006/relationships"><Relationship Id="rId3" Type="http://schemas.openxmlformats.org/officeDocument/2006/relationships/image" Target="../media/image174.png"/><Relationship Id="rId4" Type="http://schemas.openxmlformats.org/officeDocument/2006/relationships/image" Target="../media/image175.png"/><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16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76.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177.pn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78.pn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79.pn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180.png"/></Relationships>
</file>

<file path=ppt/slides/_rels/slide17.xml.rels><?xml version="1.0" encoding="UTF-8" standalone="yes"?>
<Relationships xmlns="http://schemas.openxmlformats.org/package/2006/relationships"><Relationship Id="rId3" Type="http://schemas.openxmlformats.org/officeDocument/2006/relationships/hyperlink" Target="http://www.areadevelopment.com/newsitems/5-2-2011/apower-wind-turbine-assembly-nevada-5555002.shtml" TargetMode="External"/><Relationship Id="rId4" Type="http://schemas.openxmlformats.org/officeDocument/2006/relationships/image" Target="../media/image18.png"/><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81.jpe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82.png"/></Relationships>
</file>

<file path=ppt/slides/_rels/slide172.xml.rels><?xml version="1.0" encoding="UTF-8" standalone="yes"?>
<Relationships xmlns="http://schemas.openxmlformats.org/package/2006/relationships"><Relationship Id="rId3" Type="http://schemas.openxmlformats.org/officeDocument/2006/relationships/hyperlink" Target="http://www.parade.com/150071/joekita/the-return-of-made-in-the-usa/" TargetMode="External"/><Relationship Id="rId4" Type="http://schemas.openxmlformats.org/officeDocument/2006/relationships/image" Target="../media/image183.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84.png"/></Relationships>
</file>

<file path=ppt/slides/_rels/slide17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architizer.com/blog/think-the-future-of-nycs-urban-manufacturing-is-years-away-think-again/" TargetMode="External"/><Relationship Id="rId5" Type="http://schemas.openxmlformats.org/officeDocument/2006/relationships/image" Target="../media/image185.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186.png"/></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87.png"/></Relationships>
</file>

<file path=ppt/slides/_rels/slide17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88.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178.xml.rels><?xml version="1.0" encoding="UTF-8" standalone="yes"?>
<Relationships xmlns="http://schemas.openxmlformats.org/package/2006/relationships"><Relationship Id="rId3" Type="http://schemas.openxmlformats.org/officeDocument/2006/relationships/image" Target="../media/image189.png"/><Relationship Id="rId4" Type="http://schemas.openxmlformats.org/officeDocument/2006/relationships/image" Target="../media/image190.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191.png"/></Relationships>
</file>

<file path=ppt/slides/_rels/slide18.xml.rels><?xml version="1.0" encoding="UTF-8" standalone="yes"?>
<Relationships xmlns="http://schemas.openxmlformats.org/package/2006/relationships"><Relationship Id="rId3" Type="http://schemas.openxmlformats.org/officeDocument/2006/relationships/hyperlink" Target="http://www.woodworkingnetwork.com/news/woodworking-industry-news/Canadian-Flooring-Firm-Receives-12M-144678035.html" TargetMode="External"/><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192.png"/></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193.png"/></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94.png"/></Relationships>
</file>

<file path=ppt/slides/_rels/slide18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pwc.com/en_US/us/industrial-products/publications/assets/pwc-us-manufacturing-resurgence.pdf" TargetMode="External"/><Relationship Id="rId5" Type="http://schemas.openxmlformats.org/officeDocument/2006/relationships/image" Target="../media/image195.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196.png"/></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97.png"/></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198.png"/></Relationships>
</file>

<file path=ppt/slides/_rels/slide18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7.jpeg"/><Relationship Id="rId5" Type="http://schemas.openxmlformats.org/officeDocument/2006/relationships/image" Target="../media/image199.png"/><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00.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01.png"/></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02.png"/></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203.png"/></Relationships>
</file>

<file path=ppt/slides/_rels/slide19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04.png"/><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05.png"/></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206.png"/></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07.png"/></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208.png"/></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209.png"/></Relationships>
</file>

<file path=ppt/slides/_rels/slide199.xml.rels><?xml version="1.0" encoding="UTF-8" standalone="yes"?>
<Relationships xmlns="http://schemas.openxmlformats.org/package/2006/relationships"><Relationship Id="rId3" Type="http://schemas.openxmlformats.org/officeDocument/2006/relationships/image" Target="../media/image210.png"/><Relationship Id="rId4" Type="http://schemas.openxmlformats.org/officeDocument/2006/relationships/image" Target="../media/image211.png"/><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hyperlink" Target="http://www.cnbc.com/id/100519468" TargetMode="External"/><Relationship Id="rId4" Type="http://schemas.openxmlformats.org/officeDocument/2006/relationships/image" Target="../media/image21.png"/><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212.png"/></Relationships>
</file>

<file path=ppt/slides/_rels/slide20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13.jpe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14.png"/></Relationships>
</file>

<file path=ppt/slides/_rels/slide203.xml.rels><?xml version="1.0" encoding="UTF-8" standalone="yes"?>
<Relationships xmlns="http://schemas.openxmlformats.org/package/2006/relationships"><Relationship Id="rId3" Type="http://schemas.openxmlformats.org/officeDocument/2006/relationships/image" Target="../media/image215.png"/><Relationship Id="rId4" Type="http://schemas.openxmlformats.org/officeDocument/2006/relationships/image" Target="../media/image216.png"/><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217.png"/></Relationships>
</file>

<file path=ppt/slides/_rels/slide20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finance.yahoo.com/news/made-usa-back-style-small-191832931.html" TargetMode="External"/><Relationship Id="rId5" Type="http://schemas.openxmlformats.org/officeDocument/2006/relationships/image" Target="../media/image218.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19.png"/></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20.png"/></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21.png"/></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222.png"/></Relationships>
</file>

<file path=ppt/slides/_rels/slide21.xml.rels><?xml version="1.0" encoding="UTF-8" standalone="yes"?>
<Relationships xmlns="http://schemas.openxmlformats.org/package/2006/relationships"><Relationship Id="rId3" Type="http://schemas.openxmlformats.org/officeDocument/2006/relationships/hyperlink" Target="http://ir.armstrong.com/releasedetail.cfm?ReleaseID=796306" TargetMode="External"/><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23.png"/></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224.png"/></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25.png"/></Relationships>
</file>

<file path=ppt/slides/_rels/slide213.xml.rels><?xml version="1.0" encoding="UTF-8" standalone="yes"?>
<Relationships xmlns="http://schemas.openxmlformats.org/package/2006/relationships"><Relationship Id="rId3" Type="http://schemas.openxmlformats.org/officeDocument/2006/relationships/hyperlink" Target="http://www.floridatrend.com/article/16348/reshorer" TargetMode="External"/><Relationship Id="rId4" Type="http://schemas.openxmlformats.org/officeDocument/2006/relationships/image" Target="../media/image226.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227.png"/></Relationships>
</file>

<file path=ppt/slides/_rels/slide21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28.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229.png"/></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230.png"/></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231.png"/></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3.png"/></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33.png"/></Relationships>
</file>

<file path=ppt/slides/_rels/slide221.xml.rels><?xml version="1.0" encoding="UTF-8" standalone="yes"?>
<Relationships xmlns="http://schemas.openxmlformats.org/package/2006/relationships"><Relationship Id="rId3" Type="http://schemas.openxmlformats.org/officeDocument/2006/relationships/image" Target="../media/image234.jpeg"/><Relationship Id="rId4" Type="http://schemas.openxmlformats.org/officeDocument/2006/relationships/image" Target="../media/image235.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36.png"/></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37.png"/></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238.jpeg"/></Relationships>
</file>

<file path=ppt/slides/_rels/slide22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39.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22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7.jpeg"/><Relationship Id="rId5" Type="http://schemas.openxmlformats.org/officeDocument/2006/relationships/image" Target="../media/image240.png"/><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227.xml.rels><?xml version="1.0" encoding="UTF-8" standalone="yes"?>
<Relationships xmlns="http://schemas.openxmlformats.org/package/2006/relationships"><Relationship Id="rId3" Type="http://schemas.openxmlformats.org/officeDocument/2006/relationships/image" Target="../media/image241.png"/><Relationship Id="rId4" Type="http://schemas.openxmlformats.org/officeDocument/2006/relationships/hyperlink" Target="http://www.economicdevelopmenthq.com/blog/shrivallabh-pittie-sylvania-ga" TargetMode="External"/><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28.xml.rels><?xml version="1.0" encoding="UTF-8" standalone="yes"?>
<Relationships xmlns="http://schemas.openxmlformats.org/package/2006/relationships"><Relationship Id="rId3" Type="http://schemas.openxmlformats.org/officeDocument/2006/relationships/hyperlink" Target="http://www.njbiz.com/article/20130207/NJBIZ01/130209856/After-loss-of-its-only-solar-manufacturer-NJ-prepares-to-welcome-a-new-one" TargetMode="External"/><Relationship Id="rId4" Type="http://schemas.openxmlformats.org/officeDocument/2006/relationships/image" Target="../media/image242.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2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43.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24.png"/></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244.png"/></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45.png"/></Relationships>
</file>

<file path=ppt/slides/_rels/slide232.xml.rels><?xml version="1.0" encoding="UTF-8" standalone="yes"?>
<Relationships xmlns="http://schemas.openxmlformats.org/package/2006/relationships"><Relationship Id="rId3" Type="http://schemas.openxmlformats.org/officeDocument/2006/relationships/hyperlink" Target="http://www.eetimes.com/document.asp?doc_id=1262024&amp;page_number=1" TargetMode="External"/><Relationship Id="rId4" Type="http://schemas.openxmlformats.org/officeDocument/2006/relationships/image" Target="../media/image246.png"/><Relationship Id="rId5" Type="http://schemas.openxmlformats.org/officeDocument/2006/relationships/image" Target="../media/image247.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248.png"/></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249.png"/></Relationships>
</file>

<file path=ppt/slides/_rels/slide23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50.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23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51.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52.png"/></Relationships>
</file>

<file path=ppt/slides/_rels/slide238.xml.rels><?xml version="1.0" encoding="UTF-8" standalone="yes"?>
<Relationships xmlns="http://schemas.openxmlformats.org/package/2006/relationships"><Relationship Id="rId3" Type="http://schemas.openxmlformats.org/officeDocument/2006/relationships/image" Target="../media/image253.png"/><Relationship Id="rId4" Type="http://schemas.openxmlformats.org/officeDocument/2006/relationships/image" Target="../media/image254.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39.xml.rels><?xml version="1.0" encoding="UTF-8" standalone="yes"?>
<Relationships xmlns="http://schemas.openxmlformats.org/package/2006/relationships"><Relationship Id="rId3" Type="http://schemas.openxmlformats.org/officeDocument/2006/relationships/image" Target="../media/image255.png"/><Relationship Id="rId4" Type="http://schemas.openxmlformats.org/officeDocument/2006/relationships/image" Target="../media/image256.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25.png"/></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57.png"/></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58.png"/></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259.png"/></Relationships>
</file>

<file path=ppt/slides/_rels/slide243.xml.rels><?xml version="1.0" encoding="UTF-8" standalone="yes"?>
<Relationships xmlns="http://schemas.openxmlformats.org/package/2006/relationships"><Relationship Id="rId3" Type="http://schemas.openxmlformats.org/officeDocument/2006/relationships/image" Target="../media/image260.png"/><Relationship Id="rId4" Type="http://schemas.openxmlformats.org/officeDocument/2006/relationships/image" Target="../media/image261.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44.xml.rels><?xml version="1.0" encoding="UTF-8" standalone="yes"?>
<Relationships xmlns="http://schemas.openxmlformats.org/package/2006/relationships"><Relationship Id="rId3" Type="http://schemas.openxmlformats.org/officeDocument/2006/relationships/image" Target="../media/image262.jpeg"/><Relationship Id="rId4" Type="http://schemas.openxmlformats.org/officeDocument/2006/relationships/image" Target="../media/image263.png"/><Relationship Id="rId5" Type="http://schemas.openxmlformats.org/officeDocument/2006/relationships/image" Target="../media/image264.png"/><Relationship Id="rId1" Type="http://schemas.openxmlformats.org/officeDocument/2006/relationships/slideLayout" Target="../slideLayouts/slideLayout24.xml"/><Relationship Id="rId2" Type="http://schemas.openxmlformats.org/officeDocument/2006/relationships/notesSlide" Target="../notesSlides/notesSlide41.xml"/></Relationships>
</file>

<file path=ppt/slides/_rels/slide24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cnbc.com/id/100610061/" TargetMode="External"/><Relationship Id="rId5" Type="http://schemas.openxmlformats.org/officeDocument/2006/relationships/image" Target="../media/image265.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266.png"/></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267.png"/></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68.png"/></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6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6.png"/></Relationships>
</file>

<file path=ppt/slides/_rels/slide25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columbiabusinessreport.com/news/48442-tognum-to-expand-r-amp-d-center-at-mtu-aiken-plant?rss=0" TargetMode="External"/><Relationship Id="rId5" Type="http://schemas.openxmlformats.org/officeDocument/2006/relationships/image" Target="../media/image269.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270.png"/></Relationships>
</file>

<file path=ppt/slides/_rels/slide25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tornik.com/blog/index.php/offshoring-re-shoring-near-shoring-try-right-shoring/" TargetMode="External"/><Relationship Id="rId5" Type="http://schemas.openxmlformats.org/officeDocument/2006/relationships/image" Target="../media/image271.pn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72.png"/></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73.png"/></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74.png"/></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74.png"/></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274.png"/></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275.png"/></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76.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7.jpeg"/><Relationship Id="rId5" Type="http://schemas.openxmlformats.org/officeDocument/2006/relationships/image" Target="../media/image28.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77.png"/></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278.png"/></Relationships>
</file>

<file path=ppt/slides/_rels/slide262.xml.rels><?xml version="1.0" encoding="UTF-8" standalone="yes"?>
<Relationships xmlns="http://schemas.openxmlformats.org/package/2006/relationships"><Relationship Id="rId3" Type="http://schemas.openxmlformats.org/officeDocument/2006/relationships/hyperlink" Target="http://www.vcstar.com/news/2011/oct/13/companies-use-loans-to-cut-waste-create-jobs/" TargetMode="External"/><Relationship Id="rId4" Type="http://schemas.openxmlformats.org/officeDocument/2006/relationships/image" Target="../media/image279.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80.png"/></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81.png"/></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82.png"/></Relationships>
</file>

<file path=ppt/slides/_rels/slide26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7.jpeg"/><Relationship Id="rId5" Type="http://schemas.openxmlformats.org/officeDocument/2006/relationships/image" Target="../media/image283.png"/><Relationship Id="rId1" Type="http://schemas.openxmlformats.org/officeDocument/2006/relationships/slideLayout" Target="../slideLayouts/slideLayout13.xml"/><Relationship Id="rId2" Type="http://schemas.openxmlformats.org/officeDocument/2006/relationships/notesSlide" Target="../notesSlides/notesSlide45.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284.png"/></Relationships>
</file>

<file path=ppt/slides/_rels/slide268.xml.rels><?xml version="1.0" encoding="UTF-8" standalone="yes"?>
<Relationships xmlns="http://schemas.openxmlformats.org/package/2006/relationships"><Relationship Id="rId3" Type="http://schemas.openxmlformats.org/officeDocument/2006/relationships/hyperlink" Target="http://www.timesunion.com/business/article/200-jobs-stay-home-4655622.php" TargetMode="External"/><Relationship Id="rId4" Type="http://schemas.openxmlformats.org/officeDocument/2006/relationships/image" Target="../media/image28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8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29.png"/></Relationships>
</file>

<file path=ppt/slides/_rels/slide270.xml.rels><?xml version="1.0" encoding="UTF-8" standalone="yes"?>
<Relationships xmlns="http://schemas.openxmlformats.org/package/2006/relationships"><Relationship Id="rId3" Type="http://schemas.openxmlformats.org/officeDocument/2006/relationships/hyperlink" Target="http://www.jsonline.com/business/wisconsin-manufacturers-see-value-in-returning-work-to-us-b99238723z1-254065201.html" TargetMode="External"/><Relationship Id="rId4" Type="http://schemas.openxmlformats.org/officeDocument/2006/relationships/image" Target="../media/image287.png"/><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88.png"/></Relationships>
</file>

<file path=ppt/slides/_rels/slide27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89.pn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89.png"/></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89.png"/></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90.png"/></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91.png"/></Relationships>
</file>

<file path=ppt/slides/_rels/slide27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92.png"/><Relationship Id="rId5" Type="http://schemas.openxmlformats.org/officeDocument/2006/relationships/image" Target="../media/image293.pn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94.png"/></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95.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0.png"/><Relationship Id="rId5" Type="http://schemas.openxmlformats.org/officeDocument/2006/relationships/hyperlink" Target="http://www.njbiz.com/article/20130124/NJBIZ01/130129919"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80.xml.rels><?xml version="1.0" encoding="UTF-8" standalone="yes"?>
<Relationships xmlns="http://schemas.openxmlformats.org/package/2006/relationships"><Relationship Id="rId3" Type="http://schemas.openxmlformats.org/officeDocument/2006/relationships/image" Target="../media/image296.png"/><Relationship Id="rId4" Type="http://schemas.openxmlformats.org/officeDocument/2006/relationships/image" Target="../media/image297.png"/><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281.xml.rels><?xml version="1.0" encoding="UTF-8" standalone="yes"?>
<Relationships xmlns="http://schemas.openxmlformats.org/package/2006/relationships"><Relationship Id="rId3" Type="http://schemas.openxmlformats.org/officeDocument/2006/relationships/hyperlink" Target="http://www.consumerreports.org/cro/magazine/2013/02/made-in-america/index.htm" TargetMode="External"/><Relationship Id="rId4" Type="http://schemas.openxmlformats.org/officeDocument/2006/relationships/image" Target="../media/image298.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82.xml.rels><?xml version="1.0" encoding="UTF-8" standalone="yes"?>
<Relationships xmlns="http://schemas.openxmlformats.org/package/2006/relationships"><Relationship Id="rId3" Type="http://schemas.openxmlformats.org/officeDocument/2006/relationships/image" Target="../media/image299.png"/><Relationship Id="rId4" Type="http://schemas.openxmlformats.org/officeDocument/2006/relationships/hyperlink" Target="http://money.cnn.com/2012/02/13/smallbusiness/American_manufacturing/index.htm" TargetMode="External"/><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83.xml.rels><?xml version="1.0" encoding="UTF-8" standalone="yes"?>
<Relationships xmlns="http://schemas.openxmlformats.org/package/2006/relationships"><Relationship Id="rId3" Type="http://schemas.openxmlformats.org/officeDocument/2006/relationships/hyperlink" Target="http://www.plasticsnews.com/article/20131217/NEWS/131219943/inventor-brings-us-business-into-loop-with-wonder-loom" TargetMode="External"/><Relationship Id="rId4" Type="http://schemas.openxmlformats.org/officeDocument/2006/relationships/image" Target="../media/image300.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01.png"/></Relationships>
</file>

<file path=ppt/slides/_rels/slide28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02.pn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03.png"/></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304.png"/></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05.png"/></Relationships>
</file>

<file path=ppt/slides/_rels/slide289.xml.rels><?xml version="1.0" encoding="UTF-8" standalone="yes"?>
<Relationships xmlns="http://schemas.openxmlformats.org/package/2006/relationships"><Relationship Id="rId3" Type="http://schemas.openxmlformats.org/officeDocument/2006/relationships/image" Target="../media/image306.png"/><Relationship Id="rId4" Type="http://schemas.openxmlformats.org/officeDocument/2006/relationships/image" Target="../media/image307.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9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pwc.com/en_US/us/industrial-products/publications/assets/pwc-us-manufacturing-resurgence.pdf" TargetMode="External"/><Relationship Id="rId5" Type="http://schemas.openxmlformats.org/officeDocument/2006/relationships/image" Target="../media/image308.pn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309.png"/></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jpeg"/></Relationships>
</file>

<file path=ppt/slides/_rels/slide293.xml.rels><?xml version="1.0" encoding="UTF-8" standalone="yes"?>
<Relationships xmlns="http://schemas.openxmlformats.org/package/2006/relationships"><Relationship Id="rId3" Type="http://schemas.openxmlformats.org/officeDocument/2006/relationships/image" Target="../media/image311.jpeg"/><Relationship Id="rId4" Type="http://schemas.openxmlformats.org/officeDocument/2006/relationships/image" Target="../media/image312.png"/><Relationship Id="rId1" Type="http://schemas.openxmlformats.org/officeDocument/2006/relationships/slideLayout" Target="../slideLayouts/slideLayout46.xml"/><Relationship Id="rId2" Type="http://schemas.openxmlformats.org/officeDocument/2006/relationships/image" Target="../media/image310.jpeg"/></Relationships>
</file>

<file path=ppt/slides/_rels/slide294.xml.rels><?xml version="1.0" encoding="UTF-8" standalone="yes"?>
<Relationships xmlns="http://schemas.openxmlformats.org/package/2006/relationships"><Relationship Id="rId3" Type="http://schemas.openxmlformats.org/officeDocument/2006/relationships/image" Target="../media/image313.jpeg"/><Relationship Id="rId4" Type="http://schemas.openxmlformats.org/officeDocument/2006/relationships/image" Target="../media/image312.png"/><Relationship Id="rId1" Type="http://schemas.openxmlformats.org/officeDocument/2006/relationships/slideLayout" Target="../slideLayouts/slideLayout46.xml"/><Relationship Id="rId2" Type="http://schemas.openxmlformats.org/officeDocument/2006/relationships/image" Target="../media/image310.jpeg"/></Relationships>
</file>

<file path=ppt/slides/_rels/slide295.xml.rels><?xml version="1.0" encoding="UTF-8" standalone="yes"?>
<Relationships xmlns="http://schemas.openxmlformats.org/package/2006/relationships"><Relationship Id="rId3" Type="http://schemas.openxmlformats.org/officeDocument/2006/relationships/image" Target="../media/image314.png"/><Relationship Id="rId4" Type="http://schemas.openxmlformats.org/officeDocument/2006/relationships/image" Target="../media/image312.png"/><Relationship Id="rId1" Type="http://schemas.openxmlformats.org/officeDocument/2006/relationships/slideLayout" Target="../slideLayouts/slideLayout46.xml"/><Relationship Id="rId2" Type="http://schemas.openxmlformats.org/officeDocument/2006/relationships/image" Target="../media/image310.jpeg"/></Relationships>
</file>

<file path=ppt/slides/_rels/slide296.xml.rels><?xml version="1.0" encoding="UTF-8" standalone="yes"?>
<Relationships xmlns="http://schemas.openxmlformats.org/package/2006/relationships"><Relationship Id="rId3" Type="http://schemas.openxmlformats.org/officeDocument/2006/relationships/image" Target="../media/image315.jpeg"/><Relationship Id="rId4" Type="http://schemas.openxmlformats.org/officeDocument/2006/relationships/image" Target="../media/image316.png"/><Relationship Id="rId1" Type="http://schemas.openxmlformats.org/officeDocument/2006/relationships/slideLayout" Target="../slideLayouts/slideLayout57.xml"/><Relationship Id="rId2" Type="http://schemas.openxmlformats.org/officeDocument/2006/relationships/image" Target="../media/image1.jpeg"/></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17.png"/></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17.png"/></Relationships>
</file>

<file path=ppt/slides/_rels/slide299.xml.rels><?xml version="1.0" encoding="UTF-8" standalone="yes"?>
<Relationships xmlns="http://schemas.openxmlformats.org/package/2006/relationships"><Relationship Id="rId3" Type="http://schemas.openxmlformats.org/officeDocument/2006/relationships/image" Target="../media/image317.png"/><Relationship Id="rId4" Type="http://schemas.openxmlformats.org/officeDocument/2006/relationships/image" Target="../media/image318.png"/><Relationship Id="rId5" Type="http://schemas.openxmlformats.org/officeDocument/2006/relationships/image" Target="../media/image319.png"/><Relationship Id="rId1" Type="http://schemas.openxmlformats.org/officeDocument/2006/relationships/slideLayout" Target="../slideLayouts/slideLayout57.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32.png"/></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17.png"/></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17.png"/></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17.png"/></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17.png"/></Relationships>
</file>

<file path=ppt/slides/_rels/slide304.xml.rels><?xml version="1.0" encoding="UTF-8" standalone="yes"?>
<Relationships xmlns="http://schemas.openxmlformats.org/package/2006/relationships"><Relationship Id="rId3" Type="http://schemas.openxmlformats.org/officeDocument/2006/relationships/image" Target="../media/image320.jpeg"/><Relationship Id="rId4" Type="http://schemas.openxmlformats.org/officeDocument/2006/relationships/image" Target="../media/image316.png"/><Relationship Id="rId1" Type="http://schemas.openxmlformats.org/officeDocument/2006/relationships/slideLayout" Target="../slideLayouts/slideLayout57.xml"/><Relationship Id="rId2"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3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4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4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4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4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hyperlink" Target="http://www.nytimes.com/2012/01/13/business/demand-for-greek-style-helps-form-a-yogurt-cluster-in-new-york.html" TargetMode="External"/><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7.jpeg"/><Relationship Id="rId5" Type="http://schemas.openxmlformats.org/officeDocument/2006/relationships/image" Target="../media/image48.pn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4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5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5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5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5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5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5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5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5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59.png"/></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jpeg"/><Relationship Id="rId5" Type="http://schemas.openxmlformats.org/officeDocument/2006/relationships/image" Target="../media/image62.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6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6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6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66.jpeg"/></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65.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7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7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7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7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74.png"/></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economist.com/news/special-report/21569570-growing-number-american-companies-are-moving-their-manufacturing-back-united" TargetMode="External"/><Relationship Id="rId5" Type="http://schemas.openxmlformats.org/officeDocument/2006/relationships/image" Target="../media/image7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76.png"/></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7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78.png"/></Relationships>
</file>

<file path=ppt/slides/_rels/slide7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79.pn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80.png"/></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8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8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8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84.png"/><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8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86.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87.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88.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89.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90.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91.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91.png"/></Relationships>
</file>

<file path=ppt/slides/_rels/slide89.xml.rels><?xml version="1.0" encoding="UTF-8" standalone="yes"?>
<Relationships xmlns="http://schemas.openxmlformats.org/package/2006/relationships"><Relationship Id="rId3" Type="http://schemas.openxmlformats.org/officeDocument/2006/relationships/image" Target="../media/image92.png"/><Relationship Id="rId4" Type="http://schemas.openxmlformats.org/officeDocument/2006/relationships/image" Target="../media/image93.png"/><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0.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94.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95.png"/></Relationships>
</file>

<file path=ppt/slides/_rels/slide92.xml.rels><?xml version="1.0" encoding="UTF-8" standalone="yes"?>
<Relationships xmlns="http://schemas.openxmlformats.org/package/2006/relationships"><Relationship Id="rId3" Type="http://schemas.openxmlformats.org/officeDocument/2006/relationships/image" Target="../media/image96.png"/><Relationship Id="rId4" Type="http://schemas.openxmlformats.org/officeDocument/2006/relationships/image" Target="../media/image97.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93.xml.rels><?xml version="1.0" encoding="UTF-8" standalone="yes"?>
<Relationships xmlns="http://schemas.openxmlformats.org/package/2006/relationships"><Relationship Id="rId3" Type="http://schemas.openxmlformats.org/officeDocument/2006/relationships/hyperlink" Target="http://www.areadevelopment.com/newsItems/10-16-2013/frulact-group-first-us-processing-rupert-idaho189012.shtml" TargetMode="External"/><Relationship Id="rId4" Type="http://schemas.openxmlformats.org/officeDocument/2006/relationships/image" Target="../media/image98.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9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7.jpeg"/><Relationship Id="rId5" Type="http://schemas.openxmlformats.org/officeDocument/2006/relationships/image" Target="../media/image99.png"/><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100.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101.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102.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03.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0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52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24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fld id="{C1BE18B5-51B5-0948-945F-68841B6C5786}" type="slidenum">
              <a:rPr lang="en-US" sz="1800">
                <a:latin typeface="Times New Roman" charset="0"/>
                <a:ea typeface="MS PGothic" charset="0"/>
                <a:cs typeface="MS PGothic" charset="0"/>
                <a:sym typeface="Times New Roman" charset="0"/>
              </a:rPr>
              <a:pPr algn="r" eaLnBrk="1" hangingPunct="1"/>
              <a:t>1</a:t>
            </a:fld>
            <a:endParaRPr lang="en-US" sz="1800">
              <a:latin typeface="Times New Roman" charset="0"/>
              <a:ea typeface="MS PGothic" charset="0"/>
              <a:cs typeface="MS PGothic" charset="0"/>
              <a:sym typeface="Times New Roman" charset="0"/>
            </a:endParaRPr>
          </a:p>
        </p:txBody>
      </p:sp>
      <p:sp>
        <p:nvSpPr>
          <p:cNvPr id="2052" name="Rectangle 3"/>
          <p:cNvSpPr>
            <a:spLocks/>
          </p:cNvSpPr>
          <p:nvPr/>
        </p:nvSpPr>
        <p:spPr bwMode="auto">
          <a:xfrm>
            <a:off x="1873250" y="-152400"/>
            <a:ext cx="7239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2800" dirty="0">
                <a:solidFill>
                  <a:srgbClr val="2A2A40"/>
                </a:solidFill>
                <a:latin typeface="Arial" charset="0"/>
                <a:ea typeface="MS PGothic" charset="0"/>
                <a:cs typeface="MS PGothic" charset="0"/>
                <a:sym typeface="Arial" charset="0"/>
              </a:rPr>
              <a:t>Welcome to our slide file of </a:t>
            </a:r>
            <a:r>
              <a:rPr lang="en-US" sz="2800" dirty="0" err="1">
                <a:solidFill>
                  <a:srgbClr val="2A2A40"/>
                </a:solidFill>
                <a:latin typeface="Arial" charset="0"/>
                <a:ea typeface="MS PGothic" charset="0"/>
                <a:cs typeface="MS PGothic" charset="0"/>
                <a:sym typeface="Arial" charset="0"/>
              </a:rPr>
              <a:t>reshoring</a:t>
            </a:r>
            <a:r>
              <a:rPr lang="en-US" sz="2800" dirty="0">
                <a:solidFill>
                  <a:srgbClr val="2A2A40"/>
                </a:solidFill>
                <a:latin typeface="Arial" charset="0"/>
                <a:ea typeface="MS PGothic" charset="0"/>
                <a:cs typeface="MS PGothic" charset="0"/>
                <a:sym typeface="Arial" charset="0"/>
              </a:rPr>
              <a:t> cases</a:t>
            </a:r>
          </a:p>
        </p:txBody>
      </p:sp>
      <p:sp>
        <p:nvSpPr>
          <p:cNvPr id="2054" name="Rectangle 5"/>
          <p:cNvSpPr>
            <a:spLocks/>
          </p:cNvSpPr>
          <p:nvPr/>
        </p:nvSpPr>
        <p:spPr bwMode="auto">
          <a:xfrm>
            <a:off x="152400" y="6096000"/>
            <a:ext cx="8851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endParaRPr lang="en-US" sz="1100">
              <a:solidFill>
                <a:srgbClr val="190104"/>
              </a:solidFill>
              <a:latin typeface="Arial" charset="0"/>
              <a:cs typeface="Arial" charset="0"/>
              <a:sym typeface="Arial" charset="0"/>
            </a:endParaRPr>
          </a:p>
        </p:txBody>
      </p:sp>
      <p:sp>
        <p:nvSpPr>
          <p:cNvPr id="2" name="Rectangle 1"/>
          <p:cNvSpPr/>
          <p:nvPr/>
        </p:nvSpPr>
        <p:spPr>
          <a:xfrm>
            <a:off x="381000" y="838200"/>
            <a:ext cx="8382000" cy="6883935"/>
          </a:xfrm>
          <a:prstGeom prst="rect">
            <a:avLst/>
          </a:prstGeom>
        </p:spPr>
        <p:txBody>
          <a:bodyPr wrap="square">
            <a:spAutoFit/>
          </a:bodyPr>
          <a:lstStyle/>
          <a:p>
            <a:pPr marL="303213" indent="-303213" algn="l">
              <a:spcBef>
                <a:spcPts val="500"/>
              </a:spcBef>
              <a:buClr>
                <a:srgbClr val="E40B2A"/>
              </a:buClr>
              <a:buSzPct val="80000"/>
              <a:buFont typeface="Arial" charset="0"/>
              <a:buChar char="●"/>
            </a:pPr>
            <a:r>
              <a:rPr lang="en-US" sz="2400" dirty="0">
                <a:solidFill>
                  <a:srgbClr val="2A2A40"/>
                </a:solidFill>
                <a:latin typeface="Arial" charset="0"/>
                <a:ea typeface="ＭＳ Ｐゴシック" charset="0"/>
                <a:sym typeface="Arial" charset="0"/>
              </a:rPr>
              <a:t>This file contains over 300 slides on company cases of </a:t>
            </a:r>
            <a:r>
              <a:rPr lang="en-US" sz="2400" dirty="0" err="1">
                <a:solidFill>
                  <a:srgbClr val="2A2A40"/>
                </a:solidFill>
                <a:latin typeface="Arial" charset="0"/>
                <a:ea typeface="ＭＳ Ｐゴシック" charset="0"/>
                <a:sym typeface="Arial" charset="0"/>
              </a:rPr>
              <a:t>Reshoring</a:t>
            </a:r>
            <a:r>
              <a:rPr lang="en-US" sz="2400" dirty="0">
                <a:solidFill>
                  <a:srgbClr val="2A2A40"/>
                </a:solidFill>
                <a:latin typeface="Arial" charset="0"/>
                <a:ea typeface="ＭＳ Ｐゴシック" charset="0"/>
                <a:sym typeface="Arial" charset="0"/>
              </a:rPr>
              <a:t>, FDI (foreign direct investment) and Kept From Offshoring. Slides are listed alphabetically by company</a:t>
            </a:r>
            <a:r>
              <a:rPr lang="en-US" sz="2400" dirty="0" smtClean="0">
                <a:solidFill>
                  <a:srgbClr val="2A2A40"/>
                </a:solidFill>
                <a:latin typeface="Arial" charset="0"/>
                <a:ea typeface="ＭＳ Ｐゴシック" charset="0"/>
                <a:sym typeface="Arial" charset="0"/>
              </a:rPr>
              <a:t>.</a:t>
            </a:r>
          </a:p>
          <a:p>
            <a:pPr marL="303213" indent="-303213" algn="l">
              <a:spcBef>
                <a:spcPts val="500"/>
              </a:spcBef>
              <a:buClr>
                <a:srgbClr val="E40B2A"/>
              </a:buClr>
              <a:buSzPct val="80000"/>
              <a:buFont typeface="Arial" charset="0"/>
              <a:buChar char="●"/>
            </a:pPr>
            <a:r>
              <a:rPr lang="en-US" sz="2400" dirty="0" smtClean="0">
                <a:solidFill>
                  <a:srgbClr val="2A2A40"/>
                </a:solidFill>
                <a:latin typeface="Arial" charset="0"/>
                <a:ea typeface="ＭＳ Ｐゴシック" charset="0"/>
                <a:sym typeface="Arial" charset="0"/>
              </a:rPr>
              <a:t>You are welcome to </a:t>
            </a:r>
            <a:r>
              <a:rPr lang="en-US" sz="2400" dirty="0">
                <a:solidFill>
                  <a:srgbClr val="2A2A40"/>
                </a:solidFill>
                <a:latin typeface="Arial" charset="0"/>
                <a:ea typeface="ＭＳ Ｐゴシック" charset="0"/>
                <a:sym typeface="Arial" charset="0"/>
              </a:rPr>
              <a:t>to use our slides in your own presentations, but we would appreciate acknowledgment</a:t>
            </a:r>
            <a:r>
              <a:rPr lang="en-US" sz="2400" dirty="0" smtClean="0">
                <a:solidFill>
                  <a:srgbClr val="2A2A40"/>
                </a:solidFill>
                <a:latin typeface="Arial" charset="0"/>
                <a:ea typeface="ＭＳ Ｐゴシック" charset="0"/>
                <a:sym typeface="Arial" charset="0"/>
              </a:rPr>
              <a:t>.</a:t>
            </a:r>
          </a:p>
          <a:p>
            <a:pPr marL="303213" indent="-303213" algn="l">
              <a:spcBef>
                <a:spcPts val="500"/>
              </a:spcBef>
              <a:buClr>
                <a:srgbClr val="E40B2A"/>
              </a:buClr>
              <a:buSzPct val="80000"/>
              <a:buFont typeface="Arial" charset="0"/>
              <a:buChar char="●"/>
            </a:pPr>
            <a:r>
              <a:rPr lang="en-US" sz="2400" dirty="0" smtClean="0">
                <a:solidFill>
                  <a:srgbClr val="2A2A40"/>
                </a:solidFill>
                <a:latin typeface="Arial" charset="0"/>
                <a:ea typeface="ＭＳ Ｐゴシック" charset="0"/>
                <a:sym typeface="Arial" charset="0"/>
              </a:rPr>
              <a:t>Additional case studies </a:t>
            </a:r>
            <a:r>
              <a:rPr lang="en-US" sz="2400" dirty="0">
                <a:solidFill>
                  <a:srgbClr val="2A2A40"/>
                </a:solidFill>
                <a:latin typeface="Arial" charset="0"/>
                <a:ea typeface="ＭＳ Ｐゴシック" charset="0"/>
                <a:sym typeface="Arial" charset="0"/>
              </a:rPr>
              <a:t>can be found in our </a:t>
            </a:r>
            <a:r>
              <a:rPr lang="en-US" sz="2400" dirty="0">
                <a:solidFill>
                  <a:srgbClr val="2A2A40"/>
                </a:solidFill>
                <a:latin typeface="Arial" charset="0"/>
                <a:ea typeface="ＭＳ Ｐゴシック" charset="0"/>
                <a:sym typeface="Arial" charset="0"/>
                <a:hlinkClick r:id="rId4"/>
              </a:rPr>
              <a:t>Case Study </a:t>
            </a:r>
            <a:r>
              <a:rPr lang="en-US" sz="2400" dirty="0">
                <a:solidFill>
                  <a:srgbClr val="2A2A40"/>
                </a:solidFill>
                <a:latin typeface="Arial" charset="0"/>
                <a:ea typeface="ＭＳ Ｐゴシック" charset="0"/>
                <a:sym typeface="Arial" charset="0"/>
              </a:rPr>
              <a:t>feature and in the searchable </a:t>
            </a:r>
            <a:r>
              <a:rPr lang="en-US" sz="2400" dirty="0">
                <a:solidFill>
                  <a:srgbClr val="2A2A40"/>
                </a:solidFill>
                <a:latin typeface="Arial" charset="0"/>
                <a:ea typeface="ＭＳ Ｐゴシック" charset="0"/>
                <a:sym typeface="Arial" charset="0"/>
                <a:hlinkClick r:id="rId5"/>
              </a:rPr>
              <a:t>Reshoring Library </a:t>
            </a:r>
            <a:r>
              <a:rPr lang="en-US" sz="2400" dirty="0">
                <a:solidFill>
                  <a:srgbClr val="2A2A40"/>
                </a:solidFill>
                <a:latin typeface="Arial" charset="0"/>
                <a:ea typeface="ＭＳ Ｐゴシック" charset="0"/>
                <a:sym typeface="Arial" charset="0"/>
              </a:rPr>
              <a:t>at </a:t>
            </a:r>
            <a:r>
              <a:rPr lang="en-US" sz="2400" dirty="0" err="1">
                <a:solidFill>
                  <a:srgbClr val="0000FF"/>
                </a:solidFill>
                <a:latin typeface="Arial" charset="0"/>
                <a:ea typeface="ＭＳ Ｐゴシック" charset="0"/>
                <a:sym typeface="Arial" charset="0"/>
              </a:rPr>
              <a:t>reshorenow.org</a:t>
            </a:r>
            <a:r>
              <a:rPr lang="en-US" sz="2400" dirty="0" smtClean="0">
                <a:solidFill>
                  <a:srgbClr val="0000FF"/>
                </a:solidFill>
                <a:latin typeface="Arial" charset="0"/>
                <a:ea typeface="ＭＳ Ｐゴシック" charset="0"/>
                <a:sym typeface="Arial" charset="0"/>
              </a:rPr>
              <a:t>.</a:t>
            </a:r>
          </a:p>
          <a:p>
            <a:pPr marL="303213" indent="-303213" algn="l">
              <a:spcBef>
                <a:spcPts val="500"/>
              </a:spcBef>
              <a:buClr>
                <a:srgbClr val="E40B2A"/>
              </a:buClr>
              <a:buSzPct val="80000"/>
              <a:buFont typeface="Arial" charset="0"/>
              <a:buChar char="●"/>
            </a:pPr>
            <a:r>
              <a:rPr lang="en-US" sz="2400" dirty="0" smtClean="0">
                <a:latin typeface="Arial" charset="0"/>
                <a:ea typeface="ＭＳ Ｐゴシック" charset="0"/>
                <a:sym typeface="Arial" charset="0"/>
              </a:rPr>
              <a:t>As of </a:t>
            </a:r>
            <a:r>
              <a:rPr lang="en-US" sz="2400" dirty="0">
                <a:solidFill>
                  <a:srgbClr val="2A2A40"/>
                </a:solidFill>
                <a:latin typeface="Arial" charset="0"/>
                <a:ea typeface="ＭＳ Ｐゴシック" charset="0"/>
                <a:sym typeface="Arial" charset="0"/>
              </a:rPr>
              <a:t>Feb 20, 2015, there are over 800 documented cases of companies that have chosen to manufacture in the U.S. instead of offshore. </a:t>
            </a:r>
            <a:endParaRPr lang="en-US" sz="2400" dirty="0" smtClean="0">
              <a:solidFill>
                <a:srgbClr val="0000FF"/>
              </a:solidFill>
              <a:latin typeface="Arial" charset="0"/>
              <a:ea typeface="ＭＳ Ｐゴシック" charset="0"/>
              <a:sym typeface="Arial" charset="0"/>
            </a:endParaRPr>
          </a:p>
          <a:p>
            <a:pPr marL="303213" indent="-303213" algn="l">
              <a:spcBef>
                <a:spcPts val="500"/>
              </a:spcBef>
              <a:buClr>
                <a:srgbClr val="E40B2A"/>
              </a:buClr>
              <a:buSzPct val="80000"/>
              <a:buFont typeface="Arial" charset="0"/>
              <a:buChar char="●"/>
            </a:pPr>
            <a:r>
              <a:rPr lang="en-US" sz="2400" dirty="0" smtClean="0">
                <a:solidFill>
                  <a:schemeClr val="bg2"/>
                </a:solidFill>
                <a:latin typeface="Arial" charset="0"/>
                <a:ea typeface="ＭＳ Ｐゴシック" charset="0"/>
                <a:sym typeface="Arial" charset="0"/>
              </a:rPr>
              <a:t>Slide</a:t>
            </a:r>
            <a:r>
              <a:rPr lang="en-US" sz="2400" dirty="0" smtClean="0">
                <a:solidFill>
                  <a:srgbClr val="0000FF"/>
                </a:solidFill>
                <a:latin typeface="Arial" charset="0"/>
                <a:ea typeface="ＭＳ Ｐゴシック" charset="0"/>
                <a:sym typeface="Arial" charset="0"/>
              </a:rPr>
              <a:t> </a:t>
            </a:r>
            <a:r>
              <a:rPr lang="en-US" sz="2400" dirty="0">
                <a:solidFill>
                  <a:srgbClr val="2A2A40"/>
                </a:solidFill>
                <a:latin typeface="Arial" charset="0"/>
                <a:ea typeface="ＭＳ Ｐゴシック" charset="0"/>
                <a:sym typeface="Arial" charset="0"/>
              </a:rPr>
              <a:t>data is mainly based on published articles. Please email </a:t>
            </a:r>
            <a:r>
              <a:rPr lang="en-US" sz="2400" dirty="0">
                <a:solidFill>
                  <a:srgbClr val="2A2A40"/>
                </a:solidFill>
                <a:latin typeface="Arial" charset="0"/>
                <a:ea typeface="ＭＳ Ｐゴシック" charset="0"/>
                <a:sym typeface="Arial" charset="0"/>
                <a:hlinkClick r:id="rId6"/>
              </a:rPr>
              <a:t>info@reshorenow.org</a:t>
            </a:r>
            <a:r>
              <a:rPr lang="en-US" sz="2400" dirty="0" smtClean="0">
                <a:solidFill>
                  <a:srgbClr val="2A2A40"/>
                </a:solidFill>
                <a:latin typeface="Arial" charset="0"/>
                <a:ea typeface="ＭＳ Ｐゴシック" charset="0"/>
                <a:sym typeface="Arial" charset="0"/>
              </a:rPr>
              <a:t>:</a:t>
            </a:r>
            <a:endParaRPr lang="en-US" sz="2400" dirty="0">
              <a:solidFill>
                <a:srgbClr val="0000FF"/>
              </a:solidFill>
              <a:latin typeface="Arial" charset="0"/>
              <a:ea typeface="ＭＳ Ｐゴシック" charset="0"/>
              <a:sym typeface="Arial" charset="0"/>
            </a:endParaRPr>
          </a:p>
          <a:p>
            <a:pPr marL="760413" lvl="1" indent="-303213" algn="l">
              <a:spcBef>
                <a:spcPts val="500"/>
              </a:spcBef>
              <a:buClr>
                <a:srgbClr val="E40B2A"/>
              </a:buClr>
              <a:buSzPct val="80000"/>
              <a:buFont typeface="Arial" charset="0"/>
              <a:buChar char="●"/>
            </a:pPr>
            <a:r>
              <a:rPr lang="en-US" sz="2400" dirty="0" smtClean="0">
                <a:solidFill>
                  <a:schemeClr val="bg2"/>
                </a:solidFill>
                <a:latin typeface="Arial" charset="0"/>
                <a:ea typeface="ＭＳ Ｐゴシック" charset="0"/>
                <a:sym typeface="Arial" charset="0"/>
              </a:rPr>
              <a:t>If any data should be corrected</a:t>
            </a:r>
          </a:p>
          <a:p>
            <a:pPr marL="760413" lvl="1" indent="-303213" algn="l">
              <a:spcBef>
                <a:spcPts val="500"/>
              </a:spcBef>
              <a:buClr>
                <a:srgbClr val="E40B2A"/>
              </a:buClr>
              <a:buSzPct val="80000"/>
              <a:buFont typeface="Arial" charset="0"/>
              <a:buChar char="●"/>
            </a:pPr>
            <a:r>
              <a:rPr lang="en-US" sz="2400" dirty="0" smtClean="0">
                <a:solidFill>
                  <a:schemeClr val="bg2"/>
                </a:solidFill>
                <a:latin typeface="Arial" charset="0"/>
                <a:ea typeface="ＭＳ Ｐゴシック" charset="0"/>
                <a:sym typeface="Arial" charset="0"/>
              </a:rPr>
              <a:t>To add new cases</a:t>
            </a:r>
          </a:p>
          <a:p>
            <a:pPr marL="303213" indent="-303213" algn="l">
              <a:spcBef>
                <a:spcPts val="500"/>
              </a:spcBef>
              <a:buClr>
                <a:srgbClr val="E40B2A"/>
              </a:buClr>
              <a:buSzPct val="80000"/>
              <a:buFont typeface="Arial" charset="0"/>
              <a:buChar char="●"/>
            </a:pPr>
            <a:endParaRPr lang="en-US" sz="2400" dirty="0">
              <a:solidFill>
                <a:srgbClr val="0000FF"/>
              </a:solidFill>
              <a:latin typeface="Arial" charset="0"/>
              <a:ea typeface="ＭＳ Ｐゴシック" charset="0"/>
              <a:sym typeface="Arial" charset="0"/>
            </a:endParaRPr>
          </a:p>
          <a:p>
            <a:pPr marL="303213" indent="-303213" algn="l">
              <a:spcBef>
                <a:spcPts val="500"/>
              </a:spcBef>
              <a:buClr>
                <a:srgbClr val="E40B2A"/>
              </a:buClr>
              <a:buSzPct val="80000"/>
              <a:buFont typeface="Arial" charset="0"/>
              <a:buChar char="●"/>
            </a:pPr>
            <a:endParaRPr lang="en-US" sz="2400" dirty="0">
              <a:solidFill>
                <a:srgbClr val="2A2A40"/>
              </a:solidFill>
              <a:latin typeface="Arial" charset="0"/>
              <a:ea typeface="ＭＳ Ｐゴシック" charset="0"/>
              <a:sym typeface="Arial" charset="0"/>
            </a:endParaRPr>
          </a:p>
        </p:txBody>
      </p:sp>
      <p:sp>
        <p:nvSpPr>
          <p:cNvPr id="3" name="Rectangle 2"/>
          <p:cNvSpPr/>
          <p:nvPr/>
        </p:nvSpPr>
        <p:spPr>
          <a:xfrm>
            <a:off x="6629400" y="6400800"/>
            <a:ext cx="869248" cy="338554"/>
          </a:xfrm>
          <a:prstGeom prst="rect">
            <a:avLst/>
          </a:prstGeom>
        </p:spPr>
        <p:txBody>
          <a:bodyPr wrap="none">
            <a:spAutoFit/>
          </a:bodyPr>
          <a:lstStyle/>
          <a:p>
            <a:pPr lvl="1" algn="l">
              <a:buClr>
                <a:srgbClr val="E40B2A"/>
              </a:buClr>
              <a:buSzPct val="80000"/>
              <a:defRPr/>
            </a:pPr>
            <a:r>
              <a:rPr lang="en-US" sz="1600" dirty="0">
                <a:solidFill>
                  <a:srgbClr val="2A2A40"/>
                </a:solidFill>
                <a:latin typeface="Arial" charset="0"/>
                <a:ea typeface="ＭＳ Ｐゴシック" charset="0"/>
                <a:sym typeface="Arial" charset="0"/>
              </a:rPr>
              <a:t>2/18/15</a:t>
            </a:r>
          </a:p>
        </p:txBody>
      </p:sp>
    </p:spTree>
    <p:extLst>
      <p:ext uri="{BB962C8B-B14F-4D97-AF65-F5344CB8AC3E}">
        <p14:creationId xmlns:p14="http://schemas.microsoft.com/office/powerpoint/2010/main" val="3283737946"/>
      </p:ext>
    </p:extLst>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48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F32CF894-6F30-1744-B721-A975E778DF13}" type="slidenum">
              <a:rPr lang="en-US" sz="1800" smtClean="0">
                <a:solidFill>
                  <a:srgbClr val="000000"/>
                </a:solidFill>
                <a:latin typeface="Times New Roman" charset="0"/>
                <a:cs typeface="Times New Roman" charset="0"/>
                <a:sym typeface="Times New Roman" charset="0"/>
              </a:rPr>
              <a:pPr algn="r">
                <a:defRPr/>
              </a:pPr>
              <a:t>10</a:t>
            </a:fld>
            <a:endParaRPr lang="en-US" sz="1800" smtClean="0">
              <a:solidFill>
                <a:srgbClr val="000000"/>
              </a:solidFill>
              <a:latin typeface="Times New Roman" charset="0"/>
              <a:cs typeface="Times New Roman" charset="0"/>
              <a:sym typeface="Times New Roman" charset="0"/>
            </a:endParaRPr>
          </a:p>
        </p:txBody>
      </p:sp>
      <p:sp>
        <p:nvSpPr>
          <p:cNvPr id="18435" name="Rectangle 3"/>
          <p:cNvSpPr>
            <a:spLocks/>
          </p:cNvSpPr>
          <p:nvPr/>
        </p:nvSpPr>
        <p:spPr bwMode="auto">
          <a:xfrm>
            <a:off x="152400" y="1816100"/>
            <a:ext cx="885190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smtClean="0">
                <a:solidFill>
                  <a:srgbClr val="190104"/>
                </a:solidFill>
                <a:latin typeface="Arial" charset="0"/>
                <a:ea typeface="ＭＳ Ｐゴシック" charset="0"/>
                <a:sym typeface="Arial" charset="0"/>
              </a:rPr>
              <a:t>Hand-crafted in Canonsburg, PA since 1971</a:t>
            </a:r>
            <a:endParaRPr lang="en-US" sz="2800" dirty="0" smtClean="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American-made steel</a:t>
            </a:r>
            <a:endParaRPr lang="en-US" sz="28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smtClean="0">
                <a:solidFill>
                  <a:srgbClr val="190104"/>
                </a:solidFill>
                <a:latin typeface="Arial" charset="0"/>
                <a:ea typeface="ＭＳ Ｐゴシック" charset="0"/>
                <a:sym typeface="Arial" charset="0"/>
              </a:rPr>
              <a:t>Kept from offshoring because of cost-benefit analysis of overseas vs. domestic manufacturing</a:t>
            </a:r>
            <a:endParaRPr lang="en-US" sz="2800" dirty="0" smtClean="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Reason:</a:t>
            </a:r>
            <a:endParaRPr lang="en-US" sz="28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smtClean="0">
                <a:solidFill>
                  <a:srgbClr val="190104"/>
                </a:solidFill>
                <a:latin typeface="Arial" charset="0"/>
                <a:ea typeface="ＭＳ Ｐゴシック" charset="0"/>
                <a:sym typeface="Arial" charset="0"/>
              </a:rPr>
              <a:t>Shorter supply chain means cheaper production</a:t>
            </a:r>
          </a:p>
        </p:txBody>
      </p:sp>
      <p:sp>
        <p:nvSpPr>
          <p:cNvPr id="18436" name="Rectangle 4"/>
          <p:cNvSpPr>
            <a:spLocks/>
          </p:cNvSpPr>
          <p:nvPr/>
        </p:nvSpPr>
        <p:spPr bwMode="auto">
          <a:xfrm>
            <a:off x="152400" y="6248400"/>
            <a:ext cx="8775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David Robinson, </a:t>
            </a:r>
            <a:r>
              <a:rPr lang="en-US" sz="1100">
                <a:solidFill>
                  <a:srgbClr val="190104"/>
                </a:solidFill>
                <a:latin typeface="Arial Italic" charset="0"/>
                <a:ea typeface="ＭＳ Ｐゴシック" charset="0"/>
                <a:sym typeface="Arial Italic" charset="0"/>
              </a:rPr>
              <a:t>The Buffalo News</a:t>
            </a:r>
            <a:r>
              <a:rPr lang="en-US" sz="1100">
                <a:solidFill>
                  <a:srgbClr val="190104"/>
                </a:solidFill>
                <a:latin typeface="Arial" charset="0"/>
                <a:ea typeface="ＭＳ Ｐゴシック" charset="0"/>
                <a:sym typeface="Arial" charset="0"/>
              </a:rPr>
              <a:t>.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Dubai pipe-maker plans factory with 172 jobs in Buffalo.</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September 10, 2013.</a:t>
            </a:r>
            <a:endParaRPr lang="en-US" altLang="ja-JP" sz="2400">
              <a:solidFill>
                <a:srgbClr val="666699"/>
              </a:solidFill>
              <a:latin typeface="Arial" charset="0"/>
              <a:ea typeface="Lucida Grande" charset="0"/>
              <a:cs typeface="Lucida Grande" charset="0"/>
              <a:sym typeface="Arial" charset="0"/>
            </a:endParaRPr>
          </a:p>
          <a:p>
            <a:pPr algn="l"/>
            <a:r>
              <a:rPr lang="en-US" sz="1100">
                <a:solidFill>
                  <a:srgbClr val="190104"/>
                </a:solidFill>
                <a:latin typeface="Arial" charset="0"/>
                <a:ea typeface="Arial" charset="0"/>
                <a:cs typeface="Arial" charset="0"/>
                <a:sym typeface="Arial" charset="0"/>
              </a:rPr>
              <a:t>http://www.buffalonews.com/business/dubai-pipe-maker-plans-factory-with-172-jobs-in-buffalo-20130910</a:t>
            </a:r>
          </a:p>
        </p:txBody>
      </p:sp>
      <p:sp>
        <p:nvSpPr>
          <p:cNvPr id="18437" name="Rectangle 5"/>
          <p:cNvSpPr>
            <a:spLocks/>
          </p:cNvSpPr>
          <p:nvPr/>
        </p:nvSpPr>
        <p:spPr bwMode="auto">
          <a:xfrm>
            <a:off x="1295400" y="25400"/>
            <a:ext cx="68707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smtClean="0">
                <a:solidFill>
                  <a:srgbClr val="2A2A40"/>
                </a:solidFill>
                <a:latin typeface="Arial" charset="0"/>
                <a:ea typeface="ＭＳ Ｐゴシック" charset="0"/>
                <a:sym typeface="Arial" charset="0"/>
              </a:rPr>
              <a:t>All-Clad Cookware</a:t>
            </a:r>
            <a:br>
              <a:rPr lang="en-US" sz="3200" dirty="0" smtClean="0">
                <a:solidFill>
                  <a:srgbClr val="2A2A40"/>
                </a:solidFill>
                <a:latin typeface="Arial" charset="0"/>
                <a:ea typeface="ＭＳ Ｐゴシック" charset="0"/>
                <a:sym typeface="Arial" charset="0"/>
              </a:rPr>
            </a:br>
            <a:r>
              <a:rPr lang="en-US" sz="3200" dirty="0" smtClean="0">
                <a:solidFill>
                  <a:srgbClr val="2A2A40"/>
                </a:solidFill>
                <a:latin typeface="Arial" charset="0"/>
                <a:ea typeface="ＭＳ Ｐゴシック" charset="0"/>
                <a:sym typeface="Arial" charset="0"/>
              </a:rPr>
              <a:t>(Kept from Offshoring)</a:t>
            </a:r>
          </a:p>
        </p:txBody>
      </p:sp>
      <p:pic>
        <p:nvPicPr>
          <p:cNvPr id="8" name="Picture 7" descr="all-clad-4-quart-saute-pan-logo.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62800" y="623320"/>
            <a:ext cx="1827910" cy="976880"/>
          </a:xfrm>
          <a:prstGeom prst="rect">
            <a:avLst/>
          </a:prstGeom>
        </p:spPr>
      </p:pic>
    </p:spTree>
    <p:extLst>
      <p:ext uri="{BB962C8B-B14F-4D97-AF65-F5344CB8AC3E}">
        <p14:creationId xmlns:p14="http://schemas.microsoft.com/office/powerpoint/2010/main" val="2223539849"/>
      </p:ext>
    </p:extLst>
  </p:cSld>
  <p:clrMapOvr>
    <a:masterClrMapping/>
  </p:clrMapOvr>
  <p:transition xmlns:p14="http://schemas.microsoft.com/office/powerpoint/2010/mai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595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A4B0619A-D3B7-D54E-B983-9627C438F098}" type="slidenum">
              <a:rPr lang="en-US" sz="1800" smtClean="0">
                <a:solidFill>
                  <a:srgbClr val="000000"/>
                </a:solidFill>
                <a:latin typeface="Times New Roman" charset="0"/>
                <a:cs typeface="Times New Roman" charset="0"/>
                <a:sym typeface="Times New Roman" charset="0"/>
              </a:rPr>
              <a:pPr algn="r">
                <a:defRPr/>
              </a:pPr>
              <a:t>100</a:t>
            </a:fld>
            <a:endParaRPr lang="en-US" sz="1800" smtClean="0">
              <a:solidFill>
                <a:srgbClr val="000000"/>
              </a:solidFill>
              <a:latin typeface="Times New Roman" charset="0"/>
              <a:cs typeface="Times New Roman" charset="0"/>
              <a:sym typeface="Times New Roman" charset="0"/>
            </a:endParaRPr>
          </a:p>
        </p:txBody>
      </p:sp>
      <p:sp>
        <p:nvSpPr>
          <p:cNvPr id="123907" name="Rectangle 3"/>
          <p:cNvSpPr>
            <a:spLocks/>
          </p:cNvSpPr>
          <p:nvPr/>
        </p:nvSpPr>
        <p:spPr bwMode="auto">
          <a:xfrm>
            <a:off x="2197100" y="-76200"/>
            <a:ext cx="72517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l"/>
            <a:r>
              <a:rPr lang="en-US" sz="3200" dirty="0">
                <a:solidFill>
                  <a:srgbClr val="2A2A40"/>
                </a:solidFill>
                <a:latin typeface="Arial" charset="0"/>
                <a:ea typeface="ＭＳ Ｐゴシック" charset="0"/>
                <a:sym typeface="Arial" charset="0"/>
              </a:rPr>
              <a:t>Freezer-Bottom Refrigerators</a:t>
            </a:r>
          </a:p>
        </p:txBody>
      </p:sp>
      <p:sp>
        <p:nvSpPr>
          <p:cNvPr id="123908" name="Rectangle 4"/>
          <p:cNvSpPr>
            <a:spLocks/>
          </p:cNvSpPr>
          <p:nvPr/>
        </p:nvSpPr>
        <p:spPr bwMode="auto">
          <a:xfrm>
            <a:off x="714375" y="1409700"/>
            <a:ext cx="77089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4800" indent="-304800" algn="l">
              <a:lnSpc>
                <a:spcPct val="80000"/>
              </a:lnSpc>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Mexico to Louisville, KY</a:t>
            </a:r>
            <a:endParaRPr lang="en-US" sz="2800" dirty="0">
              <a:solidFill>
                <a:srgbClr val="666699"/>
              </a:solidFill>
              <a:latin typeface="Arial" charset="0"/>
              <a:ea typeface="ＭＳ Ｐゴシック" charset="0"/>
              <a:sym typeface="Arial" charset="0"/>
            </a:endParaRPr>
          </a:p>
          <a:p>
            <a:pPr marL="304800" indent="-304800" algn="l">
              <a:lnSpc>
                <a:spcPct val="80000"/>
              </a:lnSpc>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300 jobs</a:t>
            </a:r>
            <a:endParaRPr lang="en-US" sz="2800" dirty="0">
              <a:solidFill>
                <a:srgbClr val="666699"/>
              </a:solidFill>
              <a:latin typeface="Arial" charset="0"/>
              <a:ea typeface="ＭＳ Ｐゴシック" charset="0"/>
              <a:sym typeface="Arial" charset="0"/>
            </a:endParaRPr>
          </a:p>
          <a:p>
            <a:pPr marL="304800" indent="-304800" algn="l">
              <a:lnSpc>
                <a:spcPct val="80000"/>
              </a:lnSpc>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$194 million investment</a:t>
            </a:r>
            <a:endParaRPr lang="en-US" sz="2800" dirty="0">
              <a:solidFill>
                <a:srgbClr val="666699"/>
              </a:solidFill>
              <a:latin typeface="Arial" charset="0"/>
              <a:ea typeface="ＭＳ Ｐゴシック" charset="0"/>
              <a:sym typeface="Arial" charset="0"/>
            </a:endParaRPr>
          </a:p>
          <a:p>
            <a:pPr marL="304800" indent="-304800" algn="l">
              <a:lnSpc>
                <a:spcPct val="80000"/>
              </a:lnSpc>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2000" lvl="1" indent="-304800" algn="l">
              <a:lnSpc>
                <a:spcPct val="80000"/>
              </a:lnSpc>
              <a:spcBef>
                <a:spcPts val="7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Labor concessions</a:t>
            </a:r>
            <a:endParaRPr lang="en-US" sz="2400" dirty="0">
              <a:solidFill>
                <a:srgbClr val="666699"/>
              </a:solidFill>
              <a:latin typeface="Arial" charset="0"/>
              <a:ea typeface="ＭＳ Ｐゴシック" charset="0"/>
              <a:sym typeface="Arial" charset="0"/>
            </a:endParaRPr>
          </a:p>
          <a:p>
            <a:pPr marL="762000" lvl="1" indent="-304800" algn="l">
              <a:lnSpc>
                <a:spcPct val="80000"/>
              </a:lnSpc>
              <a:spcBef>
                <a:spcPts val="7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Government incentives</a:t>
            </a:r>
            <a:endParaRPr lang="en-US" sz="2400" dirty="0">
              <a:solidFill>
                <a:srgbClr val="666699"/>
              </a:solidFill>
              <a:latin typeface="Arial" charset="0"/>
              <a:ea typeface="ＭＳ Ｐゴシック" charset="0"/>
              <a:sym typeface="Arial" charset="0"/>
            </a:endParaRPr>
          </a:p>
          <a:p>
            <a:pPr marL="762000" lvl="1" indent="-304800" algn="l">
              <a:lnSpc>
                <a:spcPct val="80000"/>
              </a:lnSpc>
              <a:spcBef>
                <a:spcPts val="7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Total cost</a:t>
            </a:r>
            <a:endParaRPr lang="en-US" sz="2400" dirty="0">
              <a:solidFill>
                <a:srgbClr val="666699"/>
              </a:solidFill>
              <a:latin typeface="Arial" charset="0"/>
              <a:ea typeface="ＭＳ Ｐゴシック" charset="0"/>
              <a:sym typeface="Arial" charset="0"/>
            </a:endParaRPr>
          </a:p>
          <a:p>
            <a:pPr marL="762000" lvl="1" indent="-304800" algn="l">
              <a:lnSpc>
                <a:spcPct val="80000"/>
              </a:lnSpc>
              <a:spcBef>
                <a:spcPts val="7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Inventory</a:t>
            </a:r>
            <a:endParaRPr lang="en-US" sz="2400" dirty="0">
              <a:solidFill>
                <a:srgbClr val="666699"/>
              </a:solidFill>
              <a:latin typeface="Arial" charset="0"/>
              <a:ea typeface="ＭＳ Ｐゴシック" charset="0"/>
              <a:sym typeface="Arial" charset="0"/>
            </a:endParaRPr>
          </a:p>
          <a:p>
            <a:pPr marL="762000" lvl="1" indent="-304800" algn="l">
              <a:lnSpc>
                <a:spcPct val="80000"/>
              </a:lnSpc>
              <a:spcBef>
                <a:spcPts val="7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Customer responsiveness</a:t>
            </a:r>
            <a:endParaRPr lang="en-US" sz="2400" dirty="0">
              <a:solidFill>
                <a:srgbClr val="666699"/>
              </a:solidFill>
              <a:latin typeface="Arial" charset="0"/>
              <a:ea typeface="ＭＳ Ｐゴシック" charset="0"/>
              <a:sym typeface="Arial" charset="0"/>
            </a:endParaRPr>
          </a:p>
          <a:p>
            <a:pPr marL="762000" lvl="1" indent="-304800" algn="l">
              <a:lnSpc>
                <a:spcPct val="80000"/>
              </a:lnSpc>
              <a:spcBef>
                <a:spcPts val="7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Lean improvements</a:t>
            </a:r>
            <a:endParaRPr lang="en-US" sz="2400" dirty="0">
              <a:solidFill>
                <a:srgbClr val="666699"/>
              </a:solidFill>
              <a:latin typeface="Arial" charset="0"/>
              <a:ea typeface="ＭＳ Ｐゴシック" charset="0"/>
              <a:sym typeface="Arial" charset="0"/>
            </a:endParaRPr>
          </a:p>
          <a:p>
            <a:pPr marL="762000" lvl="1" indent="-304800" algn="l">
              <a:lnSpc>
                <a:spcPct val="80000"/>
              </a:lnSpc>
              <a:spcBef>
                <a:spcPts val="7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Tribal knowledge loss</a:t>
            </a:r>
          </a:p>
        </p:txBody>
      </p:sp>
      <p:pic>
        <p:nvPicPr>
          <p:cNvPr id="123909"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685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3910" name="Rectangle 6"/>
          <p:cNvSpPr>
            <a:spLocks/>
          </p:cNvSpPr>
          <p:nvPr/>
        </p:nvSpPr>
        <p:spPr bwMode="auto">
          <a:xfrm>
            <a:off x="25400" y="6324600"/>
            <a:ext cx="8928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Steve Minter, </a:t>
            </a:r>
            <a:r>
              <a:rPr lang="en-US" sz="1100" dirty="0">
                <a:solidFill>
                  <a:srgbClr val="190104"/>
                </a:solidFill>
                <a:latin typeface="Arial Italic" charset="0"/>
                <a:ea typeface="ＭＳ Ｐゴシック" charset="0"/>
                <a:sym typeface="Arial Italic" charset="0"/>
              </a:rPr>
              <a:t>Industry Week</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Witnessing a Rebirth.</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July 11, 2011. // Charles Fishman. </a:t>
            </a:r>
            <a:r>
              <a:rPr lang="en-US" altLang="ja-JP" sz="1100" dirty="0">
                <a:solidFill>
                  <a:srgbClr val="190104"/>
                </a:solidFill>
                <a:latin typeface="Arial Italic" charset="0"/>
                <a:ea typeface="Arial Italic" charset="0"/>
                <a:cs typeface="Arial Italic" charset="0"/>
                <a:sym typeface="Arial Italic" charset="0"/>
              </a:rPr>
              <a:t>The Atlantic</a:t>
            </a:r>
            <a:r>
              <a:rPr lang="en-US" altLang="ja-JP" sz="1100" dirty="0">
                <a:solidFill>
                  <a:srgbClr val="190104"/>
                </a:solidFill>
                <a:latin typeface="Arial" charset="0"/>
                <a:ea typeface="Arial" charset="0"/>
                <a:cs typeface="Arial"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The Insourcing Boom.</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November 28, 2012</a:t>
            </a:r>
            <a:endParaRPr lang="en-US" sz="1100" dirty="0">
              <a:solidFill>
                <a:srgbClr val="190104"/>
              </a:solidFill>
              <a:latin typeface="Arial" charset="0"/>
              <a:ea typeface="Arial" charset="0"/>
              <a:cs typeface="Arial" charset="0"/>
              <a:sym typeface="Arial" charset="0"/>
            </a:endParaRPr>
          </a:p>
        </p:txBody>
      </p:sp>
    </p:spTree>
  </p:cSld>
  <p:clrMapOvr>
    <a:masterClrMapping/>
  </p:clrMapOvr>
  <p:transition xmlns:p14="http://schemas.microsoft.com/office/powerpoint/2010/mai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697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9BD2F0BF-2645-E44B-9869-12520AA5A51A}" type="slidenum">
              <a:rPr lang="en-US" sz="1800" smtClean="0">
                <a:solidFill>
                  <a:srgbClr val="000000"/>
                </a:solidFill>
                <a:latin typeface="Times New Roman" charset="0"/>
                <a:cs typeface="Times New Roman" charset="0"/>
                <a:sym typeface="Times New Roman" charset="0"/>
              </a:rPr>
              <a:pPr algn="r">
                <a:defRPr/>
              </a:pPr>
              <a:t>101</a:t>
            </a:fld>
            <a:endParaRPr lang="en-US" sz="1800" smtClean="0">
              <a:solidFill>
                <a:srgbClr val="000000"/>
              </a:solidFill>
              <a:latin typeface="Times New Roman" charset="0"/>
              <a:cs typeface="Times New Roman" charset="0"/>
              <a:sym typeface="Times New Roman" charset="0"/>
            </a:endParaRPr>
          </a:p>
        </p:txBody>
      </p:sp>
      <p:pic>
        <p:nvPicPr>
          <p:cNvPr id="12493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67600" y="668338"/>
            <a:ext cx="15335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4932" name="Rectangle 4"/>
          <p:cNvSpPr>
            <a:spLocks/>
          </p:cNvSpPr>
          <p:nvPr/>
        </p:nvSpPr>
        <p:spPr bwMode="auto">
          <a:xfrm>
            <a:off x="1892300" y="58738"/>
            <a:ext cx="7937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l"/>
            <a:r>
              <a:rPr lang="en-US" sz="3200" dirty="0">
                <a:solidFill>
                  <a:srgbClr val="2A2A40"/>
                </a:solidFill>
                <a:latin typeface="Arial" charset="0"/>
                <a:ea typeface="ＭＳ Ｐゴシック" charset="0"/>
                <a:sym typeface="Arial" charset="0"/>
              </a:rPr>
              <a:t>Energy-Efficient Soft White Light Bulbs</a:t>
            </a:r>
          </a:p>
        </p:txBody>
      </p:sp>
      <p:sp>
        <p:nvSpPr>
          <p:cNvPr id="124933" name="Rectangle 5"/>
          <p:cNvSpPr>
            <a:spLocks/>
          </p:cNvSpPr>
          <p:nvPr/>
        </p:nvSpPr>
        <p:spPr bwMode="auto">
          <a:xfrm>
            <a:off x="225425" y="1981200"/>
            <a:ext cx="84709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Bucyrus and Circleville, OH, and Mattoon, IL</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150 jobs</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$30 million investment</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err="1" smtClean="0">
                <a:solidFill>
                  <a:srgbClr val="2A2A40"/>
                </a:solidFill>
                <a:latin typeface="Arial" charset="0"/>
                <a:ea typeface="ＭＳ Ｐゴシック" charset="0"/>
                <a:sym typeface="Arial" charset="0"/>
              </a:rPr>
              <a:t>Walmart’</a:t>
            </a:r>
            <a:r>
              <a:rPr lang="en-US" altLang="ja-JP" sz="2400" dirty="0" err="1" smtClean="0">
                <a:solidFill>
                  <a:srgbClr val="2A2A40"/>
                </a:solidFill>
                <a:latin typeface="Arial" charset="0"/>
                <a:ea typeface="Arial" charset="0"/>
                <a:cs typeface="Arial" charset="0"/>
                <a:sym typeface="Arial" charset="0"/>
              </a:rPr>
              <a:t>s</a:t>
            </a:r>
            <a:r>
              <a:rPr lang="en-US" altLang="ja-JP" sz="2400" dirty="0" smtClean="0">
                <a:solidFill>
                  <a:srgbClr val="2A2A40"/>
                </a:solidFill>
                <a:latin typeface="Arial" charset="0"/>
                <a:ea typeface="Arial" charset="0"/>
                <a:cs typeface="Arial" charset="0"/>
                <a:sym typeface="Arial" charset="0"/>
              </a:rPr>
              <a:t> </a:t>
            </a:r>
            <a:r>
              <a:rPr lang="en-US" altLang="ja-JP" sz="2400" dirty="0">
                <a:solidFill>
                  <a:srgbClr val="2A2A40"/>
                </a:solidFill>
                <a:latin typeface="Arial" charset="0"/>
                <a:ea typeface="Arial" charset="0"/>
                <a:cs typeface="Arial" charset="0"/>
                <a:sym typeface="Arial" charset="0"/>
              </a:rPr>
              <a:t>U.S. Manufacturing initiative</a:t>
            </a:r>
            <a:endParaRPr lang="en-US" altLang="ja-JP" sz="2400" dirty="0">
              <a:solidFill>
                <a:srgbClr val="666699"/>
              </a:solidFill>
              <a:latin typeface="Arial" charset="0"/>
              <a:ea typeface="Lucida Grande" charset="0"/>
              <a:cs typeface="Lucida Grande"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Arial" charset="0"/>
                <a:cs typeface="Arial" charset="0"/>
                <a:sym typeface="Arial" charset="0"/>
              </a:rPr>
              <a:t>Higher productivity</a:t>
            </a:r>
            <a:endParaRPr lang="en-US" sz="2400" dirty="0">
              <a:solidFill>
                <a:srgbClr val="666699"/>
              </a:solidFill>
              <a:latin typeface="Arial" charset="0"/>
              <a:ea typeface="Lucida Grande" charset="0"/>
              <a:cs typeface="Lucida Grande" charset="0"/>
              <a:sym typeface="Arial" charset="0"/>
            </a:endParaRPr>
          </a:p>
          <a:p>
            <a:pPr marL="760413" lvl="1" indent="-303213" algn="l">
              <a:spcBef>
                <a:spcPts val="600"/>
              </a:spcBef>
              <a:buClr>
                <a:srgbClr val="E40B2A"/>
              </a:buClr>
              <a:buSzPct val="69000"/>
              <a:buFont typeface="Wingdings" charset="0"/>
              <a:buChar char="l"/>
            </a:pPr>
            <a:r>
              <a:rPr lang="ja-JP" altLang="en-US" sz="2400" dirty="0">
                <a:solidFill>
                  <a:srgbClr val="2A2A40"/>
                </a:solidFill>
                <a:latin typeface="Arial" charset="0"/>
                <a:ea typeface="ＭＳ Ｐゴシック" charset="0"/>
                <a:sym typeface="Arial" charset="0"/>
              </a:rPr>
              <a:t>“</a:t>
            </a:r>
            <a:r>
              <a:rPr lang="en-US" altLang="ja-JP" sz="2400" dirty="0">
                <a:solidFill>
                  <a:srgbClr val="2A2A40"/>
                </a:solidFill>
                <a:latin typeface="Arial" charset="0"/>
                <a:ea typeface="Arial" charset="0"/>
                <a:cs typeface="Arial" charset="0"/>
                <a:sym typeface="Arial" charset="0"/>
              </a:rPr>
              <a:t>Competitive advantage</a:t>
            </a:r>
            <a:r>
              <a:rPr lang="ja-JP" altLang="en-US" sz="2400" dirty="0">
                <a:solidFill>
                  <a:srgbClr val="2A2A40"/>
                </a:solidFill>
                <a:latin typeface="Arial" charset="0"/>
                <a:ea typeface="ＭＳ Ｐゴシック" charset="0"/>
                <a:sym typeface="Arial" charset="0"/>
              </a:rPr>
              <a:t>”</a:t>
            </a:r>
            <a:endParaRPr lang="en-US" sz="2400" dirty="0">
              <a:solidFill>
                <a:srgbClr val="2A2A40"/>
              </a:solidFill>
              <a:latin typeface="Arial" charset="0"/>
              <a:ea typeface="ＭＳ Ｐゴシック" charset="0"/>
              <a:sym typeface="Arial" charset="0"/>
            </a:endParaRPr>
          </a:p>
        </p:txBody>
      </p:sp>
      <p:sp>
        <p:nvSpPr>
          <p:cNvPr id="124934" name="Rectangle 6"/>
          <p:cNvSpPr>
            <a:spLocks/>
          </p:cNvSpPr>
          <p:nvPr/>
        </p:nvSpPr>
        <p:spPr bwMode="auto">
          <a:xfrm>
            <a:off x="228600" y="6019800"/>
            <a:ext cx="863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chemeClr val="bg2"/>
                </a:solidFill>
                <a:latin typeface="Arial" charset="0"/>
                <a:ea typeface="ＭＳ Ｐゴシック" charset="0"/>
                <a:sym typeface="Arial" charset="0"/>
              </a:rPr>
              <a:t>Sources: </a:t>
            </a:r>
            <a:r>
              <a:rPr lang="ja-JP" altLang="en-US" sz="1100" dirty="0">
                <a:solidFill>
                  <a:schemeClr val="bg2"/>
                </a:solidFill>
                <a:latin typeface="Arial" charset="0"/>
                <a:ea typeface="ＭＳ Ｐゴシック" charset="0"/>
                <a:sym typeface="Arial" charset="0"/>
              </a:rPr>
              <a:t>“</a:t>
            </a:r>
            <a:r>
              <a:rPr lang="en-US" altLang="ja-JP" sz="1100" dirty="0">
                <a:solidFill>
                  <a:schemeClr val="bg2"/>
                </a:solidFill>
                <a:latin typeface="Arial" charset="0"/>
                <a:ea typeface="Arial" charset="0"/>
                <a:cs typeface="Arial" charset="0"/>
                <a:sym typeface="Arial" charset="0"/>
              </a:rPr>
              <a:t>GE Adds Jobs after Agreement with </a:t>
            </a:r>
            <a:r>
              <a:rPr lang="en-US" altLang="ja-JP" sz="1100" dirty="0" err="1">
                <a:solidFill>
                  <a:schemeClr val="bg2"/>
                </a:solidFill>
                <a:latin typeface="Arial" charset="0"/>
                <a:ea typeface="Arial" charset="0"/>
                <a:cs typeface="Arial" charset="0"/>
                <a:sym typeface="Arial" charset="0"/>
              </a:rPr>
              <a:t>Walmart</a:t>
            </a:r>
            <a:r>
              <a:rPr lang="en-US" altLang="ja-JP" sz="1100" dirty="0">
                <a:solidFill>
                  <a:schemeClr val="bg2"/>
                </a:solidFill>
                <a:latin typeface="Arial" charset="0"/>
                <a:ea typeface="Arial" charset="0"/>
                <a:cs typeface="Arial" charset="0"/>
                <a:sym typeface="Arial" charset="0"/>
              </a:rPr>
              <a:t> for Domestically Produced Light Bulbs.</a:t>
            </a:r>
            <a:r>
              <a:rPr lang="ja-JP" altLang="en-US" sz="1100" dirty="0">
                <a:solidFill>
                  <a:schemeClr val="bg2"/>
                </a:solidFill>
                <a:latin typeface="Arial" charset="0"/>
                <a:ea typeface="ＭＳ Ｐゴシック" charset="0"/>
                <a:sym typeface="Arial" charset="0"/>
              </a:rPr>
              <a:t>”</a:t>
            </a:r>
            <a:r>
              <a:rPr lang="en-US" altLang="ja-JP" sz="1100" dirty="0">
                <a:solidFill>
                  <a:schemeClr val="bg2"/>
                </a:solidFill>
                <a:latin typeface="Arial" charset="0"/>
                <a:ea typeface="Arial" charset="0"/>
                <a:cs typeface="Arial" charset="0"/>
                <a:sym typeface="Arial" charset="0"/>
              </a:rPr>
              <a:t> </a:t>
            </a:r>
            <a:r>
              <a:rPr lang="en-US" altLang="ja-JP" sz="1100" dirty="0">
                <a:solidFill>
                  <a:schemeClr val="bg2"/>
                </a:solidFill>
                <a:latin typeface="Arial Italic" charset="0"/>
                <a:ea typeface="Arial Italic" charset="0"/>
                <a:cs typeface="Arial Italic" charset="0"/>
                <a:sym typeface="Arial Italic" charset="0"/>
              </a:rPr>
              <a:t>Industry Week.</a:t>
            </a:r>
            <a:r>
              <a:rPr lang="en-US" altLang="ja-JP" sz="1100" dirty="0">
                <a:solidFill>
                  <a:schemeClr val="bg2"/>
                </a:solidFill>
                <a:latin typeface="Arial" charset="0"/>
                <a:ea typeface="Arial" charset="0"/>
                <a:cs typeface="Arial" charset="0"/>
                <a:sym typeface="Arial" charset="0"/>
              </a:rPr>
              <a:t> August 23, 2013. </a:t>
            </a:r>
            <a:r>
              <a:rPr lang="en-US" altLang="ja-JP" sz="1100" u="sng" dirty="0">
                <a:solidFill>
                  <a:schemeClr val="bg2"/>
                </a:solidFill>
                <a:latin typeface="Arial" charset="0"/>
                <a:ea typeface="Arial" charset="0"/>
                <a:cs typeface="Arial" charset="0"/>
                <a:sym typeface="Arial" charset="0"/>
                <a:hlinkClick r:id="rId4"/>
              </a:rPr>
              <a:t>http://www.industryweek.com/workforce/ge-adds-jobs-after-agreement-walmart-domestically-produced-light-bulbs</a:t>
            </a:r>
            <a:r>
              <a:rPr lang="en-US" altLang="ja-JP" sz="1100" dirty="0">
                <a:solidFill>
                  <a:schemeClr val="bg2"/>
                </a:solidFill>
                <a:latin typeface="Arial" charset="0"/>
                <a:ea typeface="Arial" charset="0"/>
                <a:cs typeface="Arial" charset="0"/>
                <a:sym typeface="Arial" charset="0"/>
              </a:rPr>
              <a:t>.</a:t>
            </a:r>
            <a:endParaRPr lang="en-US" altLang="ja-JP" sz="2400" dirty="0">
              <a:solidFill>
                <a:schemeClr val="bg2"/>
              </a:solidFill>
              <a:latin typeface="Arial" charset="0"/>
              <a:ea typeface="Lucida Grande" charset="0"/>
              <a:cs typeface="Lucida Grande" charset="0"/>
              <a:sym typeface="Arial" charset="0"/>
            </a:endParaRPr>
          </a:p>
          <a:p>
            <a:pPr algn="l"/>
            <a:r>
              <a:rPr lang="ja-JP" altLang="en-US" sz="1100" dirty="0">
                <a:solidFill>
                  <a:schemeClr val="bg2"/>
                </a:solidFill>
                <a:latin typeface="Arial" charset="0"/>
                <a:ea typeface="ＭＳ Ｐゴシック" charset="0"/>
                <a:sym typeface="Arial" charset="0"/>
              </a:rPr>
              <a:t>“</a:t>
            </a:r>
            <a:r>
              <a:rPr lang="en-US" altLang="ja-JP" sz="1100" dirty="0">
                <a:solidFill>
                  <a:schemeClr val="bg2"/>
                </a:solidFill>
                <a:latin typeface="Arial" charset="0"/>
                <a:ea typeface="Arial" charset="0"/>
                <a:cs typeface="Arial" charset="0"/>
                <a:sym typeface="Arial" charset="0"/>
              </a:rPr>
              <a:t>Wal-Mart, suppliers to revive U.S. manufacturing.</a:t>
            </a:r>
            <a:r>
              <a:rPr lang="ja-JP" altLang="en-US" sz="1100" dirty="0">
                <a:solidFill>
                  <a:schemeClr val="bg2"/>
                </a:solidFill>
                <a:latin typeface="Arial" charset="0"/>
                <a:ea typeface="ＭＳ Ｐゴシック" charset="0"/>
                <a:sym typeface="Arial" charset="0"/>
              </a:rPr>
              <a:t>”</a:t>
            </a:r>
            <a:r>
              <a:rPr lang="en-US" altLang="ja-JP" sz="1100" dirty="0">
                <a:solidFill>
                  <a:schemeClr val="bg2"/>
                </a:solidFill>
                <a:latin typeface="Arial" charset="0"/>
                <a:ea typeface="Arial" charset="0"/>
                <a:cs typeface="Arial" charset="0"/>
                <a:sym typeface="Arial" charset="0"/>
              </a:rPr>
              <a:t> </a:t>
            </a:r>
            <a:r>
              <a:rPr lang="en-US" altLang="ja-JP" sz="1100" dirty="0">
                <a:solidFill>
                  <a:schemeClr val="bg2"/>
                </a:solidFill>
                <a:latin typeface="Arial Italic" charset="0"/>
                <a:ea typeface="Arial Italic" charset="0"/>
                <a:cs typeface="Arial Italic" charset="0"/>
                <a:sym typeface="Arial Italic" charset="0"/>
              </a:rPr>
              <a:t>Consumer Goods Technology</a:t>
            </a:r>
            <a:r>
              <a:rPr lang="en-US" altLang="ja-JP" sz="1100" dirty="0">
                <a:solidFill>
                  <a:schemeClr val="bg2"/>
                </a:solidFill>
                <a:latin typeface="Arial" charset="0"/>
                <a:ea typeface="Arial" charset="0"/>
                <a:cs typeface="Arial" charset="0"/>
                <a:sym typeface="Arial" charset="0"/>
              </a:rPr>
              <a:t>. August 27, 2013. </a:t>
            </a:r>
            <a:endParaRPr lang="en-US" altLang="ja-JP" sz="2400" dirty="0">
              <a:solidFill>
                <a:schemeClr val="bg2"/>
              </a:solidFill>
              <a:latin typeface="Arial" charset="0"/>
              <a:ea typeface="Lucida Grande" charset="0"/>
              <a:cs typeface="Lucida Grande" charset="0"/>
              <a:sym typeface="Arial" charset="0"/>
            </a:endParaRPr>
          </a:p>
          <a:p>
            <a:pPr algn="l"/>
            <a:r>
              <a:rPr lang="en-US" sz="1100" u="sng" dirty="0">
                <a:solidFill>
                  <a:schemeClr val="bg2"/>
                </a:solidFill>
                <a:latin typeface="Arial" charset="0"/>
                <a:ea typeface="Arial" charset="0"/>
                <a:cs typeface="Arial" charset="0"/>
                <a:sym typeface="Arial" charset="0"/>
              </a:rPr>
              <a:t>http://</a:t>
            </a:r>
            <a:r>
              <a:rPr lang="en-US" sz="1100" u="sng" dirty="0" err="1">
                <a:solidFill>
                  <a:schemeClr val="bg2"/>
                </a:solidFill>
                <a:latin typeface="Arial" charset="0"/>
                <a:ea typeface="Arial" charset="0"/>
                <a:cs typeface="Arial" charset="0"/>
                <a:sym typeface="Arial" charset="0"/>
              </a:rPr>
              <a:t>consumergoods.edgl.com</a:t>
            </a:r>
            <a:r>
              <a:rPr lang="en-US" sz="1100" u="sng" dirty="0">
                <a:solidFill>
                  <a:schemeClr val="bg2"/>
                </a:solidFill>
                <a:latin typeface="Arial" charset="0"/>
                <a:ea typeface="Arial" charset="0"/>
                <a:cs typeface="Arial" charset="0"/>
                <a:sym typeface="Arial" charset="0"/>
              </a:rPr>
              <a:t>/trends/</a:t>
            </a:r>
            <a:r>
              <a:rPr lang="en-US" sz="1100" u="sng" dirty="0" err="1">
                <a:solidFill>
                  <a:schemeClr val="bg2"/>
                </a:solidFill>
                <a:latin typeface="Arial" charset="0"/>
                <a:ea typeface="Arial" charset="0"/>
                <a:cs typeface="Arial" charset="0"/>
                <a:sym typeface="Arial" charset="0"/>
              </a:rPr>
              <a:t>Walmart</a:t>
            </a:r>
            <a:r>
              <a:rPr lang="en-US" sz="1100" u="sng" dirty="0">
                <a:solidFill>
                  <a:schemeClr val="bg2"/>
                </a:solidFill>
                <a:latin typeface="Arial" charset="0"/>
                <a:ea typeface="Arial" charset="0"/>
                <a:cs typeface="Arial" charset="0"/>
                <a:sym typeface="Arial" charset="0"/>
              </a:rPr>
              <a:t>,-Suppliers-to-Revive-U-S--Manufacturing88026</a:t>
            </a:r>
            <a:r>
              <a:rPr lang="en-US" sz="1100" dirty="0">
                <a:solidFill>
                  <a:schemeClr val="bg2"/>
                </a:solidFill>
                <a:latin typeface="Arial" charset="0"/>
                <a:ea typeface="Arial" charset="0"/>
                <a:cs typeface="Arial" charset="0"/>
                <a:sym typeface="Arial" charset="0"/>
              </a:rPr>
              <a:t>. </a:t>
            </a:r>
          </a:p>
        </p:txBody>
      </p:sp>
    </p:spTree>
  </p:cSld>
  <p:clrMapOvr>
    <a:masterClrMapping/>
  </p:clrMapOvr>
  <p:transition xmlns:p14="http://schemas.microsoft.com/office/powerpoint/2010/mai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800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DC61F11D-2D2A-1F46-A6E9-F9869DD818C1}" type="slidenum">
              <a:rPr lang="en-US" sz="1800" smtClean="0">
                <a:solidFill>
                  <a:srgbClr val="000000"/>
                </a:solidFill>
                <a:latin typeface="Times New Roman" charset="0"/>
                <a:cs typeface="Times New Roman" charset="0"/>
                <a:sym typeface="Times New Roman" charset="0"/>
              </a:rPr>
              <a:pPr algn="r">
                <a:defRPr/>
              </a:pPr>
              <a:t>102</a:t>
            </a:fld>
            <a:endParaRPr lang="en-US" sz="1800" smtClean="0">
              <a:solidFill>
                <a:srgbClr val="000000"/>
              </a:solidFill>
              <a:latin typeface="Times New Roman" charset="0"/>
              <a:cs typeface="Times New Roman" charset="0"/>
              <a:sym typeface="Times New Roman" charset="0"/>
            </a:endParaRPr>
          </a:p>
        </p:txBody>
      </p:sp>
      <p:sp>
        <p:nvSpPr>
          <p:cNvPr id="125955" name="Rectangle 3"/>
          <p:cNvSpPr>
            <a:spLocks/>
          </p:cNvSpPr>
          <p:nvPr/>
        </p:nvSpPr>
        <p:spPr bwMode="auto">
          <a:xfrm>
            <a:off x="533400" y="0"/>
            <a:ext cx="7937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Semiconductors</a:t>
            </a:r>
          </a:p>
        </p:txBody>
      </p:sp>
      <p:sp>
        <p:nvSpPr>
          <p:cNvPr id="125956" name="Rectangle 4"/>
          <p:cNvSpPr>
            <a:spLocks/>
          </p:cNvSpPr>
          <p:nvPr/>
        </p:nvSpPr>
        <p:spPr bwMode="auto">
          <a:xfrm>
            <a:off x="152400" y="1981200"/>
            <a:ext cx="88519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Malta, NY instead of overseas location (Europe, Southeast Asia)</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$8.5 billion factory</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2,100 full-time jobs</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Job and skill training partnerships with 17 community colleges and 1 local high </a:t>
            </a:r>
            <a:r>
              <a:rPr lang="en-US" sz="2800" dirty="0" smtClean="0">
                <a:solidFill>
                  <a:srgbClr val="2A2A40"/>
                </a:solidFill>
                <a:latin typeface="Arial" charset="0"/>
                <a:ea typeface="ＭＳ Ｐゴシック" charset="0"/>
                <a:sym typeface="Arial" charset="0"/>
              </a:rPr>
              <a:t>school</a:t>
            </a:r>
          </a:p>
          <a:p>
            <a:pPr marL="303213" indent="-303213" algn="l">
              <a:spcBef>
                <a:spcPts val="6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Reason:</a:t>
            </a:r>
            <a:endParaRPr lang="en-US" sz="28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Skilled workforce availability</a:t>
            </a:r>
          </a:p>
        </p:txBody>
      </p:sp>
      <p:sp>
        <p:nvSpPr>
          <p:cNvPr id="125957" name="Rectangle 5"/>
          <p:cNvSpPr>
            <a:spLocks/>
          </p:cNvSpPr>
          <p:nvPr/>
        </p:nvSpPr>
        <p:spPr bwMode="auto">
          <a:xfrm>
            <a:off x="304800" y="6172200"/>
            <a:ext cx="8166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Made in America: Global Companies expand in U.S. Towns.</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David Muir, </a:t>
            </a:r>
            <a:r>
              <a:rPr lang="en-US" altLang="ja-JP" sz="1100">
                <a:solidFill>
                  <a:srgbClr val="190104"/>
                </a:solidFill>
                <a:latin typeface="Arial Italic" charset="0"/>
                <a:ea typeface="Arial Italic" charset="0"/>
                <a:cs typeface="Arial Italic" charset="0"/>
                <a:sym typeface="Arial Italic" charset="0"/>
              </a:rPr>
              <a:t>ABC News</a:t>
            </a:r>
            <a:r>
              <a:rPr lang="en-US" altLang="ja-JP" sz="1100">
                <a:solidFill>
                  <a:srgbClr val="190104"/>
                </a:solidFill>
                <a:latin typeface="Arial" charset="0"/>
                <a:ea typeface="Arial" charset="0"/>
                <a:cs typeface="Arial" charset="0"/>
                <a:sym typeface="Arial" charset="0"/>
              </a:rPr>
              <a:t>. April 30, 2012. </a:t>
            </a:r>
            <a:endParaRPr lang="en-US" altLang="ja-JP" sz="2400">
              <a:solidFill>
                <a:srgbClr val="666699"/>
              </a:solidFill>
              <a:latin typeface="Arial" charset="0"/>
              <a:ea typeface="Lucida Grande" charset="0"/>
              <a:cs typeface="Lucida Grande" charset="0"/>
              <a:sym typeface="Arial" charset="0"/>
            </a:endParaRPr>
          </a:p>
          <a:p>
            <a:pPr algn="l"/>
            <a:r>
              <a:rPr lang="en-US" sz="1100">
                <a:solidFill>
                  <a:srgbClr val="190104"/>
                </a:solidFill>
                <a:latin typeface="Arial" charset="0"/>
                <a:ea typeface="Arial" charset="0"/>
                <a:cs typeface="Arial" charset="0"/>
                <a:sym typeface="Arial" charset="0"/>
              </a:rPr>
              <a:t>Haley Viccaro, </a:t>
            </a:r>
            <a:r>
              <a:rPr lang="en-US" sz="1100">
                <a:solidFill>
                  <a:srgbClr val="190104"/>
                </a:solidFill>
                <a:latin typeface="Arial Italic" charset="0"/>
                <a:ea typeface="Arial Italic" charset="0"/>
                <a:cs typeface="Arial Italic" charset="0"/>
                <a:sym typeface="Arial Italic" charset="0"/>
              </a:rPr>
              <a:t>Albany Business Review</a:t>
            </a:r>
            <a:r>
              <a:rPr lang="en-US" sz="1100">
                <a:solidFill>
                  <a:srgbClr val="190104"/>
                </a:solidFill>
                <a:latin typeface="Arial" charset="0"/>
                <a:ea typeface="Arial" charset="0"/>
                <a:cs typeface="Arial" charset="0"/>
                <a:sym typeface="Arial" charset="0"/>
              </a:rPr>
              <a:t>.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Computer chip manufacturing expanding in New York.</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September 12, 2013</a:t>
            </a:r>
            <a:endParaRPr lang="en-US" sz="1100">
              <a:solidFill>
                <a:srgbClr val="190104"/>
              </a:solidFill>
              <a:latin typeface="Arial" charset="0"/>
              <a:ea typeface="Arial" charset="0"/>
              <a:cs typeface="Arial" charset="0"/>
              <a:sym typeface="Arial" charset="0"/>
            </a:endParaRPr>
          </a:p>
        </p:txBody>
      </p:sp>
      <p:pic>
        <p:nvPicPr>
          <p:cNvPr id="125958" name="Picture 6"/>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140200" y="952500"/>
            <a:ext cx="4927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3005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523B0B66-48D1-AB46-89AA-FD48CBF074FE}" type="slidenum">
              <a:rPr lang="en-US" sz="1800" smtClean="0">
                <a:solidFill>
                  <a:srgbClr val="000000"/>
                </a:solidFill>
                <a:latin typeface="Times New Roman" charset="0"/>
                <a:cs typeface="Times New Roman" charset="0"/>
                <a:sym typeface="Times New Roman" charset="0"/>
              </a:rPr>
              <a:pPr algn="r">
                <a:defRPr/>
              </a:pPr>
              <a:t>103</a:t>
            </a:fld>
            <a:endParaRPr lang="en-US" sz="1800" smtClean="0">
              <a:solidFill>
                <a:srgbClr val="000000"/>
              </a:solidFill>
              <a:latin typeface="Times New Roman" charset="0"/>
              <a:cs typeface="Times New Roman" charset="0"/>
              <a:sym typeface="Times New Roman" charset="0"/>
            </a:endParaRPr>
          </a:p>
        </p:txBody>
      </p:sp>
      <p:sp>
        <p:nvSpPr>
          <p:cNvPr id="128003" name="Rectangle 3"/>
          <p:cNvSpPr>
            <a:spLocks/>
          </p:cNvSpPr>
          <p:nvPr/>
        </p:nvSpPr>
        <p:spPr bwMode="auto">
          <a:xfrm>
            <a:off x="2133600" y="-228600"/>
            <a:ext cx="6477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Electric Motors for </a:t>
            </a:r>
            <a:r>
              <a:rPr lang="en-US" sz="3200" dirty="0" smtClean="0">
                <a:solidFill>
                  <a:srgbClr val="2A2A40"/>
                </a:solidFill>
                <a:latin typeface="Arial" charset="0"/>
                <a:ea typeface="ＭＳ Ｐゴシック" charset="0"/>
                <a:sym typeface="Arial" charset="0"/>
              </a:rPr>
              <a:t>Chevy Spark EV</a:t>
            </a:r>
            <a:endParaRPr lang="en-US" sz="3200" dirty="0">
              <a:solidFill>
                <a:srgbClr val="2A2A40"/>
              </a:solidFill>
              <a:latin typeface="Arial" charset="0"/>
              <a:ea typeface="ＭＳ Ｐゴシック" charset="0"/>
              <a:sym typeface="Arial" charset="0"/>
            </a:endParaRPr>
          </a:p>
        </p:txBody>
      </p:sp>
      <p:sp>
        <p:nvSpPr>
          <p:cNvPr id="128004" name="Rectangle 4"/>
          <p:cNvSpPr>
            <a:spLocks/>
          </p:cNvSpPr>
          <p:nvPr/>
        </p:nvSpPr>
        <p:spPr bwMode="auto">
          <a:xfrm>
            <a:off x="293688" y="1371600"/>
            <a:ext cx="88519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buClr>
                <a:srgbClr val="E40B2A"/>
              </a:buClr>
              <a:buSzPct val="80000"/>
              <a:buFont typeface="Arial" charset="0"/>
              <a:buChar char="●"/>
            </a:pPr>
            <a:r>
              <a:rPr lang="en-US" sz="2400" dirty="0" err="1">
                <a:solidFill>
                  <a:srgbClr val="2A2A40"/>
                </a:solidFill>
                <a:latin typeface="Arial" charset="0"/>
                <a:ea typeface="ＭＳ Ｐゴシック" charset="0"/>
                <a:sym typeface="Arial" charset="0"/>
              </a:rPr>
              <a:t>Reshored</a:t>
            </a:r>
            <a:r>
              <a:rPr lang="en-US" sz="2400" dirty="0">
                <a:solidFill>
                  <a:srgbClr val="2A2A40"/>
                </a:solidFill>
                <a:latin typeface="Arial" charset="0"/>
                <a:ea typeface="ＭＳ Ｐゴシック" charset="0"/>
                <a:sym typeface="Arial" charset="0"/>
              </a:rPr>
              <a:t> production and development to </a:t>
            </a:r>
            <a:endParaRPr lang="en-US" sz="2400" dirty="0" smtClean="0">
              <a:solidFill>
                <a:srgbClr val="2A2A40"/>
              </a:solidFill>
              <a:latin typeface="Arial" charset="0"/>
              <a:ea typeface="ＭＳ Ｐゴシック" charset="0"/>
              <a:sym typeface="Arial" charset="0"/>
            </a:endParaRPr>
          </a:p>
          <a:p>
            <a:pPr algn="l">
              <a:buClr>
                <a:srgbClr val="E40B2A"/>
              </a:buClr>
              <a:buSzPct val="80000"/>
            </a:pPr>
            <a:r>
              <a:rPr lang="en-US" sz="2400" dirty="0">
                <a:solidFill>
                  <a:srgbClr val="2A2A40"/>
                </a:solidFill>
                <a:latin typeface="Arial" charset="0"/>
                <a:ea typeface="ＭＳ Ｐゴシック" charset="0"/>
                <a:sym typeface="Arial" charset="0"/>
              </a:rPr>
              <a:t> </a:t>
            </a:r>
            <a:r>
              <a:rPr lang="en-US" sz="2400" dirty="0" smtClean="0">
                <a:solidFill>
                  <a:srgbClr val="2A2A40"/>
                </a:solidFill>
                <a:latin typeface="Arial" charset="0"/>
                <a:ea typeface="ＭＳ Ｐゴシック" charset="0"/>
                <a:sym typeface="Arial" charset="0"/>
              </a:rPr>
              <a:t>   White </a:t>
            </a:r>
            <a:r>
              <a:rPr lang="en-US" sz="2400" dirty="0">
                <a:solidFill>
                  <a:srgbClr val="2A2A40"/>
                </a:solidFill>
                <a:latin typeface="Arial" charset="0"/>
                <a:ea typeface="ＭＳ Ｐゴシック" charset="0"/>
                <a:sym typeface="Arial" charset="0"/>
              </a:rPr>
              <a:t>Marsh, MD and Wixom, MI from Europe</a:t>
            </a:r>
            <a:endParaRPr lang="en-US" sz="2400" dirty="0">
              <a:solidFill>
                <a:srgbClr val="666699"/>
              </a:solidFill>
              <a:latin typeface="Arial" charset="0"/>
              <a:ea typeface="ＭＳ Ｐゴシック" charset="0"/>
              <a:sym typeface="Arial" charset="0"/>
            </a:endParaRPr>
          </a:p>
          <a:p>
            <a:pPr marL="303213" indent="-303213" algn="l">
              <a:spcBef>
                <a:spcPts val="400"/>
              </a:spcBef>
              <a:buClr>
                <a:srgbClr val="E40B2A"/>
              </a:buClr>
              <a:buSzPct val="80000"/>
              <a:buFont typeface="Arial" charset="0"/>
              <a:buChar char="●"/>
            </a:pPr>
            <a:r>
              <a:rPr lang="en-US" sz="2400" dirty="0">
                <a:solidFill>
                  <a:srgbClr val="2A2A40"/>
                </a:solidFill>
                <a:latin typeface="Arial" charset="0"/>
                <a:ea typeface="ＭＳ Ｐゴシック" charset="0"/>
                <a:sym typeface="Arial" charset="0"/>
              </a:rPr>
              <a:t>Total investment in MD ~$250 million</a:t>
            </a:r>
            <a:endParaRPr lang="en-US" sz="2400" dirty="0">
              <a:solidFill>
                <a:srgbClr val="666699"/>
              </a:solidFill>
              <a:latin typeface="Arial" charset="0"/>
              <a:ea typeface="ＭＳ Ｐゴシック" charset="0"/>
              <a:sym typeface="Arial" charset="0"/>
            </a:endParaRPr>
          </a:p>
          <a:p>
            <a:pPr marL="303213" indent="-303213" algn="l">
              <a:spcBef>
                <a:spcPts val="400"/>
              </a:spcBef>
              <a:buClr>
                <a:srgbClr val="E40B2A"/>
              </a:buClr>
              <a:buSzPct val="80000"/>
              <a:buFont typeface="Arial" charset="0"/>
              <a:buChar char="●"/>
            </a:pPr>
            <a:r>
              <a:rPr lang="en-US" sz="2400" dirty="0">
                <a:solidFill>
                  <a:srgbClr val="2A2A40"/>
                </a:solidFill>
                <a:latin typeface="Arial" charset="0"/>
                <a:ea typeface="ＭＳ Ｐゴシック" charset="0"/>
                <a:sym typeface="Arial" charset="0"/>
              </a:rPr>
              <a:t>20 employees, projected 190</a:t>
            </a:r>
            <a:endParaRPr lang="en-US" sz="2400" dirty="0">
              <a:solidFill>
                <a:srgbClr val="666699"/>
              </a:solidFill>
              <a:latin typeface="Arial" charset="0"/>
              <a:ea typeface="ＭＳ Ｐゴシック" charset="0"/>
              <a:sym typeface="Arial" charset="0"/>
            </a:endParaRPr>
          </a:p>
          <a:p>
            <a:pPr marL="303213" indent="-303213" algn="l">
              <a:spcBef>
                <a:spcPts val="400"/>
              </a:spcBef>
              <a:buClr>
                <a:srgbClr val="E40B2A"/>
              </a:buClr>
              <a:buSzPct val="80000"/>
              <a:buFont typeface="Arial" charset="0"/>
              <a:buChar char="●"/>
            </a:pPr>
            <a:r>
              <a:rPr lang="en-US" sz="24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400"/>
              </a:spcBef>
              <a:buClr>
                <a:srgbClr val="E40B2A"/>
              </a:buClr>
              <a:buSzPct val="69000"/>
              <a:buFont typeface="Arial" charset="0"/>
              <a:buChar char="●"/>
            </a:pPr>
            <a:r>
              <a:rPr lang="en-US" sz="2000" dirty="0">
                <a:solidFill>
                  <a:srgbClr val="2A2A40"/>
                </a:solidFill>
                <a:latin typeface="Arial" charset="0"/>
                <a:ea typeface="ＭＳ Ｐゴシック" charset="0"/>
                <a:sym typeface="Arial" charset="0"/>
              </a:rPr>
              <a:t>Proximity to market</a:t>
            </a:r>
            <a:endParaRPr lang="en-US" sz="2000" dirty="0">
              <a:solidFill>
                <a:srgbClr val="666699"/>
              </a:solidFill>
              <a:latin typeface="Arial" charset="0"/>
              <a:ea typeface="ＭＳ Ｐゴシック" charset="0"/>
              <a:sym typeface="Arial" charset="0"/>
            </a:endParaRPr>
          </a:p>
          <a:p>
            <a:pPr marL="760413" lvl="1" indent="-303213" algn="l">
              <a:spcBef>
                <a:spcPts val="400"/>
              </a:spcBef>
              <a:buClr>
                <a:srgbClr val="E40B2A"/>
              </a:buClr>
              <a:buSzPct val="69000"/>
              <a:buFont typeface="Arial" charset="0"/>
              <a:buChar char="●"/>
            </a:pPr>
            <a:r>
              <a:rPr lang="en-US" sz="2000" dirty="0">
                <a:solidFill>
                  <a:srgbClr val="2A2A40"/>
                </a:solidFill>
                <a:latin typeface="Arial" charset="0"/>
                <a:ea typeface="ＭＳ Ｐゴシック" charset="0"/>
                <a:sym typeface="Arial" charset="0"/>
              </a:rPr>
              <a:t>Technology</a:t>
            </a:r>
            <a:endParaRPr lang="en-US" sz="2000" dirty="0">
              <a:solidFill>
                <a:srgbClr val="666699"/>
              </a:solidFill>
              <a:latin typeface="Arial" charset="0"/>
              <a:ea typeface="ＭＳ Ｐゴシック" charset="0"/>
              <a:sym typeface="Arial" charset="0"/>
            </a:endParaRPr>
          </a:p>
          <a:p>
            <a:pPr marL="760413" lvl="1" indent="-303213" algn="l">
              <a:spcBef>
                <a:spcPts val="400"/>
              </a:spcBef>
              <a:buClr>
                <a:srgbClr val="E40B2A"/>
              </a:buClr>
              <a:buSzPct val="69000"/>
              <a:buFont typeface="Arial" charset="0"/>
              <a:buChar char="●"/>
            </a:pPr>
            <a:r>
              <a:rPr lang="en-US" sz="2000" dirty="0">
                <a:solidFill>
                  <a:srgbClr val="2A2A40"/>
                </a:solidFill>
                <a:latin typeface="Arial" charset="0"/>
                <a:ea typeface="ＭＳ Ｐゴシック" charset="0"/>
                <a:sym typeface="Arial" charset="0"/>
              </a:rPr>
              <a:t>Skilled workforce</a:t>
            </a:r>
            <a:endParaRPr lang="en-US" sz="2000" dirty="0">
              <a:solidFill>
                <a:srgbClr val="666699"/>
              </a:solidFill>
              <a:latin typeface="Arial" charset="0"/>
              <a:ea typeface="ＭＳ Ｐゴシック" charset="0"/>
              <a:sym typeface="Arial" charset="0"/>
            </a:endParaRPr>
          </a:p>
          <a:p>
            <a:pPr marL="760413" lvl="1" indent="-303213" algn="l">
              <a:spcBef>
                <a:spcPts val="400"/>
              </a:spcBef>
              <a:buClr>
                <a:srgbClr val="E40B2A"/>
              </a:buClr>
              <a:buSzPct val="69000"/>
              <a:buFont typeface="Arial" charset="0"/>
              <a:buChar char="●"/>
            </a:pPr>
            <a:r>
              <a:rPr lang="en-US" sz="2000" dirty="0">
                <a:solidFill>
                  <a:srgbClr val="2A2A40"/>
                </a:solidFill>
                <a:latin typeface="Arial" charset="0"/>
                <a:ea typeface="ＭＳ Ｐゴシック" charset="0"/>
                <a:sym typeface="Arial" charset="0"/>
              </a:rPr>
              <a:t>Design and process control</a:t>
            </a:r>
            <a:endParaRPr lang="en-US" sz="2000" dirty="0">
              <a:solidFill>
                <a:srgbClr val="666699"/>
              </a:solidFill>
              <a:latin typeface="Arial" charset="0"/>
              <a:ea typeface="ＭＳ Ｐゴシック" charset="0"/>
              <a:sym typeface="Arial" charset="0"/>
            </a:endParaRPr>
          </a:p>
          <a:p>
            <a:pPr marL="760413" lvl="1" indent="-303213" algn="l">
              <a:spcBef>
                <a:spcPts val="400"/>
              </a:spcBef>
              <a:buClr>
                <a:srgbClr val="E40B2A"/>
              </a:buClr>
              <a:buSzPct val="69000"/>
              <a:buFont typeface="Arial" charset="0"/>
              <a:buChar char="●"/>
            </a:pPr>
            <a:r>
              <a:rPr lang="en-US" sz="2000" dirty="0">
                <a:solidFill>
                  <a:srgbClr val="2A2A40"/>
                </a:solidFill>
                <a:latin typeface="Arial" charset="0"/>
                <a:ea typeface="ＭＳ Ｐゴシック" charset="0"/>
                <a:sym typeface="Arial" charset="0"/>
              </a:rPr>
              <a:t>Quality, reliability, and performance</a:t>
            </a:r>
          </a:p>
        </p:txBody>
      </p:sp>
      <p:sp>
        <p:nvSpPr>
          <p:cNvPr id="128005" name="Rectangle 5"/>
          <p:cNvSpPr>
            <a:spLocks/>
          </p:cNvSpPr>
          <p:nvPr/>
        </p:nvSpPr>
        <p:spPr bwMode="auto">
          <a:xfrm>
            <a:off x="152400" y="6019800"/>
            <a:ext cx="8851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Gus G. </a:t>
            </a:r>
            <a:r>
              <a:rPr lang="en-US" sz="1100" dirty="0" err="1">
                <a:solidFill>
                  <a:srgbClr val="190104"/>
                </a:solidFill>
                <a:latin typeface="Arial" charset="0"/>
                <a:ea typeface="ＭＳ Ｐゴシック" charset="0"/>
                <a:sym typeface="Arial" charset="0"/>
              </a:rPr>
              <a:t>Sentementes</a:t>
            </a:r>
            <a:r>
              <a:rPr lang="en-US" sz="1100" dirty="0">
                <a:solidFill>
                  <a:srgbClr val="190104"/>
                </a:solidFill>
                <a:latin typeface="Arial" charset="0"/>
                <a:ea typeface="ＭＳ Ｐゴシック" charset="0"/>
                <a:sym typeface="Arial" charset="0"/>
              </a:rPr>
              <a:t>, The Baltimore Sun.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Made (once again) in America.</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February 27, 2011. </a:t>
            </a:r>
            <a:endParaRPr lang="en-US" altLang="ja-JP" sz="2400" dirty="0">
              <a:solidFill>
                <a:srgbClr val="666699"/>
              </a:solidFill>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Jamie Smith Hopkins, The Baltimore Sun.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General Motors unveils its new electric motor in White Marsh.</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April 16, 2013. </a:t>
            </a:r>
            <a:endParaRPr lang="en-US" altLang="ja-JP" sz="2400" dirty="0">
              <a:solidFill>
                <a:srgbClr val="666699"/>
              </a:solidFill>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Area Development Online News Desk.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General Motors Begins Manufacturing Electric Vehicle Motors at its White Marsh, </a:t>
            </a:r>
            <a:endParaRPr lang="en-US" altLang="ja-JP" sz="1100" dirty="0" smtClean="0">
              <a:solidFill>
                <a:srgbClr val="190104"/>
              </a:solidFill>
              <a:latin typeface="Arial" charset="0"/>
              <a:ea typeface="Arial" charset="0"/>
              <a:cs typeface="Arial" charset="0"/>
              <a:sym typeface="Arial" charset="0"/>
            </a:endParaRPr>
          </a:p>
          <a:p>
            <a:pPr algn="l"/>
            <a:r>
              <a:rPr lang="en-US" altLang="ja-JP" sz="1100" dirty="0" smtClean="0">
                <a:solidFill>
                  <a:srgbClr val="190104"/>
                </a:solidFill>
                <a:latin typeface="Arial" charset="0"/>
                <a:ea typeface="Arial" charset="0"/>
                <a:cs typeface="Arial" charset="0"/>
                <a:sym typeface="Arial" charset="0"/>
              </a:rPr>
              <a:t>Maryland</a:t>
            </a:r>
            <a:r>
              <a:rPr lang="en-US" altLang="ja-JP" sz="1100" dirty="0">
                <a:solidFill>
                  <a:srgbClr val="190104"/>
                </a:solidFill>
                <a:latin typeface="Arial" charset="0"/>
                <a:ea typeface="Arial" charset="0"/>
                <a:cs typeface="Arial" charset="0"/>
                <a:sym typeface="Arial" charset="0"/>
              </a:rPr>
              <a:t>, Production Plant. April 16, 2013.</a:t>
            </a:r>
            <a:endParaRPr lang="en-US" sz="1100" dirty="0">
              <a:solidFill>
                <a:srgbClr val="190104"/>
              </a:solidFill>
              <a:latin typeface="Arial" charset="0"/>
              <a:ea typeface="Arial" charset="0"/>
              <a:cs typeface="Arial" charset="0"/>
              <a:sym typeface="Arial" charset="0"/>
            </a:endParaRPr>
          </a:p>
        </p:txBody>
      </p:sp>
      <p:pic>
        <p:nvPicPr>
          <p:cNvPr id="128006"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91400" y="728662"/>
            <a:ext cx="1557338"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3209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76039518-13D6-704E-8056-CA515D18A28F}" type="slidenum">
              <a:rPr lang="en-US" sz="1800" smtClean="0">
                <a:solidFill>
                  <a:srgbClr val="000000"/>
                </a:solidFill>
                <a:latin typeface="Times New Roman" charset="0"/>
                <a:cs typeface="Times New Roman" charset="0"/>
                <a:sym typeface="Times New Roman" charset="0"/>
              </a:rPr>
              <a:pPr algn="r">
                <a:defRPr/>
              </a:pPr>
              <a:t>104</a:t>
            </a:fld>
            <a:endParaRPr lang="en-US" sz="1800" smtClean="0">
              <a:solidFill>
                <a:srgbClr val="000000"/>
              </a:solidFill>
              <a:latin typeface="Times New Roman" charset="0"/>
              <a:cs typeface="Times New Roman" charset="0"/>
              <a:sym typeface="Times New Roman" charset="0"/>
            </a:endParaRPr>
          </a:p>
        </p:txBody>
      </p:sp>
      <p:sp>
        <p:nvSpPr>
          <p:cNvPr id="130051" name="Rectangle 3"/>
          <p:cNvSpPr>
            <a:spLocks/>
          </p:cNvSpPr>
          <p:nvPr/>
        </p:nvSpPr>
        <p:spPr bwMode="auto">
          <a:xfrm>
            <a:off x="685800" y="-76200"/>
            <a:ext cx="71755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Google Glass</a:t>
            </a:r>
          </a:p>
        </p:txBody>
      </p:sp>
      <p:sp>
        <p:nvSpPr>
          <p:cNvPr id="130052" name="Rectangle 4"/>
          <p:cNvSpPr>
            <a:spLocks/>
          </p:cNvSpPr>
          <p:nvPr/>
        </p:nvSpPr>
        <p:spPr bwMode="auto">
          <a:xfrm>
            <a:off x="152400" y="2286000"/>
            <a:ext cx="88519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ja-JP" altLang="en-US" sz="2800" dirty="0">
                <a:solidFill>
                  <a:srgbClr val="2A2A40"/>
                </a:solidFill>
                <a:latin typeface="Arial" charset="0"/>
                <a:ea typeface="ＭＳ Ｐゴシック" charset="0"/>
                <a:sym typeface="Arial" charset="0"/>
              </a:rPr>
              <a:t>“</a:t>
            </a:r>
            <a:r>
              <a:rPr lang="en-US" altLang="ja-JP" sz="2800" dirty="0">
                <a:solidFill>
                  <a:srgbClr val="2A2A40"/>
                </a:solidFill>
                <a:latin typeface="Arial" charset="0"/>
                <a:ea typeface="Arial" charset="0"/>
                <a:cs typeface="Arial" charset="0"/>
                <a:sym typeface="Arial" charset="0"/>
              </a:rPr>
              <a:t>…a computer that people will wear as a headset…</a:t>
            </a:r>
            <a:r>
              <a:rPr lang="ja-JP" altLang="en-US" sz="2800" dirty="0">
                <a:solidFill>
                  <a:srgbClr val="2A2A40"/>
                </a:solidFill>
                <a:latin typeface="Arial" charset="0"/>
                <a:ea typeface="ＭＳ Ｐゴシック" charset="0"/>
                <a:sym typeface="Arial" charset="0"/>
              </a:rPr>
              <a:t>”</a:t>
            </a:r>
            <a:endParaRPr lang="en-US" altLang="ja-JP" sz="2800" dirty="0">
              <a:solidFill>
                <a:srgbClr val="666699"/>
              </a:solidFill>
              <a:latin typeface="Arial" charset="0"/>
              <a:ea typeface="Lucida Grande" charset="0"/>
              <a:cs typeface="Lucida Grande"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Arial" charset="0"/>
                <a:cs typeface="Arial" charset="0"/>
                <a:sym typeface="Arial" charset="0"/>
              </a:rPr>
              <a:t>Contracting to Taiwanese </a:t>
            </a:r>
            <a:r>
              <a:rPr lang="en-US" sz="2800" dirty="0" err="1">
                <a:solidFill>
                  <a:srgbClr val="2A2A40"/>
                </a:solidFill>
                <a:latin typeface="Arial" charset="0"/>
                <a:ea typeface="Arial" charset="0"/>
                <a:cs typeface="Arial" charset="0"/>
                <a:sym typeface="Arial" charset="0"/>
              </a:rPr>
              <a:t>Foxconn</a:t>
            </a:r>
            <a:endParaRPr lang="en-US" sz="2800" dirty="0">
              <a:solidFill>
                <a:srgbClr val="666699"/>
              </a:solidFill>
              <a:latin typeface="Arial" charset="0"/>
              <a:ea typeface="Lucida Grande" charset="0"/>
              <a:cs typeface="Lucida Grande"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Arial" charset="0"/>
                <a:cs typeface="Arial" charset="0"/>
                <a:sym typeface="Arial" charset="0"/>
              </a:rPr>
              <a:t>Assembling in Santa Clara, CA</a:t>
            </a:r>
            <a:endParaRPr lang="en-US" sz="2800" dirty="0">
              <a:solidFill>
                <a:srgbClr val="666699"/>
              </a:solidFill>
              <a:latin typeface="Arial" charset="0"/>
              <a:ea typeface="Lucida Grande" charset="0"/>
              <a:cs typeface="Lucida Grande" charset="0"/>
              <a:sym typeface="Arial" charset="0"/>
            </a:endParaRPr>
          </a:p>
          <a:p>
            <a:pPr marL="303213" indent="-303213" algn="l">
              <a:spcBef>
                <a:spcPts val="600"/>
              </a:spcBef>
              <a:buClr>
                <a:srgbClr val="E40B2A"/>
              </a:buClr>
              <a:buSzPct val="80000"/>
              <a:buFont typeface="Wingdings" charset="0"/>
              <a:buChar char="l"/>
            </a:pPr>
            <a:r>
              <a:rPr lang="en-US" sz="2800" dirty="0" smtClean="0">
                <a:solidFill>
                  <a:srgbClr val="2A2A40"/>
                </a:solidFill>
                <a:latin typeface="Arial" charset="0"/>
                <a:ea typeface="Arial" charset="0"/>
                <a:cs typeface="Arial" charset="0"/>
                <a:sym typeface="Arial" charset="0"/>
              </a:rPr>
              <a:t>Reason:</a:t>
            </a:r>
            <a:endParaRPr lang="en-US" sz="2800" dirty="0">
              <a:solidFill>
                <a:srgbClr val="666699"/>
              </a:solidFill>
              <a:latin typeface="Arial" charset="0"/>
              <a:ea typeface="Lucida Grande" charset="0"/>
              <a:cs typeface="Lucida Grande"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190104"/>
                </a:solidFill>
                <a:latin typeface="Arial" charset="0"/>
                <a:ea typeface="Arial" charset="0"/>
                <a:cs typeface="Arial" charset="0"/>
                <a:sym typeface="Arial" charset="0"/>
              </a:rPr>
              <a:t>R&amp;D and manufacturing proximity</a:t>
            </a:r>
          </a:p>
        </p:txBody>
      </p:sp>
      <p:sp>
        <p:nvSpPr>
          <p:cNvPr id="130053" name="Rectangle 5"/>
          <p:cNvSpPr>
            <a:spLocks/>
          </p:cNvSpPr>
          <p:nvPr/>
        </p:nvSpPr>
        <p:spPr bwMode="auto">
          <a:xfrm>
            <a:off x="76200" y="6019800"/>
            <a:ext cx="838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Google, Apple, other gadget makers chant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U-S-A! U-S-A!</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Patrick Seitz, </a:t>
            </a:r>
            <a:r>
              <a:rPr lang="en-US" altLang="ja-JP" sz="1100" dirty="0">
                <a:solidFill>
                  <a:srgbClr val="190104"/>
                </a:solidFill>
                <a:latin typeface="Arial Italic" charset="0"/>
                <a:ea typeface="Arial Italic" charset="0"/>
                <a:cs typeface="Arial Italic" charset="0"/>
                <a:sym typeface="Arial Italic" charset="0"/>
              </a:rPr>
              <a:t>Investor</a:t>
            </a:r>
            <a:r>
              <a:rPr lang="ja-JP" altLang="en-US" sz="1100" dirty="0">
                <a:solidFill>
                  <a:srgbClr val="190104"/>
                </a:solidFill>
                <a:latin typeface="Arial" charset="0"/>
                <a:ea typeface="ＭＳ Ｐゴシック" charset="0"/>
                <a:sym typeface="Arial Italic" charset="0"/>
              </a:rPr>
              <a:t>’</a:t>
            </a:r>
            <a:r>
              <a:rPr lang="en-US" altLang="ja-JP" sz="1100" dirty="0">
                <a:solidFill>
                  <a:srgbClr val="190104"/>
                </a:solidFill>
                <a:latin typeface="Arial Italic" charset="0"/>
                <a:ea typeface="Arial Italic" charset="0"/>
                <a:cs typeface="Arial Italic" charset="0"/>
                <a:sym typeface="Arial Italic" charset="0"/>
              </a:rPr>
              <a:t>s Business Daily</a:t>
            </a:r>
            <a:r>
              <a:rPr lang="en-US" altLang="ja-JP" sz="1100" dirty="0">
                <a:solidFill>
                  <a:srgbClr val="190104"/>
                </a:solidFill>
                <a:latin typeface="Arial" charset="0"/>
                <a:ea typeface="Arial" charset="0"/>
                <a:cs typeface="Arial" charset="0"/>
                <a:sym typeface="Arial" charset="0"/>
              </a:rPr>
              <a:t>. August 1, 2013. http://</a:t>
            </a:r>
            <a:r>
              <a:rPr lang="en-US" altLang="ja-JP" sz="1100" dirty="0" err="1">
                <a:solidFill>
                  <a:srgbClr val="190104"/>
                </a:solidFill>
                <a:latin typeface="Arial" charset="0"/>
                <a:ea typeface="Arial" charset="0"/>
                <a:cs typeface="Arial" charset="0"/>
                <a:sym typeface="Arial" charset="0"/>
              </a:rPr>
              <a:t>news.investors.com</a:t>
            </a:r>
            <a:r>
              <a:rPr lang="en-US" altLang="ja-JP" sz="1100" dirty="0">
                <a:solidFill>
                  <a:srgbClr val="190104"/>
                </a:solidFill>
                <a:latin typeface="Arial" charset="0"/>
                <a:ea typeface="Arial" charset="0"/>
                <a:cs typeface="Arial" charset="0"/>
                <a:sym typeface="Arial" charset="0"/>
              </a:rPr>
              <a:t>/technology-click/080113-666043-goog-aapl-intc-lead-usa-electronics-manufacturing-renaissance.htm.</a:t>
            </a:r>
            <a:endParaRPr lang="en-US" altLang="ja-JP" sz="2400" dirty="0">
              <a:solidFill>
                <a:srgbClr val="666699"/>
              </a:solidFill>
              <a:latin typeface="Arial" charset="0"/>
              <a:ea typeface="Lucida Grande" charset="0"/>
              <a:cs typeface="Lucida Grande" charset="0"/>
              <a:sym typeface="Arial" charset="0"/>
            </a:endParaRPr>
          </a:p>
          <a:p>
            <a:pPr algn="l"/>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Google Glass to be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made in USA.</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Tim Bradshaw, </a:t>
            </a:r>
            <a:r>
              <a:rPr lang="en-US" altLang="ja-JP" sz="1100" dirty="0">
                <a:solidFill>
                  <a:srgbClr val="190104"/>
                </a:solidFill>
                <a:latin typeface="Arial Italic" charset="0"/>
                <a:ea typeface="Arial Italic" charset="0"/>
                <a:cs typeface="Arial Italic" charset="0"/>
                <a:sym typeface="Arial Italic" charset="0"/>
              </a:rPr>
              <a:t>Financial Times</a:t>
            </a:r>
            <a:r>
              <a:rPr lang="en-US" altLang="ja-JP" sz="1100" dirty="0">
                <a:solidFill>
                  <a:srgbClr val="190104"/>
                </a:solidFill>
                <a:latin typeface="Arial" charset="0"/>
                <a:ea typeface="Arial" charset="0"/>
                <a:cs typeface="Arial" charset="0"/>
                <a:sym typeface="Arial" charset="0"/>
              </a:rPr>
              <a:t>. March 27, 2013. http://</a:t>
            </a:r>
            <a:r>
              <a:rPr lang="en-US" altLang="ja-JP" sz="1100" dirty="0" err="1">
                <a:solidFill>
                  <a:srgbClr val="190104"/>
                </a:solidFill>
                <a:latin typeface="Arial" charset="0"/>
                <a:ea typeface="Arial" charset="0"/>
                <a:cs typeface="Arial" charset="0"/>
                <a:sym typeface="Arial" charset="0"/>
              </a:rPr>
              <a:t>www.ft.com</a:t>
            </a:r>
            <a:r>
              <a:rPr lang="en-US" altLang="ja-JP" sz="1100" dirty="0">
                <a:solidFill>
                  <a:srgbClr val="190104"/>
                </a:solidFill>
                <a:latin typeface="Arial" charset="0"/>
                <a:ea typeface="Arial" charset="0"/>
                <a:cs typeface="Arial" charset="0"/>
                <a:sym typeface="Arial" charset="0"/>
              </a:rPr>
              <a:t>/</a:t>
            </a:r>
            <a:r>
              <a:rPr lang="en-US" altLang="ja-JP" sz="1100" dirty="0" err="1">
                <a:solidFill>
                  <a:srgbClr val="190104"/>
                </a:solidFill>
                <a:latin typeface="Arial" charset="0"/>
                <a:ea typeface="Arial" charset="0"/>
                <a:cs typeface="Arial" charset="0"/>
                <a:sym typeface="Arial" charset="0"/>
              </a:rPr>
              <a:t>intl</a:t>
            </a:r>
            <a:r>
              <a:rPr lang="en-US" altLang="ja-JP" sz="1100" dirty="0">
                <a:solidFill>
                  <a:srgbClr val="190104"/>
                </a:solidFill>
                <a:latin typeface="Arial" charset="0"/>
                <a:ea typeface="Arial" charset="0"/>
                <a:cs typeface="Arial" charset="0"/>
                <a:sym typeface="Arial" charset="0"/>
              </a:rPr>
              <a:t>/</a:t>
            </a:r>
            <a:r>
              <a:rPr lang="en-US" altLang="ja-JP" sz="1100" dirty="0" err="1">
                <a:solidFill>
                  <a:srgbClr val="190104"/>
                </a:solidFill>
                <a:latin typeface="Arial" charset="0"/>
                <a:ea typeface="Arial" charset="0"/>
                <a:cs typeface="Arial" charset="0"/>
                <a:sym typeface="Arial" charset="0"/>
              </a:rPr>
              <a:t>cms</a:t>
            </a:r>
            <a:r>
              <a:rPr lang="en-US" altLang="ja-JP" sz="1100" dirty="0">
                <a:solidFill>
                  <a:srgbClr val="190104"/>
                </a:solidFill>
                <a:latin typeface="Arial" charset="0"/>
                <a:ea typeface="Arial" charset="0"/>
                <a:cs typeface="Arial" charset="0"/>
                <a:sym typeface="Arial" charset="0"/>
              </a:rPr>
              <a:t>/s/0/ead42b3a-96ab-11e2-a77c-00144feabdc0.html.</a:t>
            </a:r>
            <a:endParaRPr lang="en-US" sz="1100" dirty="0">
              <a:solidFill>
                <a:srgbClr val="190104"/>
              </a:solidFill>
              <a:latin typeface="Arial" charset="0"/>
              <a:ea typeface="Arial" charset="0"/>
              <a:cs typeface="Arial" charset="0"/>
              <a:sym typeface="Arial" charset="0"/>
            </a:endParaRPr>
          </a:p>
        </p:txBody>
      </p:sp>
      <p:pic>
        <p:nvPicPr>
          <p:cNvPr id="130054"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0" y="841375"/>
            <a:ext cx="21971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3312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2489A06B-0C2B-6642-B594-E8FC7B5A1DED}" type="slidenum">
              <a:rPr lang="en-US" sz="1800" smtClean="0">
                <a:solidFill>
                  <a:srgbClr val="000000"/>
                </a:solidFill>
                <a:latin typeface="Times New Roman" charset="0"/>
                <a:cs typeface="Times New Roman" charset="0"/>
                <a:sym typeface="Times New Roman" charset="0"/>
              </a:rPr>
              <a:pPr algn="r">
                <a:defRPr/>
              </a:pPr>
              <a:t>105</a:t>
            </a:fld>
            <a:endParaRPr lang="en-US" sz="1800" smtClean="0">
              <a:solidFill>
                <a:srgbClr val="000000"/>
              </a:solidFill>
              <a:latin typeface="Times New Roman" charset="0"/>
              <a:cs typeface="Times New Roman" charset="0"/>
              <a:sym typeface="Times New Roman" charset="0"/>
            </a:endParaRPr>
          </a:p>
        </p:txBody>
      </p:sp>
      <p:sp>
        <p:nvSpPr>
          <p:cNvPr id="131075" name="Rectangle 3"/>
          <p:cNvSpPr>
            <a:spLocks/>
          </p:cNvSpPr>
          <p:nvPr/>
        </p:nvSpPr>
        <p:spPr bwMode="auto">
          <a:xfrm>
            <a:off x="152400" y="2311400"/>
            <a:ext cx="88519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Toronto, Ont. company opening injection molding plant, U.S. manufacturing base in Buffalo, NY</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250 jobs</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Proximity to market</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Government incentives</a:t>
            </a:r>
          </a:p>
        </p:txBody>
      </p:sp>
      <p:sp>
        <p:nvSpPr>
          <p:cNvPr id="131076" name="Rectangle 4"/>
          <p:cNvSpPr>
            <a:spLocks/>
          </p:cNvSpPr>
          <p:nvPr/>
        </p:nvSpPr>
        <p:spPr bwMode="auto">
          <a:xfrm>
            <a:off x="152400" y="6172200"/>
            <a:ext cx="87757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James Fink, </a:t>
            </a:r>
            <a:r>
              <a:rPr lang="en-US" sz="1100" dirty="0">
                <a:solidFill>
                  <a:srgbClr val="190104"/>
                </a:solidFill>
                <a:latin typeface="Arial Italic" charset="0"/>
                <a:ea typeface="ＭＳ Ｐゴシック" charset="0"/>
                <a:sym typeface="Arial Italic" charset="0"/>
              </a:rPr>
              <a:t>Buffalo Business First</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Canadian manufacturer, 250 jobs coming to Buffalo.</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September 26, 2013. </a:t>
            </a:r>
            <a:r>
              <a:rPr lang="en-US" altLang="ja-JP" sz="1100" dirty="0">
                <a:latin typeface="Arial" charset="0"/>
                <a:ea typeface="Arial" charset="0"/>
                <a:cs typeface="Arial" charset="0"/>
                <a:sym typeface="Arial" charset="0"/>
              </a:rPr>
              <a:t>http://www.bizjournals.com/buffalo/news/2013/09/26/canadian-manufacturer-250-jobs-coming.html</a:t>
            </a:r>
            <a:r>
              <a:rPr lang="en-US" altLang="ja-JP" sz="1100" dirty="0">
                <a:solidFill>
                  <a:srgbClr val="190104"/>
                </a:solidFill>
                <a:latin typeface="Arial" charset="0"/>
                <a:ea typeface="Arial" charset="0"/>
                <a:cs typeface="Arial" charset="0"/>
                <a:sym typeface="Arial" charset="0"/>
              </a:rPr>
              <a:t>.</a:t>
            </a:r>
            <a:r>
              <a:rPr lang="en-US" altLang="ja-JP" sz="1100" dirty="0">
                <a:solidFill>
                  <a:srgbClr val="190104"/>
                </a:solidFill>
                <a:latin typeface="Arial Italic" charset="0"/>
                <a:ea typeface="Arial Italic" charset="0"/>
                <a:cs typeface="Arial Italic" charset="0"/>
                <a:sym typeface="Arial Italic" charset="0"/>
              </a:rPr>
              <a:t> </a:t>
            </a:r>
            <a:endParaRPr lang="en-US" altLang="ja-JP" sz="2400" dirty="0">
              <a:solidFill>
                <a:srgbClr val="666699"/>
              </a:solidFill>
              <a:latin typeface="Arial" charset="0"/>
              <a:ea typeface="Lucida Grande" charset="0"/>
              <a:cs typeface="Lucida Grande" charset="0"/>
              <a:sym typeface="Arial" charset="0"/>
            </a:endParaRPr>
          </a:p>
          <a:p>
            <a:pPr algn="l"/>
            <a:r>
              <a:rPr lang="en-US" sz="1100" dirty="0">
                <a:solidFill>
                  <a:srgbClr val="190104"/>
                </a:solidFill>
                <a:latin typeface="Arial Italic" charset="0"/>
                <a:ea typeface="Arial Italic" charset="0"/>
                <a:cs typeface="Arial Italic" charset="0"/>
                <a:sym typeface="Arial Italic" charset="0"/>
              </a:rPr>
              <a:t>Canadian Plastics</a:t>
            </a:r>
            <a:r>
              <a:rPr lang="en-US" sz="1100" dirty="0">
                <a:solidFill>
                  <a:srgbClr val="190104"/>
                </a:solidFill>
                <a:latin typeface="Arial" charset="0"/>
                <a:ea typeface="Arial" charset="0"/>
                <a:cs typeface="Arial"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Canada</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s Gracious Living opening N.Y. manufacturing plant.</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September 30, 2013.</a:t>
            </a:r>
            <a:endParaRPr lang="en-US" sz="1100" dirty="0">
              <a:solidFill>
                <a:srgbClr val="190104"/>
              </a:solidFill>
              <a:latin typeface="Arial" charset="0"/>
              <a:ea typeface="Arial" charset="0"/>
              <a:cs typeface="Arial" charset="0"/>
              <a:sym typeface="Arial" charset="0"/>
            </a:endParaRPr>
          </a:p>
        </p:txBody>
      </p:sp>
      <p:sp>
        <p:nvSpPr>
          <p:cNvPr id="131077" name="Rectangle 5"/>
          <p:cNvSpPr>
            <a:spLocks/>
          </p:cNvSpPr>
          <p:nvPr/>
        </p:nvSpPr>
        <p:spPr bwMode="auto">
          <a:xfrm>
            <a:off x="1739900" y="101600"/>
            <a:ext cx="68707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Outdoor Furniture and Housewares</a:t>
            </a:r>
            <a:r>
              <a:rPr lang="en-US" sz="3200" dirty="0">
                <a:solidFill>
                  <a:srgbClr val="2A2A40"/>
                </a:solidFill>
                <a:latin typeface="Arial" charset="0"/>
                <a:sym typeface="Arial" charset="0"/>
              </a:rPr>
              <a:t/>
            </a:r>
            <a:br>
              <a:rPr lang="en-US" sz="3200" dirty="0">
                <a:solidFill>
                  <a:srgbClr val="2A2A40"/>
                </a:solidFill>
                <a:latin typeface="Arial" charset="0"/>
                <a:sym typeface="Arial" charset="0"/>
              </a:rPr>
            </a:br>
            <a:r>
              <a:rPr lang="en-US" sz="3200" dirty="0" smtClean="0">
                <a:solidFill>
                  <a:srgbClr val="2A2A40"/>
                </a:solidFill>
                <a:latin typeface="Arial" charset="0"/>
                <a:sym typeface="Arial" charset="0"/>
              </a:rPr>
              <a:t>(</a:t>
            </a:r>
            <a:r>
              <a:rPr lang="en-US" sz="3200" dirty="0">
                <a:solidFill>
                  <a:srgbClr val="2A2A40"/>
                </a:solidFill>
                <a:latin typeface="Arial" charset="0"/>
                <a:ea typeface="ＭＳ Ｐゴシック" charset="0"/>
                <a:sym typeface="Arial" charset="0"/>
              </a:rPr>
              <a:t>Foreign Direct Investment</a:t>
            </a:r>
            <a:r>
              <a:rPr lang="en-US" sz="3200" dirty="0" smtClean="0">
                <a:solidFill>
                  <a:srgbClr val="2A2A40"/>
                </a:solidFill>
                <a:latin typeface="Arial" charset="0"/>
                <a:sym typeface="Arial" charset="0"/>
              </a:rPr>
              <a:t>)</a:t>
            </a:r>
            <a:endParaRPr lang="en-US" sz="3200" dirty="0">
              <a:solidFill>
                <a:srgbClr val="2A2A40"/>
              </a:solidFill>
              <a:latin typeface="Arial" charset="0"/>
              <a:sym typeface="Arial" charset="0"/>
            </a:endParaRPr>
          </a:p>
        </p:txBody>
      </p:sp>
      <p:pic>
        <p:nvPicPr>
          <p:cNvPr id="13107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57800" y="1066800"/>
            <a:ext cx="3746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3414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1830BF93-1881-8E4E-97EA-70DF696BA414}" type="slidenum">
              <a:rPr lang="en-US" sz="1800" smtClean="0">
                <a:solidFill>
                  <a:srgbClr val="000000"/>
                </a:solidFill>
                <a:latin typeface="Times New Roman" charset="0"/>
                <a:cs typeface="Times New Roman" charset="0"/>
                <a:sym typeface="Times New Roman" charset="0"/>
              </a:rPr>
              <a:pPr algn="r">
                <a:defRPr/>
              </a:pPr>
              <a:t>106</a:t>
            </a:fld>
            <a:endParaRPr lang="en-US" sz="1800" smtClean="0">
              <a:solidFill>
                <a:srgbClr val="000000"/>
              </a:solidFill>
              <a:latin typeface="Times New Roman" charset="0"/>
              <a:cs typeface="Times New Roman" charset="0"/>
              <a:sym typeface="Times New Roman" charset="0"/>
            </a:endParaRPr>
          </a:p>
        </p:txBody>
      </p:sp>
      <p:sp>
        <p:nvSpPr>
          <p:cNvPr id="134147" name="Rectangle 3"/>
          <p:cNvSpPr>
            <a:spLocks noGrp="1" noChangeArrowheads="1"/>
          </p:cNvSpPr>
          <p:nvPr>
            <p:ph type="title"/>
          </p:nvPr>
        </p:nvSpPr>
        <p:spPr>
          <a:xfrm>
            <a:off x="1654175" y="0"/>
            <a:ext cx="6146800" cy="1103313"/>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Wood Pellets</a:t>
            </a:r>
            <a:br>
              <a:rPr lang="en-US" sz="3200" dirty="0" smtClean="0">
                <a:solidFill>
                  <a:srgbClr val="2A2A40"/>
                </a:solidFill>
              </a:rPr>
            </a:br>
            <a:r>
              <a:rPr lang="en-US" sz="3200" dirty="0" smtClean="0">
                <a:solidFill>
                  <a:srgbClr val="2A2A40"/>
                </a:solidFill>
              </a:rPr>
              <a:t>(Kept from Offshoring)</a:t>
            </a:r>
          </a:p>
        </p:txBody>
      </p:sp>
      <p:sp>
        <p:nvSpPr>
          <p:cNvPr id="132100" name="Rectangle 4"/>
          <p:cNvSpPr>
            <a:spLocks/>
          </p:cNvSpPr>
          <p:nvPr/>
        </p:nvSpPr>
        <p:spPr bwMode="auto">
          <a:xfrm>
            <a:off x="152400" y="2208213"/>
            <a:ext cx="88519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Port of Pascagoula, MS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140 jobs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$115 million investment</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Government incentives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Raw materials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Infrastructure</a:t>
            </a:r>
          </a:p>
        </p:txBody>
      </p:sp>
      <p:sp>
        <p:nvSpPr>
          <p:cNvPr id="132101" name="Rectangle 5"/>
          <p:cNvSpPr>
            <a:spLocks/>
          </p:cNvSpPr>
          <p:nvPr/>
        </p:nvSpPr>
        <p:spPr bwMode="auto">
          <a:xfrm>
            <a:off x="152400" y="6096000"/>
            <a:ext cx="8775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a:ea typeface="ＭＳ Ｐゴシック" charset="0"/>
                <a:cs typeface="Arial"/>
                <a:sym typeface="Arial" charset="0"/>
              </a:rPr>
              <a:t>Source: Wally Northway, </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Is </a:t>
            </a:r>
            <a:r>
              <a:rPr lang="en-US" altLang="ja-JP" sz="1100" dirty="0" err="1">
                <a:solidFill>
                  <a:srgbClr val="190104"/>
                </a:solidFill>
                <a:latin typeface="Arial"/>
                <a:ea typeface="Arial" charset="0"/>
                <a:cs typeface="Arial"/>
                <a:sym typeface="Arial" charset="0"/>
              </a:rPr>
              <a:t>onshoring</a:t>
            </a:r>
            <a:r>
              <a:rPr lang="en-US" altLang="ja-JP" sz="1100" dirty="0">
                <a:solidFill>
                  <a:srgbClr val="190104"/>
                </a:solidFill>
                <a:latin typeface="Arial"/>
                <a:ea typeface="Arial" charset="0"/>
                <a:cs typeface="Arial"/>
                <a:sym typeface="Arial" charset="0"/>
              </a:rPr>
              <a:t> the new trend? Local manufacturers finding a more level playing field.</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a:t>
            </a:r>
            <a:r>
              <a:rPr lang="en-US" altLang="ja-JP" sz="1100" dirty="0">
                <a:solidFill>
                  <a:srgbClr val="190104"/>
                </a:solidFill>
                <a:latin typeface="Arial"/>
                <a:ea typeface="Arial Italic" charset="0"/>
                <a:cs typeface="Arial"/>
                <a:sym typeface="Arial Italic" charset="0"/>
              </a:rPr>
              <a:t>Mississippi Business Journal</a:t>
            </a:r>
            <a:r>
              <a:rPr lang="en-US" altLang="ja-JP" sz="1100" dirty="0">
                <a:solidFill>
                  <a:srgbClr val="190104"/>
                </a:solidFill>
                <a:latin typeface="Arial"/>
                <a:ea typeface="Arial" charset="0"/>
                <a:cs typeface="Arial"/>
                <a:sym typeface="Arial" charset="0"/>
              </a:rPr>
              <a:t>. November 29, 2013.</a:t>
            </a:r>
            <a:endParaRPr lang="en-US" altLang="ja-JP" sz="1100" dirty="0">
              <a:latin typeface="Arial"/>
              <a:ea typeface="Lucida Grande" charset="0"/>
              <a:cs typeface="Arial"/>
              <a:sym typeface="Arial" charset="0"/>
            </a:endParaRPr>
          </a:p>
          <a:p>
            <a:pPr algn="l"/>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Green Circle Bio Energy to Expand in Mississippi.</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Forest2Market. July 12, 2013.</a:t>
            </a:r>
            <a:endParaRPr lang="en-US" sz="1100" dirty="0">
              <a:solidFill>
                <a:srgbClr val="190104"/>
              </a:solidFill>
              <a:latin typeface="Arial"/>
              <a:ea typeface="Arial" charset="0"/>
              <a:cs typeface="Arial"/>
              <a:sym typeface="Arial" charset="0"/>
            </a:endParaRPr>
          </a:p>
        </p:txBody>
      </p:sp>
      <p:pic>
        <p:nvPicPr>
          <p:cNvPr id="132102"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1295400"/>
            <a:ext cx="3057525" cy="81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3517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6006E8AD-90C7-0F46-A62E-15345205F606}" type="slidenum">
              <a:rPr lang="en-US" sz="1800" smtClean="0">
                <a:solidFill>
                  <a:srgbClr val="000000"/>
                </a:solidFill>
                <a:latin typeface="Times New Roman" charset="0"/>
                <a:cs typeface="Times New Roman" charset="0"/>
                <a:sym typeface="Times New Roman" charset="0"/>
              </a:rPr>
              <a:pPr algn="r">
                <a:defRPr/>
              </a:pPr>
              <a:t>107</a:t>
            </a:fld>
            <a:endParaRPr lang="en-US" sz="1800" smtClean="0">
              <a:solidFill>
                <a:srgbClr val="000000"/>
              </a:solidFill>
              <a:latin typeface="Times New Roman" charset="0"/>
              <a:cs typeface="Times New Roman" charset="0"/>
              <a:sym typeface="Times New Roman" charset="0"/>
            </a:endParaRPr>
          </a:p>
        </p:txBody>
      </p:sp>
      <p:pic>
        <p:nvPicPr>
          <p:cNvPr id="13312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48400" y="579438"/>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135172" name="Rectangle 4"/>
          <p:cNvSpPr>
            <a:spLocks noGrp="1" noChangeArrowheads="1"/>
          </p:cNvSpPr>
          <p:nvPr>
            <p:ph type="title"/>
          </p:nvPr>
        </p:nvSpPr>
        <p:spPr>
          <a:xfrm>
            <a:off x="1654175" y="0"/>
            <a:ext cx="6146800" cy="1103313"/>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Battery-Powered Cars</a:t>
            </a:r>
            <a:br>
              <a:rPr lang="en-US" sz="3200" dirty="0" smtClean="0">
                <a:solidFill>
                  <a:srgbClr val="2A2A40"/>
                </a:solidFill>
              </a:rPr>
            </a:br>
            <a:r>
              <a:rPr lang="en-US" sz="3200" dirty="0" smtClean="0">
                <a:solidFill>
                  <a:srgbClr val="2A2A40"/>
                </a:solidFill>
              </a:rPr>
              <a:t>(Kept from Offshoring)</a:t>
            </a:r>
          </a:p>
        </p:txBody>
      </p:sp>
      <p:sp>
        <p:nvSpPr>
          <p:cNvPr id="133125" name="Rectangle 5"/>
          <p:cNvSpPr>
            <a:spLocks/>
          </p:cNvSpPr>
          <p:nvPr/>
        </p:nvSpPr>
        <p:spPr bwMode="auto">
          <a:xfrm>
            <a:off x="117475" y="1905000"/>
            <a:ext cx="88519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Horn Lake, MS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426 manufacturing jobs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Government incentives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Image/brand</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Quality</a:t>
            </a:r>
          </a:p>
        </p:txBody>
      </p:sp>
      <p:sp>
        <p:nvSpPr>
          <p:cNvPr id="133126" name="Rectangle 6"/>
          <p:cNvSpPr>
            <a:spLocks/>
          </p:cNvSpPr>
          <p:nvPr/>
        </p:nvSpPr>
        <p:spPr bwMode="auto">
          <a:xfrm>
            <a:off x="152400" y="6070600"/>
            <a:ext cx="87757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a:ea typeface="ＭＳ Ｐゴシック" charset="0"/>
                <a:cs typeface="Arial"/>
                <a:sym typeface="Arial" charset="0"/>
              </a:rPr>
              <a:t>Source: Michael Clark, </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Tiny cars create huge impact in north Mississippi.</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a:t>
            </a:r>
            <a:r>
              <a:rPr lang="en-US" altLang="ja-JP" sz="1100" dirty="0">
                <a:solidFill>
                  <a:srgbClr val="190104"/>
                </a:solidFill>
                <a:latin typeface="Arial"/>
                <a:ea typeface="Arial Italic" charset="0"/>
                <a:cs typeface="Arial"/>
                <a:sym typeface="Arial Italic" charset="0"/>
              </a:rPr>
              <a:t>WLOX</a:t>
            </a:r>
            <a:r>
              <a:rPr lang="en-US" altLang="ja-JP" sz="1100" dirty="0">
                <a:solidFill>
                  <a:srgbClr val="190104"/>
                </a:solidFill>
                <a:latin typeface="Arial"/>
                <a:ea typeface="Arial" charset="0"/>
                <a:cs typeface="Arial"/>
                <a:sym typeface="Arial" charset="0"/>
              </a:rPr>
              <a:t>.  July 6, 2012.</a:t>
            </a:r>
            <a:endParaRPr lang="en-US" altLang="ja-JP" sz="1100" dirty="0">
              <a:latin typeface="Arial"/>
              <a:ea typeface="Lucida Grande" charset="0"/>
              <a:cs typeface="Arial"/>
              <a:sym typeface="Arial" charset="0"/>
            </a:endParaRPr>
          </a:p>
          <a:p>
            <a:pPr algn="l"/>
            <a:r>
              <a:rPr lang="en-US" sz="1100" dirty="0">
                <a:solidFill>
                  <a:srgbClr val="190104"/>
                </a:solidFill>
                <a:latin typeface="Arial"/>
                <a:ea typeface="Arial" charset="0"/>
                <a:cs typeface="Arial"/>
                <a:sym typeface="Arial" charset="0"/>
              </a:rPr>
              <a:t>Alan </a:t>
            </a:r>
            <a:r>
              <a:rPr lang="en-US" sz="1100" dirty="0" err="1">
                <a:solidFill>
                  <a:srgbClr val="190104"/>
                </a:solidFill>
                <a:latin typeface="Arial"/>
                <a:ea typeface="Arial" charset="0"/>
                <a:cs typeface="Arial"/>
                <a:sym typeface="Arial" charset="0"/>
              </a:rPr>
              <a:t>Ohnsman</a:t>
            </a:r>
            <a:r>
              <a:rPr lang="en-US" sz="1100" dirty="0">
                <a:solidFill>
                  <a:srgbClr val="190104"/>
                </a:solidFill>
                <a:latin typeface="Arial"/>
                <a:ea typeface="Arial" charset="0"/>
                <a:cs typeface="Arial"/>
                <a:sym typeface="Arial" charset="0"/>
              </a:rPr>
              <a:t>, </a:t>
            </a:r>
            <a:r>
              <a:rPr lang="ja-JP" altLang="en-US" sz="1100" dirty="0">
                <a:solidFill>
                  <a:srgbClr val="190104"/>
                </a:solidFill>
                <a:latin typeface="Arial"/>
                <a:ea typeface="ＭＳ Ｐゴシック" charset="0"/>
                <a:cs typeface="Arial"/>
                <a:sym typeface="Arial" charset="0"/>
              </a:rPr>
              <a:t>“</a:t>
            </a:r>
            <a:r>
              <a:rPr lang="en-US" altLang="ja-JP" sz="1100" dirty="0" err="1">
                <a:solidFill>
                  <a:srgbClr val="190104"/>
                </a:solidFill>
                <a:latin typeface="Arial"/>
                <a:ea typeface="Arial" charset="0"/>
                <a:cs typeface="Arial"/>
                <a:sym typeface="Arial" charset="0"/>
              </a:rPr>
              <a:t>GreenTech</a:t>
            </a:r>
            <a:r>
              <a:rPr lang="en-US" altLang="ja-JP" sz="1100" dirty="0">
                <a:solidFill>
                  <a:srgbClr val="190104"/>
                </a:solidFill>
                <a:latin typeface="Arial"/>
                <a:ea typeface="Arial" charset="0"/>
                <a:cs typeface="Arial"/>
                <a:sym typeface="Arial" charset="0"/>
              </a:rPr>
              <a:t> to take first U.S. </a:t>
            </a:r>
            <a:r>
              <a:rPr lang="en-US" altLang="ja-JP" sz="1100" dirty="0" err="1">
                <a:solidFill>
                  <a:srgbClr val="190104"/>
                </a:solidFill>
                <a:latin typeface="Arial"/>
                <a:ea typeface="Arial" charset="0"/>
                <a:cs typeface="Arial"/>
                <a:sym typeface="Arial" charset="0"/>
              </a:rPr>
              <a:t>MyCar</a:t>
            </a:r>
            <a:r>
              <a:rPr lang="en-US" altLang="ja-JP" sz="1100" dirty="0">
                <a:solidFill>
                  <a:srgbClr val="190104"/>
                </a:solidFill>
                <a:latin typeface="Arial"/>
                <a:ea typeface="Arial" charset="0"/>
                <a:cs typeface="Arial"/>
                <a:sym typeface="Arial" charset="0"/>
              </a:rPr>
              <a:t> order from Domino</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s.</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a:t>
            </a:r>
            <a:r>
              <a:rPr lang="en-US" altLang="ja-JP" sz="1100" dirty="0">
                <a:solidFill>
                  <a:srgbClr val="190104"/>
                </a:solidFill>
                <a:latin typeface="Arial"/>
                <a:ea typeface="Arial Italic" charset="0"/>
                <a:cs typeface="Arial"/>
                <a:sym typeface="Arial Italic" charset="0"/>
              </a:rPr>
              <a:t>Bloomberg</a:t>
            </a:r>
            <a:r>
              <a:rPr lang="en-US" altLang="ja-JP" sz="1100" dirty="0">
                <a:solidFill>
                  <a:srgbClr val="190104"/>
                </a:solidFill>
                <a:latin typeface="Arial"/>
                <a:ea typeface="Arial" charset="0"/>
                <a:cs typeface="Arial"/>
                <a:sym typeface="Arial" charset="0"/>
              </a:rPr>
              <a:t>. July 5, 2012.</a:t>
            </a:r>
            <a:endParaRPr lang="en-US" altLang="ja-JP" sz="1100" dirty="0">
              <a:latin typeface="Arial"/>
              <a:ea typeface="Lucida Grande" charset="0"/>
              <a:cs typeface="Arial"/>
              <a:sym typeface="Arial" charset="0"/>
            </a:endParaRPr>
          </a:p>
          <a:p>
            <a:pPr algn="l"/>
            <a:r>
              <a:rPr lang="en-US" sz="1100" dirty="0">
                <a:solidFill>
                  <a:srgbClr val="190104"/>
                </a:solidFill>
                <a:latin typeface="Arial"/>
                <a:ea typeface="Arial" charset="0"/>
                <a:cs typeface="Arial"/>
                <a:sym typeface="Arial" charset="0"/>
              </a:rPr>
              <a:t>Haley Barbour and Terry McAuliffe, </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Made in America: States and Businesses Can Restore American Manufacturing.</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a:t>
            </a:r>
            <a:endParaRPr lang="en-US" altLang="ja-JP" sz="1100" dirty="0" smtClean="0">
              <a:solidFill>
                <a:srgbClr val="190104"/>
              </a:solidFill>
              <a:latin typeface="Arial"/>
              <a:ea typeface="Arial" charset="0"/>
              <a:cs typeface="Arial"/>
              <a:sym typeface="Arial" charset="0"/>
            </a:endParaRPr>
          </a:p>
          <a:p>
            <a:pPr algn="l"/>
            <a:r>
              <a:rPr lang="en-US" altLang="ja-JP" sz="1100" dirty="0" smtClean="0">
                <a:solidFill>
                  <a:srgbClr val="190104"/>
                </a:solidFill>
                <a:latin typeface="Arial"/>
                <a:ea typeface="Arial Italic" charset="0"/>
                <a:cs typeface="Arial"/>
                <a:sym typeface="Arial Italic" charset="0"/>
              </a:rPr>
              <a:t>Huffington </a:t>
            </a:r>
            <a:r>
              <a:rPr lang="en-US" altLang="ja-JP" sz="1100" dirty="0">
                <a:solidFill>
                  <a:srgbClr val="190104"/>
                </a:solidFill>
                <a:latin typeface="Arial"/>
                <a:ea typeface="Arial Italic" charset="0"/>
                <a:cs typeface="Arial"/>
                <a:sym typeface="Arial Italic" charset="0"/>
              </a:rPr>
              <a:t>Post</a:t>
            </a:r>
            <a:r>
              <a:rPr lang="en-US" altLang="ja-JP" sz="1100" dirty="0">
                <a:solidFill>
                  <a:srgbClr val="190104"/>
                </a:solidFill>
                <a:latin typeface="Arial"/>
                <a:ea typeface="Arial" charset="0"/>
                <a:cs typeface="Arial"/>
                <a:sym typeface="Arial" charset="0"/>
              </a:rPr>
              <a:t>. July 23, 2012.</a:t>
            </a:r>
            <a:endParaRPr lang="en-US" sz="1100" dirty="0">
              <a:solidFill>
                <a:srgbClr val="190104"/>
              </a:solidFill>
              <a:latin typeface="Arial"/>
              <a:ea typeface="Arial" charset="0"/>
              <a:cs typeface="Arial"/>
              <a:sym typeface="Arial" charset="0"/>
            </a:endParaRPr>
          </a:p>
        </p:txBody>
      </p:sp>
      <p:pic>
        <p:nvPicPr>
          <p:cNvPr id="133127"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6000" y="2133600"/>
            <a:ext cx="279082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3721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7E7ABB7F-F8BA-8742-8B9A-BC93E6FE065A}" type="slidenum">
              <a:rPr lang="en-US" sz="1800" smtClean="0">
                <a:solidFill>
                  <a:srgbClr val="000000"/>
                </a:solidFill>
                <a:latin typeface="Times New Roman" charset="0"/>
                <a:cs typeface="Times New Roman" charset="0"/>
                <a:sym typeface="Times New Roman" charset="0"/>
              </a:rPr>
              <a:pPr algn="r">
                <a:defRPr/>
              </a:pPr>
              <a:t>108</a:t>
            </a:fld>
            <a:endParaRPr lang="en-US" sz="1800" smtClean="0">
              <a:solidFill>
                <a:srgbClr val="000000"/>
              </a:solidFill>
              <a:latin typeface="Times New Roman" charset="0"/>
              <a:cs typeface="Times New Roman" charset="0"/>
              <a:sym typeface="Times New Roman" charset="0"/>
            </a:endParaRPr>
          </a:p>
        </p:txBody>
      </p:sp>
      <p:sp>
        <p:nvSpPr>
          <p:cNvPr id="135171" name="Rectangle 3"/>
          <p:cNvSpPr>
            <a:spLocks/>
          </p:cNvSpPr>
          <p:nvPr/>
        </p:nvSpPr>
        <p:spPr bwMode="auto">
          <a:xfrm>
            <a:off x="1219200" y="-4763"/>
            <a:ext cx="79375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Contract Plastics Manufacturing</a:t>
            </a:r>
          </a:p>
        </p:txBody>
      </p:sp>
      <p:sp>
        <p:nvSpPr>
          <p:cNvPr id="135172" name="Rectangle 4"/>
          <p:cNvSpPr>
            <a:spLocks/>
          </p:cNvSpPr>
          <p:nvPr/>
        </p:nvSpPr>
        <p:spPr bwMode="auto">
          <a:xfrm>
            <a:off x="242888" y="1447800"/>
            <a:ext cx="88519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800"/>
              </a:spcBef>
            </a:pPr>
            <a:endParaRPr lang="en-US" sz="3200" dirty="0">
              <a:solidFill>
                <a:srgbClr val="2A2A40"/>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Medical devices, injection molding</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12,000 sq. ft. expansion, Tucson, AZ</a:t>
            </a:r>
            <a:endParaRPr lang="en-US" sz="28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One project expanded from China: Advanced injection molding, automation</a:t>
            </a:r>
            <a:endParaRPr lang="en-US" sz="24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Second project relocated from Mexico: automation</a:t>
            </a:r>
          </a:p>
        </p:txBody>
      </p:sp>
      <p:sp>
        <p:nvSpPr>
          <p:cNvPr id="135173" name="Rectangle 5"/>
          <p:cNvSpPr>
            <a:spLocks/>
          </p:cNvSpPr>
          <p:nvPr/>
        </p:nvSpPr>
        <p:spPr bwMode="auto">
          <a:xfrm>
            <a:off x="225425" y="5910263"/>
            <a:ext cx="8928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Plastics Today.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GW Plastics reshores two large medical jobs.</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February 8, 2013. http://www.plasticstoday.com/articles/gw-plastcis-reshores-two-large-medical-jobs0208201301</a:t>
            </a:r>
            <a:endParaRPr lang="en-US" sz="1100">
              <a:solidFill>
                <a:srgbClr val="190104"/>
              </a:solidFill>
              <a:latin typeface="Arial" charset="0"/>
              <a:ea typeface="Arial" charset="0"/>
              <a:cs typeface="Arial" charset="0"/>
              <a:sym typeface="Arial" charset="0"/>
            </a:endParaRPr>
          </a:p>
        </p:txBody>
      </p:sp>
      <p:pic>
        <p:nvPicPr>
          <p:cNvPr id="135174"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0" y="609600"/>
            <a:ext cx="36703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3926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AC3200A5-8FF4-BD47-BF43-38487E204FD2}" type="slidenum">
              <a:rPr lang="en-US" sz="1800" smtClean="0">
                <a:solidFill>
                  <a:srgbClr val="000000"/>
                </a:solidFill>
                <a:latin typeface="Times New Roman" charset="0"/>
                <a:cs typeface="Times New Roman" charset="0"/>
                <a:sym typeface="Times New Roman" charset="0"/>
              </a:rPr>
              <a:pPr algn="r">
                <a:defRPr/>
              </a:pPr>
              <a:t>109</a:t>
            </a:fld>
            <a:endParaRPr lang="en-US" sz="1800" smtClean="0">
              <a:solidFill>
                <a:srgbClr val="000000"/>
              </a:solidFill>
              <a:latin typeface="Times New Roman" charset="0"/>
              <a:cs typeface="Times New Roman" charset="0"/>
              <a:sym typeface="Times New Roman" charset="0"/>
            </a:endParaRPr>
          </a:p>
        </p:txBody>
      </p:sp>
      <p:sp>
        <p:nvSpPr>
          <p:cNvPr id="137219" name="Rectangle 3"/>
          <p:cNvSpPr>
            <a:spLocks/>
          </p:cNvSpPr>
          <p:nvPr/>
        </p:nvSpPr>
        <p:spPr bwMode="auto">
          <a:xfrm>
            <a:off x="533400" y="-36513"/>
            <a:ext cx="79375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Locks and Door Hardware</a:t>
            </a:r>
          </a:p>
        </p:txBody>
      </p:sp>
      <p:sp>
        <p:nvSpPr>
          <p:cNvPr id="137220" name="Rectangle 4"/>
          <p:cNvSpPr>
            <a:spLocks/>
          </p:cNvSpPr>
          <p:nvPr/>
        </p:nvSpPr>
        <p:spPr bwMode="auto">
          <a:xfrm>
            <a:off x="152400" y="1536700"/>
            <a:ext cx="88519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Began </a:t>
            </a:r>
            <a:r>
              <a:rPr lang="en-US" sz="2400" dirty="0" err="1">
                <a:solidFill>
                  <a:srgbClr val="2A2A40"/>
                </a:solidFill>
                <a:latin typeface="Arial" charset="0"/>
                <a:ea typeface="ＭＳ Ｐゴシック" charset="0"/>
                <a:sym typeface="Arial" charset="0"/>
              </a:rPr>
              <a:t>reshoring</a:t>
            </a:r>
            <a:r>
              <a:rPr lang="en-US" sz="2400" dirty="0">
                <a:solidFill>
                  <a:srgbClr val="2A2A40"/>
                </a:solidFill>
                <a:latin typeface="Arial" charset="0"/>
                <a:ea typeface="ＭＳ Ｐゴシック" charset="0"/>
                <a:sym typeface="Arial" charset="0"/>
              </a:rPr>
              <a:t> in 2008</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$5 million investment in new Shell Lake, WI facility in 2013</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Investment as part of Wal-Mart</a:t>
            </a:r>
            <a:r>
              <a:rPr lang="ja-JP" altLang="en-US" sz="2000" dirty="0">
                <a:solidFill>
                  <a:srgbClr val="2A2A40"/>
                </a:solidFill>
                <a:latin typeface="Arial" charset="0"/>
                <a:ea typeface="ＭＳ Ｐゴシック" charset="0"/>
                <a:sym typeface="Arial" charset="0"/>
              </a:rPr>
              <a:t>’</a:t>
            </a:r>
            <a:r>
              <a:rPr lang="en-US" altLang="ja-JP" sz="2000" dirty="0">
                <a:solidFill>
                  <a:srgbClr val="2A2A40"/>
                </a:solidFill>
                <a:latin typeface="Arial" charset="0"/>
                <a:ea typeface="Arial" charset="0"/>
                <a:cs typeface="Arial" charset="0"/>
                <a:sym typeface="Arial" charset="0"/>
              </a:rPr>
              <a:t>s </a:t>
            </a:r>
            <a:r>
              <a:rPr lang="ja-JP" altLang="en-US" sz="2000" dirty="0">
                <a:solidFill>
                  <a:srgbClr val="2A2A40"/>
                </a:solidFill>
                <a:latin typeface="Arial" charset="0"/>
                <a:ea typeface="ＭＳ Ｐゴシック" charset="0"/>
                <a:sym typeface="Arial" charset="0"/>
              </a:rPr>
              <a:t>“</a:t>
            </a:r>
            <a:r>
              <a:rPr lang="en-US" altLang="ja-JP" sz="2000" dirty="0">
                <a:solidFill>
                  <a:srgbClr val="2A2A40"/>
                </a:solidFill>
                <a:latin typeface="Arial" charset="0"/>
                <a:ea typeface="Arial" charset="0"/>
                <a:cs typeface="Arial" charset="0"/>
                <a:sym typeface="Arial" charset="0"/>
              </a:rPr>
              <a:t>Made in America</a:t>
            </a:r>
            <a:r>
              <a:rPr lang="ja-JP" altLang="en-US" sz="2000" dirty="0">
                <a:solidFill>
                  <a:srgbClr val="2A2A40"/>
                </a:solidFill>
                <a:latin typeface="Arial" charset="0"/>
                <a:ea typeface="ＭＳ Ｐゴシック" charset="0"/>
                <a:sym typeface="Arial" charset="0"/>
              </a:rPr>
              <a:t>”</a:t>
            </a:r>
            <a:r>
              <a:rPr lang="en-US" altLang="ja-JP" sz="2000" dirty="0">
                <a:solidFill>
                  <a:srgbClr val="2A2A40"/>
                </a:solidFill>
                <a:latin typeface="Arial" charset="0"/>
                <a:ea typeface="Arial" charset="0"/>
                <a:cs typeface="Arial" charset="0"/>
                <a:sym typeface="Arial" charset="0"/>
              </a:rPr>
              <a:t> initiative</a:t>
            </a:r>
            <a:endParaRPr lang="en-US" altLang="ja-JP" sz="2000" dirty="0">
              <a:solidFill>
                <a:srgbClr val="666699"/>
              </a:solidFill>
              <a:latin typeface="Arial" charset="0"/>
              <a:ea typeface="Lucida Grande" charset="0"/>
              <a:cs typeface="Lucida Grande" charset="0"/>
              <a:sym typeface="Arial" charset="0"/>
            </a:endParaRPr>
          </a:p>
          <a:p>
            <a:pPr marL="303213" indent="-303213" algn="l">
              <a:spcBef>
                <a:spcPts val="700"/>
              </a:spcBef>
              <a:buClr>
                <a:srgbClr val="E40B2A"/>
              </a:buClr>
              <a:buSzPct val="80000"/>
              <a:buFont typeface="Wingdings" charset="0"/>
              <a:buChar char="l"/>
            </a:pPr>
            <a:r>
              <a:rPr lang="en-US" sz="2400" dirty="0">
                <a:solidFill>
                  <a:srgbClr val="2A2A40"/>
                </a:solidFill>
                <a:latin typeface="Arial" charset="0"/>
                <a:ea typeface="Arial" charset="0"/>
                <a:cs typeface="Arial" charset="0"/>
                <a:sym typeface="Arial" charset="0"/>
              </a:rPr>
              <a:t>Planning additional capital investments in 2014</a:t>
            </a:r>
            <a:endParaRPr lang="en-US" sz="2400" dirty="0">
              <a:solidFill>
                <a:srgbClr val="666699"/>
              </a:solidFill>
              <a:latin typeface="Arial" charset="0"/>
              <a:ea typeface="Lucida Grande" charset="0"/>
              <a:cs typeface="Lucida Grande" charset="0"/>
              <a:sym typeface="Arial" charset="0"/>
            </a:endParaRPr>
          </a:p>
          <a:p>
            <a:pPr marL="303213" indent="-303213" algn="l">
              <a:spcBef>
                <a:spcPts val="700"/>
              </a:spcBef>
              <a:buClr>
                <a:srgbClr val="E40B2A"/>
              </a:buClr>
              <a:buSzPct val="80000"/>
              <a:buFont typeface="Wingdings" charset="0"/>
              <a:buChar char="l"/>
            </a:pPr>
            <a:r>
              <a:rPr lang="en-US" sz="2400" dirty="0">
                <a:solidFill>
                  <a:srgbClr val="2A2A40"/>
                </a:solidFill>
                <a:latin typeface="Arial" charset="0"/>
                <a:ea typeface="Arial" charset="0"/>
                <a:cs typeface="Arial" charset="0"/>
                <a:sym typeface="Arial" charset="0"/>
              </a:rPr>
              <a:t>Expected to add 150 additional jobs</a:t>
            </a:r>
            <a:endParaRPr lang="en-US" sz="2400" dirty="0">
              <a:solidFill>
                <a:srgbClr val="666699"/>
              </a:solidFill>
              <a:latin typeface="Arial" charset="0"/>
              <a:ea typeface="Lucida Grande" charset="0"/>
              <a:cs typeface="Lucida Grande" charset="0"/>
              <a:sym typeface="Arial" charset="0"/>
            </a:endParaRPr>
          </a:p>
          <a:p>
            <a:pPr marL="303213" indent="-303213" algn="l">
              <a:spcBef>
                <a:spcPts val="700"/>
              </a:spcBef>
              <a:buClr>
                <a:srgbClr val="E40B2A"/>
              </a:buClr>
              <a:buSzPct val="80000"/>
              <a:buFont typeface="Wingdings" charset="0"/>
              <a:buChar char="l"/>
            </a:pPr>
            <a:r>
              <a:rPr lang="en-US" sz="2400" dirty="0">
                <a:solidFill>
                  <a:srgbClr val="2A2A40"/>
                </a:solidFill>
                <a:latin typeface="Arial" charset="0"/>
                <a:ea typeface="Arial" charset="0"/>
                <a:cs typeface="Arial" charset="0"/>
                <a:sym typeface="Arial" charset="0"/>
              </a:rPr>
              <a:t>Reasons for </a:t>
            </a:r>
            <a:r>
              <a:rPr lang="en-US" sz="2400" dirty="0" err="1">
                <a:solidFill>
                  <a:srgbClr val="2A2A40"/>
                </a:solidFill>
                <a:latin typeface="Arial" charset="0"/>
                <a:ea typeface="Arial" charset="0"/>
                <a:cs typeface="Arial" charset="0"/>
                <a:sym typeface="Arial" charset="0"/>
              </a:rPr>
              <a:t>reshoring</a:t>
            </a:r>
            <a:r>
              <a:rPr lang="en-US" sz="2400" dirty="0">
                <a:solidFill>
                  <a:srgbClr val="2A2A40"/>
                </a:solidFill>
                <a:latin typeface="Arial" charset="0"/>
                <a:ea typeface="Arial" charset="0"/>
                <a:cs typeface="Arial" charset="0"/>
                <a:sym typeface="Arial" charset="0"/>
              </a:rPr>
              <a:t>:</a:t>
            </a:r>
            <a:endParaRPr lang="en-US" sz="2400" dirty="0">
              <a:solidFill>
                <a:srgbClr val="666699"/>
              </a:solidFill>
              <a:latin typeface="Arial" charset="0"/>
              <a:ea typeface="Lucida Grande" charset="0"/>
              <a:cs typeface="Lucida Grande"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Arial" charset="0"/>
                <a:cs typeface="Arial" charset="0"/>
                <a:sym typeface="Arial" charset="0"/>
              </a:rPr>
              <a:t>Total cost</a:t>
            </a:r>
            <a:endParaRPr lang="en-US" sz="2400" dirty="0">
              <a:solidFill>
                <a:srgbClr val="666699"/>
              </a:solidFill>
              <a:latin typeface="Arial" charset="0"/>
              <a:ea typeface="Lucida Grande" charset="0"/>
              <a:cs typeface="Lucida Grande"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Arial" charset="0"/>
                <a:cs typeface="Arial" charset="0"/>
                <a:sym typeface="Arial" charset="0"/>
              </a:rPr>
              <a:t>Inventory</a:t>
            </a:r>
            <a:endParaRPr lang="en-US" sz="2400" dirty="0">
              <a:solidFill>
                <a:srgbClr val="666699"/>
              </a:solidFill>
              <a:latin typeface="Arial" charset="0"/>
              <a:ea typeface="Lucida Grande" charset="0"/>
              <a:cs typeface="Lucida Grande"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Arial" charset="0"/>
                <a:cs typeface="Arial" charset="0"/>
                <a:sym typeface="Arial" charset="0"/>
              </a:rPr>
              <a:t>Environmental impact</a:t>
            </a:r>
            <a:endParaRPr lang="en-US" sz="2400" dirty="0">
              <a:solidFill>
                <a:srgbClr val="666699"/>
              </a:solidFill>
              <a:latin typeface="Arial" charset="0"/>
              <a:ea typeface="Lucida Grande" charset="0"/>
              <a:cs typeface="Lucida Grande"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Arial" charset="0"/>
                <a:cs typeface="Arial" charset="0"/>
                <a:sym typeface="Arial" charset="0"/>
              </a:rPr>
              <a:t>Lead time</a:t>
            </a:r>
          </a:p>
        </p:txBody>
      </p:sp>
      <p:sp>
        <p:nvSpPr>
          <p:cNvPr id="137221" name="Rectangle 5"/>
          <p:cNvSpPr>
            <a:spLocks/>
          </p:cNvSpPr>
          <p:nvPr/>
        </p:nvSpPr>
        <p:spPr bwMode="auto">
          <a:xfrm>
            <a:off x="139700" y="5867400"/>
            <a:ext cx="8928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chemeClr val="bg2"/>
                </a:solidFill>
                <a:latin typeface="Arial"/>
                <a:ea typeface="ＭＳ Ｐゴシック" charset="0"/>
                <a:cs typeface="Arial"/>
                <a:sym typeface="Arial" charset="0"/>
              </a:rPr>
              <a:t>Source: </a:t>
            </a:r>
            <a:r>
              <a:rPr lang="en-US" sz="1100" dirty="0">
                <a:solidFill>
                  <a:schemeClr val="bg2"/>
                </a:solidFill>
                <a:latin typeface="Arial"/>
                <a:ea typeface="ＭＳ Ｐゴシック" charset="0"/>
                <a:cs typeface="Arial"/>
                <a:sym typeface="Arial Italic" charset="0"/>
              </a:rPr>
              <a:t>Consumer Goods Technology</a:t>
            </a:r>
            <a:r>
              <a:rPr lang="en-US" sz="1100" dirty="0">
                <a:solidFill>
                  <a:schemeClr val="bg2"/>
                </a:solidFill>
                <a:latin typeface="Arial"/>
                <a:ea typeface="ＭＳ Ｐゴシック" charset="0"/>
                <a:cs typeface="Arial"/>
                <a:sym typeface="Arial" charset="0"/>
              </a:rPr>
              <a:t>. </a:t>
            </a:r>
            <a:r>
              <a:rPr lang="ja-JP" altLang="en-US" sz="1100" dirty="0">
                <a:solidFill>
                  <a:schemeClr val="bg2"/>
                </a:solidFill>
                <a:latin typeface="Arial"/>
                <a:ea typeface="ＭＳ Ｐゴシック" charset="0"/>
                <a:cs typeface="Arial"/>
                <a:sym typeface="Arial" charset="0"/>
              </a:rPr>
              <a:t>“</a:t>
            </a:r>
            <a:r>
              <a:rPr lang="en-US" altLang="ja-JP" sz="1100" dirty="0" err="1">
                <a:solidFill>
                  <a:schemeClr val="bg2"/>
                </a:solidFill>
                <a:latin typeface="Arial"/>
                <a:ea typeface="Arial" charset="0"/>
                <a:cs typeface="Arial"/>
                <a:sym typeface="Arial" charset="0"/>
              </a:rPr>
              <a:t>Walmart</a:t>
            </a:r>
            <a:r>
              <a:rPr lang="en-US" altLang="ja-JP" sz="1100" dirty="0">
                <a:solidFill>
                  <a:schemeClr val="bg2"/>
                </a:solidFill>
                <a:latin typeface="Arial"/>
                <a:ea typeface="Arial" charset="0"/>
                <a:cs typeface="Arial"/>
                <a:sym typeface="Arial" charset="0"/>
              </a:rPr>
              <a:t>, Suppliers to revive U.S. manufacturing.</a:t>
            </a:r>
            <a:r>
              <a:rPr lang="ja-JP" altLang="en-US" sz="1100" dirty="0">
                <a:solidFill>
                  <a:schemeClr val="bg2"/>
                </a:solidFill>
                <a:latin typeface="Arial"/>
                <a:ea typeface="ＭＳ Ｐゴシック" charset="0"/>
                <a:cs typeface="Arial"/>
                <a:sym typeface="Arial" charset="0"/>
              </a:rPr>
              <a:t>”</a:t>
            </a:r>
            <a:r>
              <a:rPr lang="en-US" altLang="ja-JP" sz="1100" dirty="0">
                <a:solidFill>
                  <a:schemeClr val="bg2"/>
                </a:solidFill>
                <a:latin typeface="Arial"/>
                <a:ea typeface="Arial" charset="0"/>
                <a:cs typeface="Arial"/>
                <a:sym typeface="Arial" charset="0"/>
              </a:rPr>
              <a:t> August 27, 2013. </a:t>
            </a:r>
            <a:r>
              <a:rPr lang="en-US" altLang="ja-JP" sz="1100" u="sng" dirty="0">
                <a:solidFill>
                  <a:schemeClr val="bg2"/>
                </a:solidFill>
                <a:latin typeface="Arial"/>
                <a:ea typeface="Arial" charset="0"/>
                <a:cs typeface="Arial"/>
                <a:sym typeface="Arial" charset="0"/>
              </a:rPr>
              <a:t>http://consumergoods.edgl.com/trends/Walmart,-Suppliers-to-Revive-U-S--Manufacturing88026</a:t>
            </a:r>
            <a:r>
              <a:rPr lang="en-US" altLang="ja-JP" sz="1100" dirty="0">
                <a:solidFill>
                  <a:schemeClr val="bg2"/>
                </a:solidFill>
                <a:latin typeface="Arial"/>
                <a:ea typeface="Arial" charset="0"/>
                <a:cs typeface="Arial"/>
                <a:sym typeface="Arial" charset="0"/>
              </a:rPr>
              <a:t>. </a:t>
            </a:r>
            <a:endParaRPr lang="en-US" altLang="ja-JP" sz="1100" dirty="0">
              <a:solidFill>
                <a:schemeClr val="bg2"/>
              </a:solidFill>
              <a:latin typeface="Arial"/>
              <a:ea typeface="Lucida Grande" charset="0"/>
              <a:cs typeface="Arial"/>
              <a:sym typeface="Arial" charset="0"/>
            </a:endParaRPr>
          </a:p>
          <a:p>
            <a:pPr algn="l"/>
            <a:r>
              <a:rPr lang="en-US" sz="1100" dirty="0">
                <a:solidFill>
                  <a:schemeClr val="bg2"/>
                </a:solidFill>
                <a:latin typeface="Arial"/>
                <a:ea typeface="Arial Italic" charset="0"/>
                <a:cs typeface="Arial"/>
                <a:sym typeface="Arial Italic" charset="0"/>
              </a:rPr>
              <a:t>Reuters</a:t>
            </a:r>
            <a:r>
              <a:rPr lang="en-US" sz="1100" dirty="0">
                <a:solidFill>
                  <a:schemeClr val="bg2"/>
                </a:solidFill>
                <a:latin typeface="Arial"/>
                <a:ea typeface="Arial" charset="0"/>
                <a:cs typeface="Arial"/>
                <a:sym typeface="Arial" charset="0"/>
              </a:rPr>
              <a:t>. </a:t>
            </a:r>
            <a:r>
              <a:rPr lang="ja-JP" altLang="en-US" sz="1100" dirty="0">
                <a:solidFill>
                  <a:schemeClr val="bg2"/>
                </a:solidFill>
                <a:latin typeface="Arial"/>
                <a:ea typeface="ＭＳ Ｐゴシック" charset="0"/>
                <a:cs typeface="Arial"/>
                <a:sym typeface="Arial" charset="0"/>
              </a:rPr>
              <a:t>“</a:t>
            </a:r>
            <a:r>
              <a:rPr lang="en-US" altLang="ja-JP" sz="1100" dirty="0">
                <a:solidFill>
                  <a:schemeClr val="bg2"/>
                </a:solidFill>
                <a:latin typeface="Arial"/>
                <a:ea typeface="Arial" charset="0"/>
                <a:cs typeface="Arial"/>
                <a:sym typeface="Arial" charset="0"/>
              </a:rPr>
              <a:t>Wal-Mart </a:t>
            </a:r>
            <a:r>
              <a:rPr lang="ja-JP" altLang="en-US" sz="1100" dirty="0">
                <a:solidFill>
                  <a:schemeClr val="bg2"/>
                </a:solidFill>
                <a:latin typeface="Arial"/>
                <a:ea typeface="ＭＳ Ｐゴシック" charset="0"/>
                <a:cs typeface="Arial"/>
                <a:sym typeface="Arial" charset="0"/>
              </a:rPr>
              <a:t>‘</a:t>
            </a:r>
            <a:r>
              <a:rPr lang="en-US" altLang="ja-JP" sz="1100" dirty="0">
                <a:solidFill>
                  <a:schemeClr val="bg2"/>
                </a:solidFill>
                <a:latin typeface="Arial"/>
                <a:ea typeface="Arial" charset="0"/>
                <a:cs typeface="Arial"/>
                <a:sym typeface="Arial" charset="0"/>
              </a:rPr>
              <a:t>Made in America</a:t>
            </a:r>
            <a:r>
              <a:rPr lang="ja-JP" altLang="en-US" sz="1100" dirty="0">
                <a:solidFill>
                  <a:schemeClr val="bg2"/>
                </a:solidFill>
                <a:latin typeface="Arial"/>
                <a:ea typeface="ＭＳ Ｐゴシック" charset="0"/>
                <a:cs typeface="Arial"/>
                <a:sym typeface="Arial" charset="0"/>
              </a:rPr>
              <a:t>’</a:t>
            </a:r>
            <a:r>
              <a:rPr lang="en-US" altLang="ja-JP" sz="1100" dirty="0">
                <a:solidFill>
                  <a:schemeClr val="bg2"/>
                </a:solidFill>
                <a:latin typeface="Arial"/>
                <a:ea typeface="Arial" charset="0"/>
                <a:cs typeface="Arial"/>
                <a:sym typeface="Arial" charset="0"/>
              </a:rPr>
              <a:t> drive follows suppliers</a:t>
            </a:r>
            <a:r>
              <a:rPr lang="ja-JP" altLang="en-US" sz="1100" dirty="0">
                <a:solidFill>
                  <a:schemeClr val="bg2"/>
                </a:solidFill>
                <a:latin typeface="Arial"/>
                <a:ea typeface="ＭＳ Ｐゴシック" charset="0"/>
                <a:cs typeface="Arial"/>
                <a:sym typeface="Arial" charset="0"/>
              </a:rPr>
              <a:t>’</a:t>
            </a:r>
            <a:r>
              <a:rPr lang="en-US" altLang="ja-JP" sz="1100" dirty="0">
                <a:solidFill>
                  <a:schemeClr val="bg2"/>
                </a:solidFill>
                <a:latin typeface="Arial"/>
                <a:ea typeface="Arial" charset="0"/>
                <a:cs typeface="Arial"/>
                <a:sym typeface="Arial" charset="0"/>
              </a:rPr>
              <a:t> lead.</a:t>
            </a:r>
            <a:r>
              <a:rPr lang="ja-JP" altLang="en-US" sz="1100" dirty="0">
                <a:solidFill>
                  <a:schemeClr val="bg2"/>
                </a:solidFill>
                <a:latin typeface="Arial"/>
                <a:ea typeface="ＭＳ Ｐゴシック" charset="0"/>
                <a:cs typeface="Arial"/>
                <a:sym typeface="Arial" charset="0"/>
              </a:rPr>
              <a:t>”</a:t>
            </a:r>
            <a:r>
              <a:rPr lang="en-US" altLang="ja-JP" sz="1100" dirty="0">
                <a:solidFill>
                  <a:schemeClr val="bg2"/>
                </a:solidFill>
                <a:latin typeface="Arial"/>
                <a:ea typeface="Arial" charset="0"/>
                <a:cs typeface="Arial"/>
                <a:sym typeface="Arial" charset="0"/>
              </a:rPr>
              <a:t> September 25, 2013. </a:t>
            </a:r>
            <a:r>
              <a:rPr lang="en-US" altLang="ja-JP" sz="1100" u="sng" dirty="0">
                <a:solidFill>
                  <a:schemeClr val="bg2"/>
                </a:solidFill>
                <a:latin typeface="Arial"/>
                <a:ea typeface="Arial" charset="0"/>
                <a:cs typeface="Arial"/>
                <a:sym typeface="Arial" charset="0"/>
              </a:rPr>
              <a:t>http://</a:t>
            </a:r>
            <a:r>
              <a:rPr lang="en-US" altLang="ja-JP" sz="1100" u="sng" dirty="0" err="1">
                <a:solidFill>
                  <a:schemeClr val="bg2"/>
                </a:solidFill>
                <a:latin typeface="Arial"/>
                <a:ea typeface="Arial" charset="0"/>
                <a:cs typeface="Arial"/>
                <a:sym typeface="Arial" charset="0"/>
              </a:rPr>
              <a:t>articles.economictimes.indiatimes.com</a:t>
            </a:r>
            <a:r>
              <a:rPr lang="en-US" altLang="ja-JP" sz="1100" u="sng" dirty="0">
                <a:solidFill>
                  <a:schemeClr val="bg2"/>
                </a:solidFill>
                <a:latin typeface="Arial"/>
                <a:ea typeface="Arial" charset="0"/>
                <a:cs typeface="Arial"/>
                <a:sym typeface="Arial" charset="0"/>
              </a:rPr>
              <a:t>/2013-09-25/news/42394568_1_walmart-u-s-</a:t>
            </a:r>
            <a:r>
              <a:rPr lang="en-US" altLang="ja-JP" sz="1100" u="sng" dirty="0" smtClean="0">
                <a:solidFill>
                  <a:schemeClr val="bg2"/>
                </a:solidFill>
                <a:latin typeface="Arial"/>
                <a:ea typeface="Arial" charset="0"/>
                <a:cs typeface="Arial"/>
                <a:sym typeface="Arial" charset="0"/>
              </a:rPr>
              <a:t>suppliers-wisconsin-plant.</a:t>
            </a:r>
            <a:endParaRPr lang="en-US" sz="1100" dirty="0">
              <a:solidFill>
                <a:schemeClr val="bg2"/>
              </a:solidFill>
              <a:latin typeface="Arial"/>
              <a:ea typeface="Arial" charset="0"/>
              <a:cs typeface="Arial"/>
              <a:sym typeface="Arial" charset="0"/>
              <a:hlinkClick r:id="rId3"/>
            </a:endParaRPr>
          </a:p>
        </p:txBody>
      </p:sp>
      <p:pic>
        <p:nvPicPr>
          <p:cNvPr id="137222"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15000" y="685800"/>
            <a:ext cx="3136900" cy="68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253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0A14D10F-8751-9543-8164-3DC2307848F8}" type="slidenum">
              <a:rPr lang="en-US" sz="1800" smtClean="0">
                <a:solidFill>
                  <a:srgbClr val="000000"/>
                </a:solidFill>
                <a:latin typeface="Times New Roman" charset="0"/>
                <a:cs typeface="Times New Roman" charset="0"/>
                <a:sym typeface="Times New Roman" charset="0"/>
              </a:rPr>
              <a:pPr algn="r">
                <a:defRPr/>
              </a:pPr>
              <a:t>11</a:t>
            </a:fld>
            <a:endParaRPr lang="en-US" sz="1800" smtClean="0">
              <a:solidFill>
                <a:srgbClr val="000000"/>
              </a:solidFill>
              <a:latin typeface="Times New Roman" charset="0"/>
              <a:cs typeface="Times New Roman" charset="0"/>
              <a:sym typeface="Times New Roman" charset="0"/>
            </a:endParaRPr>
          </a:p>
        </p:txBody>
      </p:sp>
      <p:sp>
        <p:nvSpPr>
          <p:cNvPr id="22531" name="Rectangle 3"/>
          <p:cNvSpPr>
            <a:spLocks noGrp="1" noChangeArrowheads="1"/>
          </p:cNvSpPr>
          <p:nvPr>
            <p:ph type="title"/>
          </p:nvPr>
        </p:nvSpPr>
        <p:spPr>
          <a:xfrm>
            <a:off x="1654175" y="0"/>
            <a:ext cx="5280025" cy="10668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Men</a:t>
            </a:r>
            <a:r>
              <a:rPr lang="ja-JP" altLang="en-US" sz="3200" dirty="0" smtClean="0">
                <a:solidFill>
                  <a:srgbClr val="2A2A40"/>
                </a:solidFill>
                <a:latin typeface="Arial"/>
              </a:rPr>
              <a:t>’</a:t>
            </a:r>
            <a:r>
              <a:rPr lang="en-US" sz="3200" dirty="0" smtClean="0">
                <a:solidFill>
                  <a:srgbClr val="2A2A40"/>
                </a:solidFill>
              </a:rPr>
              <a:t>s Dress Shoes</a:t>
            </a:r>
            <a:br>
              <a:rPr lang="en-US" sz="3200" dirty="0" smtClean="0">
                <a:solidFill>
                  <a:srgbClr val="2A2A40"/>
                </a:solidFill>
              </a:rPr>
            </a:br>
            <a:r>
              <a:rPr lang="en-US" sz="3200" dirty="0" smtClean="0">
                <a:solidFill>
                  <a:srgbClr val="2A2A40"/>
                </a:solidFill>
              </a:rPr>
              <a:t>(Kept from Offshoring)</a:t>
            </a:r>
          </a:p>
        </p:txBody>
      </p:sp>
      <p:sp>
        <p:nvSpPr>
          <p:cNvPr id="20484" name="Rectangle 4"/>
          <p:cNvSpPr>
            <a:spLocks/>
          </p:cNvSpPr>
          <p:nvPr/>
        </p:nvSpPr>
        <p:spPr bwMode="auto">
          <a:xfrm>
            <a:off x="152400" y="1066800"/>
            <a:ext cx="88519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400" dirty="0">
                <a:latin typeface="Arial" charset="0"/>
                <a:ea typeface="ＭＳ Ｐゴシック" charset="0"/>
                <a:sym typeface="Arial" charset="0"/>
              </a:rPr>
              <a:t>Kept production in Port Washington, WI after 2008 restructuring, $10 million investment</a:t>
            </a:r>
          </a:p>
          <a:p>
            <a:pPr marL="254000" indent="-254000" algn="l">
              <a:buClr>
                <a:srgbClr val="E40B2A"/>
              </a:buClr>
              <a:buSzPct val="100000"/>
              <a:buFont typeface="Arial" charset="0"/>
              <a:buChar char="●"/>
            </a:pPr>
            <a:r>
              <a:rPr lang="en-US" sz="2400" dirty="0">
                <a:latin typeface="Arial" charset="0"/>
                <a:ea typeface="ＭＳ Ｐゴシック" charset="0"/>
                <a:sym typeface="Arial" charset="0"/>
              </a:rPr>
              <a:t>Through 2012, over 200 jobs added, number of manufacturing jobs at WI location doubled</a:t>
            </a:r>
          </a:p>
          <a:p>
            <a:pPr marL="254000" indent="-254000" algn="l">
              <a:buClr>
                <a:srgbClr val="E40B2A"/>
              </a:buClr>
              <a:buSzPct val="100000"/>
              <a:buFont typeface="Arial" charset="0"/>
              <a:buChar char="●"/>
            </a:pPr>
            <a:r>
              <a:rPr lang="en-US" sz="2400" dirty="0">
                <a:latin typeface="Arial" charset="0"/>
                <a:ea typeface="ＭＳ Ｐゴシック" charset="0"/>
                <a:sym typeface="Arial" charset="0"/>
              </a:rPr>
              <a:t>Sales: +25% 2011, +20% 2012</a:t>
            </a:r>
          </a:p>
          <a:p>
            <a:pPr marL="254000" indent="-254000" algn="l">
              <a:buClr>
                <a:srgbClr val="E40B2A"/>
              </a:buClr>
              <a:buSzPct val="100000"/>
              <a:buFont typeface="Arial" charset="0"/>
              <a:buChar char="●"/>
            </a:pPr>
            <a:r>
              <a:rPr lang="en-US" sz="2400" dirty="0" smtClean="0">
                <a:latin typeface="Arial" charset="0"/>
                <a:ea typeface="ＭＳ Ｐゴシック" charset="0"/>
                <a:sym typeface="Arial" charset="0"/>
              </a:rPr>
              <a:t>Reasons:</a:t>
            </a:r>
            <a:endParaRPr lang="en-US" sz="2400" dirty="0">
              <a:latin typeface="Arial" charset="0"/>
              <a:ea typeface="ＭＳ Ｐゴシック" charset="0"/>
              <a:sym typeface="Arial" charset="0"/>
            </a:endParaRPr>
          </a:p>
          <a:p>
            <a:pPr marL="711200" lvl="1" indent="-254000" algn="l">
              <a:buClr>
                <a:srgbClr val="E40B2A"/>
              </a:buClr>
              <a:buSzPct val="69000"/>
              <a:buFont typeface="Arial" charset="0"/>
              <a:buChar char="●"/>
            </a:pPr>
            <a:r>
              <a:rPr lang="en-US" sz="2000" dirty="0">
                <a:latin typeface="Arial" charset="0"/>
                <a:ea typeface="ＭＳ Ｐゴシック" charset="0"/>
                <a:sym typeface="Arial" charset="0"/>
              </a:rPr>
              <a:t>Total cost</a:t>
            </a:r>
          </a:p>
          <a:p>
            <a:pPr marL="711200" lvl="1" indent="-254000" algn="l">
              <a:buClr>
                <a:srgbClr val="E40B2A"/>
              </a:buClr>
              <a:buSzPct val="69000"/>
              <a:buFont typeface="Arial" charset="0"/>
              <a:buChar char="●"/>
            </a:pPr>
            <a:r>
              <a:rPr lang="en-US" sz="2000" dirty="0">
                <a:latin typeface="Arial" charset="0"/>
                <a:ea typeface="ＭＳ Ｐゴシック" charset="0"/>
                <a:sym typeface="Arial" charset="0"/>
              </a:rPr>
              <a:t>Flexibility and responsiveness</a:t>
            </a:r>
          </a:p>
          <a:p>
            <a:pPr marL="711200" lvl="1" indent="-254000" algn="l">
              <a:buClr>
                <a:srgbClr val="E40B2A"/>
              </a:buClr>
              <a:buSzPct val="69000"/>
              <a:buFont typeface="Arial" charset="0"/>
              <a:buChar char="●"/>
            </a:pPr>
            <a:r>
              <a:rPr lang="en-US" sz="2000" dirty="0">
                <a:latin typeface="Arial" charset="0"/>
                <a:ea typeface="ＭＳ Ｐゴシック" charset="0"/>
                <a:sym typeface="Arial" charset="0"/>
              </a:rPr>
              <a:t>Time to market</a:t>
            </a:r>
          </a:p>
          <a:p>
            <a:pPr marL="711200" lvl="1" indent="-254000" algn="l">
              <a:buClr>
                <a:srgbClr val="E40B2A"/>
              </a:buClr>
              <a:buSzPct val="69000"/>
              <a:buFont typeface="Arial" charset="0"/>
              <a:buChar char="●"/>
            </a:pPr>
            <a:r>
              <a:rPr lang="en-US" sz="2000" dirty="0">
                <a:latin typeface="Arial" charset="0"/>
                <a:ea typeface="ＭＳ Ｐゴシック" charset="0"/>
                <a:sym typeface="Arial" charset="0"/>
              </a:rPr>
              <a:t>Image/brand, tradition</a:t>
            </a:r>
          </a:p>
          <a:p>
            <a:pPr marL="711200" lvl="1" indent="-254000" algn="l">
              <a:buClr>
                <a:srgbClr val="E40B2A"/>
              </a:buClr>
              <a:buSzPct val="69000"/>
              <a:buFont typeface="Arial" charset="0"/>
              <a:buChar char="●"/>
            </a:pPr>
            <a:r>
              <a:rPr lang="en-US" sz="2000" dirty="0">
                <a:latin typeface="Arial" charset="0"/>
                <a:ea typeface="ＭＳ Ｐゴシック" charset="0"/>
                <a:sym typeface="Arial" charset="0"/>
              </a:rPr>
              <a:t>Quality</a:t>
            </a:r>
          </a:p>
          <a:p>
            <a:pPr marL="254000" indent="-254000" algn="l">
              <a:buClr>
                <a:srgbClr val="E40B2A"/>
              </a:buClr>
              <a:buSzPct val="100000"/>
              <a:buFont typeface="Arial" charset="0"/>
              <a:buChar char="●"/>
            </a:pPr>
            <a:r>
              <a:rPr lang="en-US" sz="2400" dirty="0">
                <a:latin typeface="Arial" charset="0"/>
                <a:ea typeface="ＭＳ Ｐゴシック" charset="0"/>
                <a:sym typeface="Arial" charset="0"/>
              </a:rPr>
              <a:t>Sold to private equity firm in 2013: </a:t>
            </a:r>
            <a:r>
              <a:rPr lang="ja-JP" altLang="en-US" sz="2400" dirty="0">
                <a:latin typeface="Arial" charset="0"/>
                <a:ea typeface="ＭＳ Ｐゴシック" charset="0"/>
                <a:sym typeface="Arial" charset="0"/>
              </a:rPr>
              <a:t>“</a:t>
            </a:r>
            <a:r>
              <a:rPr lang="en-US" altLang="ja-JP" sz="2400" dirty="0">
                <a:latin typeface="Arial" charset="0"/>
                <a:ea typeface="Arial" charset="0"/>
                <a:cs typeface="Arial" charset="0"/>
                <a:sym typeface="Arial" charset="0"/>
              </a:rPr>
              <a:t>commitment to company</a:t>
            </a:r>
            <a:r>
              <a:rPr lang="ja-JP" altLang="en-US" sz="2400" dirty="0">
                <a:latin typeface="Arial" charset="0"/>
                <a:ea typeface="ＭＳ Ｐゴシック" charset="0"/>
                <a:sym typeface="Arial" charset="0"/>
              </a:rPr>
              <a:t>’</a:t>
            </a:r>
            <a:r>
              <a:rPr lang="en-US" altLang="ja-JP" sz="2400" dirty="0">
                <a:latin typeface="Arial" charset="0"/>
                <a:ea typeface="Arial" charset="0"/>
                <a:cs typeface="Arial" charset="0"/>
                <a:sym typeface="Arial" charset="0"/>
              </a:rPr>
              <a:t>s current growth strategy…similar corporate culture</a:t>
            </a:r>
            <a:r>
              <a:rPr lang="ja-JP" altLang="en-US" sz="2400" dirty="0">
                <a:latin typeface="Arial" charset="0"/>
                <a:ea typeface="ＭＳ Ｐゴシック" charset="0"/>
                <a:sym typeface="Arial" charset="0"/>
              </a:rPr>
              <a:t>”</a:t>
            </a:r>
            <a:endParaRPr lang="en-US" sz="2400" dirty="0">
              <a:latin typeface="Arial" charset="0"/>
              <a:ea typeface="ＭＳ Ｐゴシック" charset="0"/>
              <a:sym typeface="Arial" charset="0"/>
            </a:endParaRPr>
          </a:p>
        </p:txBody>
      </p:sp>
      <p:pic>
        <p:nvPicPr>
          <p:cNvPr id="20485"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5600" y="533400"/>
            <a:ext cx="2438400" cy="65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486" name="Rectangle 6"/>
          <p:cNvSpPr>
            <a:spLocks/>
          </p:cNvSpPr>
          <p:nvPr/>
        </p:nvSpPr>
        <p:spPr bwMode="auto">
          <a:xfrm>
            <a:off x="152400" y="5943600"/>
            <a:ext cx="8928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Eric Wilson, </a:t>
            </a:r>
            <a:r>
              <a:rPr lang="en-US" sz="1100" dirty="0">
                <a:solidFill>
                  <a:srgbClr val="190104"/>
                </a:solidFill>
                <a:latin typeface="Arial Italic" charset="0"/>
                <a:ea typeface="ＭＳ Ｐゴシック" charset="0"/>
                <a:sym typeface="Arial Italic" charset="0"/>
              </a:rPr>
              <a:t>New York Times</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At their feet, crafted by hand.</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April 20, 2011.</a:t>
            </a:r>
            <a:endParaRPr lang="en-US" altLang="ja-JP" sz="1100" dirty="0">
              <a:solidFill>
                <a:schemeClr val="tx1"/>
              </a:solidFill>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Paul Gores, </a:t>
            </a:r>
            <a:r>
              <a:rPr lang="en-US" sz="1100" dirty="0">
                <a:solidFill>
                  <a:srgbClr val="190104"/>
                </a:solidFill>
                <a:latin typeface="Arial Italic" charset="0"/>
                <a:ea typeface="Arial Italic" charset="0"/>
                <a:cs typeface="Arial Italic" charset="0"/>
                <a:sym typeface="Arial Italic" charset="0"/>
              </a:rPr>
              <a:t>Milwaukee Journal Sentinel</a:t>
            </a:r>
            <a:r>
              <a:rPr lang="en-US" sz="1100" dirty="0">
                <a:solidFill>
                  <a:srgbClr val="190104"/>
                </a:solidFill>
                <a:latin typeface="Arial" charset="0"/>
                <a:ea typeface="Arial" charset="0"/>
                <a:cs typeface="Arial"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Allen Edmonds </a:t>
            </a:r>
            <a:r>
              <a:rPr lang="ja-JP" altLang="en-US" sz="1100" dirty="0">
                <a:solidFill>
                  <a:srgbClr val="190104"/>
                </a:solidFill>
                <a:latin typeface="Arial" charset="0"/>
                <a:ea typeface="ＭＳ Ｐゴシック" charset="0"/>
                <a:sym typeface="Arial" charset="0"/>
              </a:rPr>
              <a:t>‘</a:t>
            </a:r>
            <a:r>
              <a:rPr lang="en-US" altLang="ja-JP" sz="1100" dirty="0" err="1">
                <a:solidFill>
                  <a:srgbClr val="190104"/>
                </a:solidFill>
                <a:latin typeface="Arial" charset="0"/>
                <a:ea typeface="Arial" charset="0"/>
                <a:cs typeface="Arial" charset="0"/>
                <a:sym typeface="Arial" charset="0"/>
              </a:rPr>
              <a:t>recrafts</a:t>
            </a:r>
            <a:r>
              <a:rPr lang="en-US" altLang="ja-JP" sz="1100" dirty="0">
                <a:solidFill>
                  <a:srgbClr val="190104"/>
                </a:solidFill>
                <a:latin typeface="Arial" charset="0"/>
                <a:ea typeface="Arial" charset="0"/>
                <a:cs typeface="Arial" charset="0"/>
                <a:sym typeface="Arial" charset="0"/>
              </a:rPr>
              <a:t> its business model.</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September 29, 2012.</a:t>
            </a:r>
            <a:endParaRPr lang="en-US" altLang="ja-JP" sz="1100" dirty="0">
              <a:solidFill>
                <a:schemeClr val="tx1"/>
              </a:solidFill>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Paul </a:t>
            </a:r>
            <a:r>
              <a:rPr lang="en-US" sz="1100" dirty="0" err="1">
                <a:solidFill>
                  <a:srgbClr val="190104"/>
                </a:solidFill>
                <a:latin typeface="Arial" charset="0"/>
                <a:ea typeface="Arial" charset="0"/>
                <a:cs typeface="Arial" charset="0"/>
                <a:sym typeface="Arial" charset="0"/>
              </a:rPr>
              <a:t>Grangaard</a:t>
            </a:r>
            <a:r>
              <a:rPr lang="en-US" sz="1100" dirty="0">
                <a:solidFill>
                  <a:srgbClr val="190104"/>
                </a:solidFill>
                <a:latin typeface="Arial" charset="0"/>
                <a:ea typeface="Arial" charset="0"/>
                <a:cs typeface="Arial" charset="0"/>
                <a:sym typeface="Arial" charset="0"/>
              </a:rPr>
              <a:t>, CEO Allen Edmonds, </a:t>
            </a:r>
            <a:r>
              <a:rPr lang="en-US" sz="1100" dirty="0" err="1">
                <a:solidFill>
                  <a:srgbClr val="190104"/>
                </a:solidFill>
                <a:latin typeface="Arial Italic" charset="0"/>
                <a:ea typeface="Arial Italic" charset="0"/>
                <a:cs typeface="Arial Italic" charset="0"/>
                <a:sym typeface="Arial Italic" charset="0"/>
              </a:rPr>
              <a:t>BizTimes</a:t>
            </a:r>
            <a:r>
              <a:rPr lang="en-US" sz="1100" dirty="0">
                <a:solidFill>
                  <a:srgbClr val="190104"/>
                </a:solidFill>
                <a:latin typeface="Arial" charset="0"/>
                <a:ea typeface="Arial" charset="0"/>
                <a:cs typeface="Arial"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A stitch above.</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September 13, 2013.</a:t>
            </a:r>
            <a:endParaRPr lang="en-US" altLang="ja-JP" sz="1100" dirty="0">
              <a:solidFill>
                <a:schemeClr val="tx1"/>
              </a:solidFill>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Patrick Kennedy, </a:t>
            </a:r>
            <a:r>
              <a:rPr lang="en-US" sz="1100" dirty="0">
                <a:solidFill>
                  <a:srgbClr val="190104"/>
                </a:solidFill>
                <a:latin typeface="Arial Italic" charset="0"/>
                <a:ea typeface="Arial Italic" charset="0"/>
                <a:cs typeface="Arial Italic" charset="0"/>
                <a:sym typeface="Arial Italic" charset="0"/>
              </a:rPr>
              <a:t>Star Tribune</a:t>
            </a:r>
            <a:r>
              <a:rPr lang="en-US" sz="1100" dirty="0">
                <a:solidFill>
                  <a:srgbClr val="190104"/>
                </a:solidFill>
                <a:latin typeface="Arial" charset="0"/>
                <a:ea typeface="Arial" charset="0"/>
                <a:cs typeface="Arial"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Wisconsin shoemaker has plans afoot for China.</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December 5, 2011.</a:t>
            </a:r>
            <a:endParaRPr lang="en-US" altLang="ja-JP" sz="1100" dirty="0">
              <a:solidFill>
                <a:schemeClr val="tx1"/>
              </a:solidFill>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Paul Gores, </a:t>
            </a:r>
            <a:r>
              <a:rPr lang="en-US" sz="1100" dirty="0">
                <a:solidFill>
                  <a:srgbClr val="190104"/>
                </a:solidFill>
                <a:latin typeface="Arial Italic" charset="0"/>
                <a:ea typeface="Arial Italic" charset="0"/>
                <a:cs typeface="Arial Italic" charset="0"/>
                <a:sym typeface="Arial Italic" charset="0"/>
              </a:rPr>
              <a:t>The Journal Sentinel.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Allen Edmonds sold; headquarters to stay in Port Washington.</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November 4, 2013</a:t>
            </a:r>
            <a:endParaRPr lang="en-US" sz="1100" dirty="0">
              <a:solidFill>
                <a:srgbClr val="190104"/>
              </a:solidFill>
              <a:latin typeface="Arial" charset="0"/>
              <a:ea typeface="Arial" charset="0"/>
              <a:cs typeface="Arial" charset="0"/>
              <a:sym typeface="Arial" charset="0"/>
            </a:endParaRPr>
          </a:p>
        </p:txBody>
      </p:sp>
    </p:spTree>
  </p:cSld>
  <p:clrMapOvr>
    <a:masterClrMapping/>
  </p:clrMapOvr>
  <p:transition xmlns:p14="http://schemas.microsoft.com/office/powerpoint/2010/mai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029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7167E5C3-8D8D-1841-8E94-AB21CDA281EC}" type="slidenum">
              <a:rPr lang="en-US" sz="1800" smtClean="0">
                <a:solidFill>
                  <a:srgbClr val="000000"/>
                </a:solidFill>
                <a:latin typeface="Times New Roman" charset="0"/>
                <a:cs typeface="Times New Roman" charset="0"/>
                <a:sym typeface="Times New Roman" charset="0"/>
              </a:rPr>
              <a:pPr algn="r">
                <a:defRPr/>
              </a:pPr>
              <a:t>110</a:t>
            </a:fld>
            <a:endParaRPr lang="en-US" sz="1800" smtClean="0">
              <a:solidFill>
                <a:srgbClr val="000000"/>
              </a:solidFill>
              <a:latin typeface="Times New Roman" charset="0"/>
              <a:cs typeface="Times New Roman" charset="0"/>
              <a:sym typeface="Times New Roman" charset="0"/>
            </a:endParaRPr>
          </a:p>
        </p:txBody>
      </p:sp>
      <p:sp>
        <p:nvSpPr>
          <p:cNvPr id="138243" name="Rectangle 3"/>
          <p:cNvSpPr>
            <a:spLocks/>
          </p:cNvSpPr>
          <p:nvPr/>
        </p:nvSpPr>
        <p:spPr bwMode="auto">
          <a:xfrm>
            <a:off x="2089150" y="-71438"/>
            <a:ext cx="49784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nchor="ctr"/>
          <a:lstStyle/>
          <a:p>
            <a:r>
              <a:rPr lang="en-US" sz="3200" dirty="0">
                <a:solidFill>
                  <a:srgbClr val="2A2A40"/>
                </a:solidFill>
                <a:latin typeface="Arial" charset="0"/>
                <a:ea typeface="ＭＳ Ｐゴシック" charset="0"/>
                <a:sym typeface="Arial" charset="0"/>
              </a:rPr>
              <a:t>Sports Bras</a:t>
            </a:r>
          </a:p>
        </p:txBody>
      </p:sp>
      <p:sp>
        <p:nvSpPr>
          <p:cNvPr id="138245" name="Rectangle 5"/>
          <p:cNvSpPr>
            <a:spLocks/>
          </p:cNvSpPr>
          <p:nvPr/>
        </p:nvSpPr>
        <p:spPr bwMode="auto">
          <a:xfrm>
            <a:off x="190500" y="6400800"/>
            <a:ext cx="8775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a:t>
            </a:r>
            <a:r>
              <a:rPr lang="en-US" sz="1100" dirty="0">
                <a:latin typeface="Arial" charset="0"/>
                <a:ea typeface="ＭＳ Ｐゴシック" charset="0"/>
                <a:sym typeface="Arial" charset="0"/>
              </a:rPr>
              <a:t>http://www.ft.com/intl/cms/s/0/e14d6cae-249d-11e3-8905-00144feab7de.html?siteedition=uk#axzz2sa7XuvqU</a:t>
            </a:r>
            <a:endParaRPr lang="en-US" sz="2400" dirty="0">
              <a:latin typeface="Arial" charset="0"/>
              <a:ea typeface="ＭＳ Ｐゴシック" charset="0"/>
              <a:sym typeface="Arial" charset="0"/>
            </a:endParaRPr>
          </a:p>
          <a:p>
            <a:pPr algn="l"/>
            <a:r>
              <a:rPr lang="en-US" sz="1100" dirty="0">
                <a:solidFill>
                  <a:srgbClr val="190104"/>
                </a:solidFill>
                <a:latin typeface="Arial" charset="0"/>
                <a:ea typeface="ＭＳ Ｐゴシック" charset="0"/>
                <a:sym typeface="Arial" charset="0"/>
              </a:rPr>
              <a:t>https://</a:t>
            </a:r>
            <a:r>
              <a:rPr lang="en-US" sz="1100" dirty="0" err="1">
                <a:solidFill>
                  <a:srgbClr val="190104"/>
                </a:solidFill>
                <a:latin typeface="Arial" charset="0"/>
                <a:ea typeface="ＭＳ Ｐゴシック" charset="0"/>
                <a:sym typeface="Arial" charset="0"/>
              </a:rPr>
              <a:t>www.handful.com</a:t>
            </a:r>
            <a:r>
              <a:rPr lang="en-US" sz="1100" dirty="0">
                <a:solidFill>
                  <a:srgbClr val="190104"/>
                </a:solidFill>
                <a:latin typeface="Arial" charset="0"/>
                <a:ea typeface="ＭＳ Ｐゴシック" charset="0"/>
                <a:sym typeface="Arial" charset="0"/>
              </a:rPr>
              <a:t>/about/</a:t>
            </a:r>
          </a:p>
        </p:txBody>
      </p:sp>
      <p:pic>
        <p:nvPicPr>
          <p:cNvPr id="138246"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76750" y="554038"/>
            <a:ext cx="466725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Rectangle 2"/>
          <p:cNvSpPr/>
          <p:nvPr/>
        </p:nvSpPr>
        <p:spPr>
          <a:xfrm>
            <a:off x="533400" y="2438400"/>
            <a:ext cx="6629400" cy="2623795"/>
          </a:xfrm>
          <a:prstGeom prst="rect">
            <a:avLst/>
          </a:prstGeom>
        </p:spPr>
        <p:txBody>
          <a:bodyPr wrap="square">
            <a:spAutoFit/>
          </a:bodyPr>
          <a:lstStyle/>
          <a:p>
            <a:pPr marL="303213" indent="-303213" algn="l">
              <a:spcBef>
                <a:spcPts val="8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China to U.S.</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smtClean="0">
                <a:solidFill>
                  <a:srgbClr val="2A2A40"/>
                </a:solidFill>
                <a:latin typeface="Arial" charset="0"/>
                <a:ea typeface="ＭＳ Ｐゴシック" charset="0"/>
                <a:sym typeface="Arial" charset="0"/>
              </a:rPr>
              <a:t>“Fits best with our core values of supporting our local community and providing the best possible product and service to out customers.”</a:t>
            </a:r>
            <a:endParaRPr lang="en-US" sz="2400" dirty="0">
              <a:solidFill>
                <a:srgbClr val="666699"/>
              </a:solidFill>
              <a:latin typeface="Arial" charset="0"/>
              <a:ea typeface="ＭＳ Ｐゴシック" charset="0"/>
              <a:sym typeface="Arial" charset="0"/>
            </a:endParaRPr>
          </a:p>
        </p:txBody>
      </p:sp>
    </p:spTree>
  </p:cSld>
  <p:clrMapOvr>
    <a:masterClrMapping/>
  </p:clrMapOvr>
  <p:transition xmlns:p14="http://schemas.microsoft.com/office/powerpoint/2010/mai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131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8F0DA3D2-9A64-6F45-B295-8534B5E55681}" type="slidenum">
              <a:rPr lang="en-US" sz="1800" smtClean="0">
                <a:solidFill>
                  <a:srgbClr val="000000"/>
                </a:solidFill>
                <a:latin typeface="Times New Roman" charset="0"/>
                <a:cs typeface="Times New Roman" charset="0"/>
                <a:sym typeface="Times New Roman" charset="0"/>
              </a:rPr>
              <a:pPr algn="r">
                <a:defRPr/>
              </a:pPr>
              <a:t>111</a:t>
            </a:fld>
            <a:endParaRPr lang="en-US" sz="1800" smtClean="0">
              <a:solidFill>
                <a:srgbClr val="000000"/>
              </a:solidFill>
              <a:latin typeface="Times New Roman" charset="0"/>
              <a:cs typeface="Times New Roman" charset="0"/>
              <a:sym typeface="Times New Roman" charset="0"/>
            </a:endParaRPr>
          </a:p>
        </p:txBody>
      </p:sp>
      <p:sp>
        <p:nvSpPr>
          <p:cNvPr id="139267" name="Rectangle 3"/>
          <p:cNvSpPr>
            <a:spLocks/>
          </p:cNvSpPr>
          <p:nvPr/>
        </p:nvSpPr>
        <p:spPr bwMode="auto">
          <a:xfrm>
            <a:off x="2206625" y="-76200"/>
            <a:ext cx="49784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nchor="ctr"/>
          <a:lstStyle/>
          <a:p>
            <a:r>
              <a:rPr lang="en-US" sz="3200" dirty="0">
                <a:solidFill>
                  <a:srgbClr val="2A2A40"/>
                </a:solidFill>
                <a:latin typeface="Arial" charset="0"/>
                <a:ea typeface="ＭＳ Ｐゴシック" charset="0"/>
                <a:sym typeface="Arial" charset="0"/>
              </a:rPr>
              <a:t>Candles</a:t>
            </a:r>
            <a:br>
              <a:rPr lang="en-US" sz="3200" dirty="0">
                <a:solidFill>
                  <a:srgbClr val="2A2A40"/>
                </a:solidFill>
                <a:latin typeface="Arial" charset="0"/>
                <a:ea typeface="ＭＳ Ｐゴシック" charset="0"/>
                <a:sym typeface="Arial" charset="0"/>
              </a:rPr>
            </a:br>
            <a:r>
              <a:rPr lang="en-US" sz="3200" dirty="0">
                <a:solidFill>
                  <a:srgbClr val="2A2A40"/>
                </a:solidFill>
                <a:latin typeface="Arial" charset="0"/>
                <a:ea typeface="ＭＳ Ｐゴシック" charset="0"/>
                <a:sym typeface="Arial" charset="0"/>
              </a:rPr>
              <a:t>(Kept from Offshoring)</a:t>
            </a:r>
          </a:p>
        </p:txBody>
      </p:sp>
      <p:sp>
        <p:nvSpPr>
          <p:cNvPr id="139268" name="Rectangle 4"/>
          <p:cNvSpPr>
            <a:spLocks/>
          </p:cNvSpPr>
          <p:nvPr/>
        </p:nvSpPr>
        <p:spPr bwMode="auto">
          <a:xfrm>
            <a:off x="152400" y="2162175"/>
            <a:ext cx="88519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652463" indent="-271463" algn="l">
              <a:spcBef>
                <a:spcPts val="400"/>
              </a:spcBef>
              <a:buClr>
                <a:srgbClr val="E40B2A"/>
              </a:buClr>
              <a:buSzPct val="69000"/>
              <a:buFont typeface="Arial" charset="0"/>
              <a:buChar char="●"/>
            </a:pPr>
            <a:r>
              <a:rPr lang="en-US" sz="2800" dirty="0">
                <a:solidFill>
                  <a:srgbClr val="2A2A40"/>
                </a:solidFill>
                <a:latin typeface="Arial" charset="0"/>
                <a:ea typeface="ＭＳ Ｐゴシック" charset="0"/>
                <a:sym typeface="Arial" charset="0"/>
              </a:rPr>
              <a:t>Fayetteville, AR</a:t>
            </a:r>
            <a:endParaRPr lang="en-US" sz="2800" dirty="0">
              <a:solidFill>
                <a:srgbClr val="666699"/>
              </a:solidFill>
              <a:latin typeface="Arial" charset="0"/>
              <a:ea typeface="ＭＳ Ｐゴシック" charset="0"/>
              <a:sym typeface="Arial" charset="0"/>
            </a:endParaRPr>
          </a:p>
          <a:p>
            <a:pPr marL="652463" indent="-271463" algn="l">
              <a:spcBef>
                <a:spcPts val="400"/>
              </a:spcBef>
              <a:buClr>
                <a:srgbClr val="E40B2A"/>
              </a:buClr>
              <a:buSzPct val="69000"/>
              <a:buFont typeface="Arial" charset="0"/>
              <a:buChar char="●"/>
            </a:pPr>
            <a:r>
              <a:rPr lang="en-US" sz="2800" dirty="0">
                <a:solidFill>
                  <a:srgbClr val="2A2A40"/>
                </a:solidFill>
                <a:latin typeface="Arial" charset="0"/>
                <a:ea typeface="ＭＳ Ｐゴシック" charset="0"/>
                <a:sym typeface="Arial" charset="0"/>
              </a:rPr>
              <a:t>200 jobs</a:t>
            </a:r>
            <a:endParaRPr lang="en-US" sz="2800" dirty="0">
              <a:solidFill>
                <a:srgbClr val="666699"/>
              </a:solidFill>
              <a:latin typeface="Arial" charset="0"/>
              <a:ea typeface="ＭＳ Ｐゴシック" charset="0"/>
              <a:sym typeface="Arial" charset="0"/>
            </a:endParaRPr>
          </a:p>
          <a:p>
            <a:pPr marL="652463" indent="-271463" algn="l">
              <a:spcBef>
                <a:spcPts val="400"/>
              </a:spcBef>
              <a:buClr>
                <a:srgbClr val="E40B2A"/>
              </a:buClr>
              <a:buSzPct val="69000"/>
              <a:buFont typeface="Arial" charset="0"/>
              <a:buChar char="●"/>
            </a:pPr>
            <a:r>
              <a:rPr lang="en-US" sz="2800" dirty="0">
                <a:solidFill>
                  <a:srgbClr val="2A2A40"/>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1054100" lvl="1" indent="-215900" algn="l">
              <a:spcBef>
                <a:spcPts val="400"/>
              </a:spcBef>
              <a:buClr>
                <a:srgbClr val="E40B2A"/>
              </a:buClr>
              <a:buSzPct val="64000"/>
              <a:buFont typeface="Arial" charset="0"/>
              <a:buChar char="●"/>
            </a:pPr>
            <a:r>
              <a:rPr lang="en-US" sz="2400" dirty="0" err="1">
                <a:solidFill>
                  <a:srgbClr val="2A2A40"/>
                </a:solidFill>
                <a:latin typeface="Arial" charset="0"/>
                <a:ea typeface="ＭＳ Ｐゴシック" charset="0"/>
                <a:sym typeface="Arial" charset="0"/>
              </a:rPr>
              <a:t>Walmart</a:t>
            </a:r>
            <a:r>
              <a:rPr lang="en-US" sz="2400" dirty="0">
                <a:solidFill>
                  <a:srgbClr val="2A2A40"/>
                </a:solidFill>
                <a:latin typeface="Arial" charset="0"/>
                <a:ea typeface="ＭＳ Ｐゴシック" charset="0"/>
                <a:sym typeface="Arial" charset="0"/>
              </a:rPr>
              <a:t> initiative</a:t>
            </a:r>
          </a:p>
        </p:txBody>
      </p:sp>
      <p:sp>
        <p:nvSpPr>
          <p:cNvPr id="139269" name="Rectangle 5"/>
          <p:cNvSpPr>
            <a:spLocks/>
          </p:cNvSpPr>
          <p:nvPr/>
        </p:nvSpPr>
        <p:spPr bwMode="auto">
          <a:xfrm>
            <a:off x="190500" y="6189663"/>
            <a:ext cx="8775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Sources: http://online.wsj.com/news/articles/SB10001424052702303492504579115783923496354</a:t>
            </a:r>
            <a:endParaRPr lang="en-US" sz="2400">
              <a:solidFill>
                <a:srgbClr val="666699"/>
              </a:solidFill>
              <a:latin typeface="Arial" charset="0"/>
              <a:ea typeface="ＭＳ Ｐゴシック" charset="0"/>
              <a:sym typeface="Arial" charset="0"/>
            </a:endParaRPr>
          </a:p>
          <a:p>
            <a:pPr algn="l"/>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Hanna</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s Candles: Walmart Continues Commitment to American Manufacturing.</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http://youtu.be/fFvxpxAyf9k</a:t>
            </a:r>
            <a:endParaRPr lang="en-US" sz="1100">
              <a:solidFill>
                <a:srgbClr val="190104"/>
              </a:solidFill>
              <a:latin typeface="Arial" charset="0"/>
              <a:ea typeface="Arial" charset="0"/>
              <a:cs typeface="Arial" charset="0"/>
              <a:sym typeface="Arial" charset="0"/>
            </a:endParaRPr>
          </a:p>
        </p:txBody>
      </p:sp>
      <p:pic>
        <p:nvPicPr>
          <p:cNvPr id="13927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62800" y="1219200"/>
            <a:ext cx="16192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 name="Picture 2" descr="Unknown.png"/>
          <p:cNvPicPr>
            <a:picLocks noChangeAspect="1"/>
          </p:cNvPicPr>
          <p:nvPr/>
        </p:nvPicPr>
        <p:blipFill rotWithShape="1">
          <a:blip r:embed="rId4" cstate="email">
            <a:extLst>
              <a:ext uri="{28A0092B-C50C-407E-A947-70E740481C1C}">
                <a14:useLocalDpi xmlns:a14="http://schemas.microsoft.com/office/drawing/2010/main"/>
              </a:ext>
            </a:extLst>
          </a:blip>
          <a:srcRect t="24130" b="28462"/>
          <a:stretch/>
        </p:blipFill>
        <p:spPr>
          <a:xfrm>
            <a:off x="5334000" y="1143000"/>
            <a:ext cx="3536156" cy="1676400"/>
          </a:xfrm>
          <a:prstGeom prst="rect">
            <a:avLst/>
          </a:prstGeom>
        </p:spPr>
      </p:pic>
    </p:spTree>
  </p:cSld>
  <p:clrMapOvr>
    <a:masterClrMapping/>
  </p:clrMapOvr>
  <p:transition xmlns:p14="http://schemas.microsoft.com/office/powerpoint/2010/mai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8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233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69828FB1-1A9A-A146-97BF-100A526C237F}" type="slidenum">
              <a:rPr lang="en-US" sz="1800" smtClean="0">
                <a:solidFill>
                  <a:srgbClr val="000000"/>
                </a:solidFill>
                <a:latin typeface="Times New Roman" charset="0"/>
                <a:cs typeface="Times New Roman" charset="0"/>
                <a:sym typeface="Times New Roman" charset="0"/>
              </a:rPr>
              <a:pPr algn="r">
                <a:defRPr/>
              </a:pPr>
              <a:t>112</a:t>
            </a:fld>
            <a:endParaRPr lang="en-US" sz="1800" smtClean="0">
              <a:solidFill>
                <a:srgbClr val="000000"/>
              </a:solidFill>
              <a:latin typeface="Times New Roman" charset="0"/>
              <a:cs typeface="Times New Roman" charset="0"/>
              <a:sym typeface="Times New Roman" charset="0"/>
            </a:endParaRPr>
          </a:p>
        </p:txBody>
      </p:sp>
      <p:sp>
        <p:nvSpPr>
          <p:cNvPr id="142339" name="Rectangle 3"/>
          <p:cNvSpPr>
            <a:spLocks noGrp="1" noChangeArrowheads="1"/>
          </p:cNvSpPr>
          <p:nvPr>
            <p:ph type="title"/>
          </p:nvPr>
        </p:nvSpPr>
        <p:spPr>
          <a:xfrm>
            <a:off x="1652588" y="0"/>
            <a:ext cx="7643812" cy="61595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Prototypes, Machined Components</a:t>
            </a:r>
          </a:p>
        </p:txBody>
      </p:sp>
      <p:sp>
        <p:nvSpPr>
          <p:cNvPr id="140292" name="Rectangle 4"/>
          <p:cNvSpPr>
            <a:spLocks/>
          </p:cNvSpPr>
          <p:nvPr/>
        </p:nvSpPr>
        <p:spPr bwMode="auto">
          <a:xfrm>
            <a:off x="114300" y="1816100"/>
            <a:ext cx="88519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China and others to Ontario, NY</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140 total workforce</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Inventory</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Quality and consistency</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Flexibility of scale</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Shipping costs</a:t>
            </a:r>
          </a:p>
          <a:p>
            <a:pPr marL="254000" indent="-254000" algn="l">
              <a:buClr>
                <a:srgbClr val="E40B2A"/>
              </a:buClr>
              <a:buSzPct val="100000"/>
              <a:buFont typeface="Arial" charset="0"/>
              <a:buChar char="●"/>
            </a:pPr>
            <a:r>
              <a:rPr lang="en-US" sz="2800" dirty="0" smtClean="0">
                <a:latin typeface="Arial" charset="0"/>
                <a:ea typeface="ＭＳ Ｐゴシック" charset="0"/>
                <a:sym typeface="Arial" charset="0"/>
              </a:rPr>
              <a:t> Customers </a:t>
            </a:r>
            <a:r>
              <a:rPr lang="en-US" sz="2800" dirty="0" err="1" smtClean="0">
                <a:latin typeface="Arial" charset="0"/>
                <a:ea typeface="ＭＳ Ｐゴシック" charset="0"/>
                <a:sym typeface="Arial" charset="0"/>
              </a:rPr>
              <a:t>reshoring</a:t>
            </a:r>
            <a:endParaRPr lang="en-US" sz="2800" dirty="0">
              <a:latin typeface="Arial" charset="0"/>
              <a:ea typeface="ＭＳ Ｐゴシック" charset="0"/>
              <a:sym typeface="Arial" charset="0"/>
            </a:endParaRPr>
          </a:p>
        </p:txBody>
      </p:sp>
      <p:sp>
        <p:nvSpPr>
          <p:cNvPr id="140293" name="Rectangle 5"/>
          <p:cNvSpPr>
            <a:spLocks/>
          </p:cNvSpPr>
          <p:nvPr/>
        </p:nvSpPr>
        <p:spPr bwMode="auto">
          <a:xfrm>
            <a:off x="228600" y="6172200"/>
            <a:ext cx="8775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Andrea </a:t>
            </a:r>
            <a:r>
              <a:rPr lang="en-US" sz="1100" dirty="0" err="1">
                <a:solidFill>
                  <a:srgbClr val="190104"/>
                </a:solidFill>
                <a:latin typeface="Arial" charset="0"/>
                <a:ea typeface="ＭＳ Ｐゴシック" charset="0"/>
                <a:sym typeface="Arial" charset="0"/>
              </a:rPr>
              <a:t>Deckert</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Growing number of manufacturers opting to </a:t>
            </a:r>
            <a:r>
              <a:rPr lang="ja-JP" altLang="en-US" sz="1100" dirty="0">
                <a:solidFill>
                  <a:srgbClr val="190104"/>
                </a:solidFill>
                <a:latin typeface="Arial" charset="0"/>
                <a:ea typeface="ＭＳ Ｐゴシック" charset="0"/>
                <a:sym typeface="Arial" charset="0"/>
              </a:rPr>
              <a:t>‘</a:t>
            </a:r>
            <a:r>
              <a:rPr lang="en-US" altLang="ja-JP" sz="1100" dirty="0" err="1">
                <a:solidFill>
                  <a:srgbClr val="190104"/>
                </a:solidFill>
                <a:latin typeface="Arial" charset="0"/>
                <a:ea typeface="Arial" charset="0"/>
                <a:cs typeface="Arial" charset="0"/>
                <a:sym typeface="Arial" charset="0"/>
              </a:rPr>
              <a:t>reshore</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jobs.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Rochester Business Journal</a:t>
            </a:r>
            <a:r>
              <a:rPr lang="en-US" altLang="ja-JP" sz="1100" dirty="0">
                <a:solidFill>
                  <a:srgbClr val="190104"/>
                </a:solidFill>
                <a:latin typeface="Arial" charset="0"/>
                <a:ea typeface="Arial" charset="0"/>
                <a:cs typeface="Arial" charset="0"/>
                <a:sym typeface="Arial" charset="0"/>
              </a:rPr>
              <a:t>. April 25, 2014.</a:t>
            </a:r>
            <a:endParaRPr lang="en-US" sz="1100" dirty="0">
              <a:solidFill>
                <a:srgbClr val="190104"/>
              </a:solidFill>
              <a:latin typeface="Arial" charset="0"/>
              <a:ea typeface="Arial" charset="0"/>
              <a:cs typeface="Arial" charset="0"/>
              <a:sym typeface="Arial" charset="0"/>
            </a:endParaRPr>
          </a:p>
        </p:txBody>
      </p:sp>
      <p:pic>
        <p:nvPicPr>
          <p:cNvPr id="140294"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678248"/>
            <a:ext cx="4114800" cy="7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336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6405F5FC-B402-6A4A-8AC5-50484F10014B}" type="slidenum">
              <a:rPr lang="en-US" sz="1800" smtClean="0">
                <a:solidFill>
                  <a:srgbClr val="000000"/>
                </a:solidFill>
                <a:latin typeface="Times New Roman" charset="0"/>
                <a:cs typeface="Times New Roman" charset="0"/>
                <a:sym typeface="Times New Roman" charset="0"/>
              </a:rPr>
              <a:pPr algn="r">
                <a:defRPr/>
              </a:pPr>
              <a:t>113</a:t>
            </a:fld>
            <a:endParaRPr lang="en-US" sz="1800" smtClean="0">
              <a:solidFill>
                <a:srgbClr val="000000"/>
              </a:solidFill>
              <a:latin typeface="Times New Roman" charset="0"/>
              <a:cs typeface="Times New Roman" charset="0"/>
              <a:sym typeface="Times New Roman" charset="0"/>
            </a:endParaRPr>
          </a:p>
        </p:txBody>
      </p:sp>
      <p:sp>
        <p:nvSpPr>
          <p:cNvPr id="143363" name="Rectangle 3"/>
          <p:cNvSpPr>
            <a:spLocks noGrp="1" noChangeArrowheads="1"/>
          </p:cNvSpPr>
          <p:nvPr>
            <p:ph type="title"/>
          </p:nvPr>
        </p:nvSpPr>
        <p:spPr>
          <a:xfrm>
            <a:off x="1652588" y="0"/>
            <a:ext cx="6146800" cy="531813"/>
          </a:xfrm>
        </p:spPr>
        <p:txBody>
          <a:bodyPr lIns="88900" tIns="88900" rIns="88900" bIns="88900"/>
          <a:lstStyle/>
          <a:p>
            <a:pPr algn="ctr" eaLnBrk="1" hangingPunct="1">
              <a:defRPr/>
            </a:pPr>
            <a:r>
              <a:rPr lang="en-US" sz="3200" dirty="0" smtClean="0">
                <a:solidFill>
                  <a:srgbClr val="2A2A40"/>
                </a:solidFill>
              </a:rPr>
              <a:t>Processed Frozen Food</a:t>
            </a:r>
          </a:p>
        </p:txBody>
      </p:sp>
      <p:sp>
        <p:nvSpPr>
          <p:cNvPr id="143364" name="Rectangle 4"/>
          <p:cNvSpPr>
            <a:spLocks noGrp="1" noChangeArrowheads="1"/>
          </p:cNvSpPr>
          <p:nvPr>
            <p:ph type="body" idx="1"/>
          </p:nvPr>
        </p:nvSpPr>
        <p:spPr>
          <a:xfrm>
            <a:off x="152400" y="1725613"/>
            <a:ext cx="8837613" cy="5132387"/>
          </a:xfrm>
        </p:spPr>
        <p:txBody>
          <a:bodyPr lIns="88900" tIns="88900" rIns="88900" bIns="88900"/>
          <a:lstStyle/>
          <a:p>
            <a:pPr marL="254000" indent="-254000" eaLnBrk="1" hangingPunct="1">
              <a:spcBef>
                <a:spcPct val="0"/>
              </a:spcBef>
              <a:buClr>
                <a:srgbClr val="E40B2A"/>
              </a:buClr>
              <a:buFontTx/>
              <a:buChar char="●"/>
              <a:defRPr/>
            </a:pPr>
            <a:r>
              <a:rPr lang="en-US" sz="2800" dirty="0" smtClean="0"/>
              <a:t>Canada to Massillon, OH</a:t>
            </a:r>
          </a:p>
          <a:p>
            <a:pPr marL="254000" indent="-254000" eaLnBrk="1" hangingPunct="1">
              <a:spcBef>
                <a:spcPts val="400"/>
              </a:spcBef>
              <a:buClr>
                <a:srgbClr val="E40B2A"/>
              </a:buClr>
              <a:buFontTx/>
              <a:buChar char="●"/>
              <a:defRPr/>
            </a:pPr>
            <a:r>
              <a:rPr lang="en-US" sz="2800" dirty="0" smtClean="0"/>
              <a:t>699 jobs</a:t>
            </a:r>
          </a:p>
          <a:p>
            <a:pPr marL="254000" indent="-254000" eaLnBrk="1" hangingPunct="1">
              <a:spcBef>
                <a:spcPts val="400"/>
              </a:spcBef>
              <a:buClr>
                <a:srgbClr val="E40B2A"/>
              </a:buClr>
              <a:buFontTx/>
              <a:buChar char="●"/>
              <a:defRPr/>
            </a:pPr>
            <a:r>
              <a:rPr lang="en-US" sz="2800" dirty="0" smtClean="0"/>
              <a:t>$28 million investment</a:t>
            </a:r>
          </a:p>
          <a:p>
            <a:pPr marL="254000" indent="-254000" eaLnBrk="1" hangingPunct="1">
              <a:spcBef>
                <a:spcPts val="400"/>
              </a:spcBef>
              <a:buClr>
                <a:srgbClr val="E40B2A"/>
              </a:buClr>
              <a:buFontTx/>
              <a:buChar char="●"/>
              <a:defRPr/>
            </a:pPr>
            <a:r>
              <a:rPr lang="en-US" sz="2800" dirty="0" smtClean="0"/>
              <a:t>Reasons:</a:t>
            </a:r>
          </a:p>
          <a:p>
            <a:pPr marL="654050" lvl="1" indent="-273050" eaLnBrk="1" hangingPunct="1">
              <a:spcBef>
                <a:spcPts val="400"/>
              </a:spcBef>
              <a:buClr>
                <a:srgbClr val="E40B2A"/>
              </a:buClr>
              <a:buFontTx/>
              <a:buChar char="●"/>
              <a:defRPr/>
            </a:pPr>
            <a:r>
              <a:rPr lang="en-US" sz="2400" dirty="0" smtClean="0"/>
              <a:t>Government/tax incentives</a:t>
            </a:r>
          </a:p>
          <a:p>
            <a:pPr marL="654050" lvl="1" indent="-273050" eaLnBrk="1" hangingPunct="1">
              <a:spcBef>
                <a:spcPts val="400"/>
              </a:spcBef>
              <a:buClr>
                <a:srgbClr val="E40B2A"/>
              </a:buClr>
              <a:buFontTx/>
              <a:buChar char="●"/>
              <a:defRPr/>
            </a:pPr>
            <a:r>
              <a:rPr lang="en-US" sz="2400" dirty="0" smtClean="0"/>
              <a:t>Lean process implementation</a:t>
            </a:r>
          </a:p>
        </p:txBody>
      </p:sp>
      <p:sp>
        <p:nvSpPr>
          <p:cNvPr id="141317" name="Rectangle 5"/>
          <p:cNvSpPr>
            <a:spLocks/>
          </p:cNvSpPr>
          <p:nvPr/>
        </p:nvSpPr>
        <p:spPr bwMode="auto">
          <a:xfrm>
            <a:off x="190500" y="6165850"/>
            <a:ext cx="8775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a:t>
            </a:r>
            <a:r>
              <a:rPr lang="en-US" sz="1100" dirty="0">
                <a:solidFill>
                  <a:schemeClr val="tx1"/>
                </a:solidFill>
                <a:latin typeface="Arial" charset="0"/>
                <a:ea typeface="ＭＳ Ｐゴシック" charset="0"/>
                <a:sym typeface="Arial" charset="0"/>
              </a:rPr>
              <a:t> </a:t>
            </a:r>
            <a:r>
              <a:rPr lang="en-US" sz="1100" dirty="0">
                <a:latin typeface="Arial" charset="0"/>
                <a:ea typeface="ＭＳ Ｐゴシック" charset="0"/>
                <a:sym typeface="Arial" charset="0"/>
              </a:rPr>
              <a:t>http://www.cantonrep.com/article/20131118/NEWS/131119352</a:t>
            </a:r>
          </a:p>
        </p:txBody>
      </p:sp>
      <p:pic>
        <p:nvPicPr>
          <p:cNvPr id="141318" name="Picture 6"/>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11900" y="533400"/>
            <a:ext cx="2832100"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spd="slow">
    <p:fade thruBlk="1"/>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438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93518F13-F966-DE45-8D2A-552529FF2856}" type="slidenum">
              <a:rPr lang="en-US" sz="1800" smtClean="0">
                <a:solidFill>
                  <a:srgbClr val="000000"/>
                </a:solidFill>
                <a:latin typeface="Times New Roman" charset="0"/>
                <a:cs typeface="Times New Roman" charset="0"/>
                <a:sym typeface="Times New Roman" charset="0"/>
              </a:rPr>
              <a:pPr algn="r">
                <a:defRPr/>
              </a:pPr>
              <a:t>114</a:t>
            </a:fld>
            <a:endParaRPr lang="en-US" sz="1800" smtClean="0">
              <a:solidFill>
                <a:srgbClr val="000000"/>
              </a:solidFill>
              <a:latin typeface="Times New Roman" charset="0"/>
              <a:cs typeface="Times New Roman" charset="0"/>
              <a:sym typeface="Times New Roman" charset="0"/>
            </a:endParaRPr>
          </a:p>
        </p:txBody>
      </p:sp>
      <p:sp>
        <p:nvSpPr>
          <p:cNvPr id="144387" name="Rectangle 3"/>
          <p:cNvSpPr>
            <a:spLocks noGrp="1" noChangeArrowheads="1"/>
          </p:cNvSpPr>
          <p:nvPr>
            <p:ph type="title"/>
          </p:nvPr>
        </p:nvSpPr>
        <p:spPr>
          <a:xfrm>
            <a:off x="1882775" y="0"/>
            <a:ext cx="6804025" cy="5334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Industrial and Commercial Fans</a:t>
            </a:r>
          </a:p>
        </p:txBody>
      </p:sp>
      <p:sp>
        <p:nvSpPr>
          <p:cNvPr id="142340" name="Rectangle 4"/>
          <p:cNvSpPr>
            <a:spLocks/>
          </p:cNvSpPr>
          <p:nvPr/>
        </p:nvSpPr>
        <p:spPr bwMode="auto">
          <a:xfrm>
            <a:off x="198438" y="1981200"/>
            <a:ext cx="88519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China to Holly Pond, AL</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100 jobs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en-US" sz="2400" dirty="0" smtClean="0">
                <a:latin typeface="Arial" charset="0"/>
                <a:ea typeface="ＭＳ Ｐゴシック" charset="0"/>
                <a:sym typeface="Arial" charset="0"/>
              </a:rPr>
              <a:t>Rising </a:t>
            </a:r>
            <a:r>
              <a:rPr lang="en-US" sz="2400" dirty="0">
                <a:latin typeface="Arial" charset="0"/>
                <a:ea typeface="ＭＳ Ｐゴシック" charset="0"/>
                <a:sym typeface="Arial" charset="0"/>
              </a:rPr>
              <a:t>wages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Shipping costs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Quality</a:t>
            </a:r>
          </a:p>
        </p:txBody>
      </p:sp>
      <p:sp>
        <p:nvSpPr>
          <p:cNvPr id="142341" name="Rectangle 5"/>
          <p:cNvSpPr>
            <a:spLocks/>
          </p:cNvSpPr>
          <p:nvPr/>
        </p:nvSpPr>
        <p:spPr bwMode="auto">
          <a:xfrm>
            <a:off x="228600" y="6096000"/>
            <a:ext cx="8775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a:ea typeface="ＭＳ Ｐゴシック" charset="0"/>
                <a:cs typeface="Arial"/>
                <a:sym typeface="Arial" charset="0"/>
              </a:rPr>
              <a:t>Source:</a:t>
            </a:r>
            <a:r>
              <a:rPr lang="en-US" sz="1100" dirty="0">
                <a:latin typeface="Arial"/>
                <a:ea typeface="ＭＳ Ｐゴシック" charset="0"/>
                <a:cs typeface="Arial"/>
                <a:sym typeface="Arial" charset="0"/>
              </a:rPr>
              <a:t> Michael </a:t>
            </a:r>
            <a:r>
              <a:rPr lang="en-US" sz="1100" dirty="0" err="1">
                <a:latin typeface="Arial"/>
                <a:ea typeface="ＭＳ Ｐゴシック" charset="0"/>
                <a:cs typeface="Arial"/>
                <a:sym typeface="Arial" charset="0"/>
              </a:rPr>
              <a:t>Tomberlin</a:t>
            </a:r>
            <a:r>
              <a:rPr lang="en-US" sz="1100" dirty="0">
                <a:latin typeface="Arial"/>
                <a:ea typeface="ＭＳ Ｐゴシック" charset="0"/>
                <a:cs typeface="Arial"/>
                <a:sym typeface="Arial" charset="0"/>
              </a:rPr>
              <a:t>, </a:t>
            </a:r>
            <a:r>
              <a:rPr lang="ja-JP" altLang="en-US" sz="1100" dirty="0">
                <a:latin typeface="Arial"/>
                <a:ea typeface="ＭＳ Ｐゴシック" charset="0"/>
                <a:cs typeface="Arial"/>
                <a:sym typeface="Arial" charset="0"/>
              </a:rPr>
              <a:t>“</a:t>
            </a:r>
            <a:r>
              <a:rPr lang="en-US" altLang="ja-JP" sz="1100" dirty="0">
                <a:latin typeface="Arial"/>
                <a:ea typeface="Arial" charset="0"/>
                <a:cs typeface="Arial"/>
                <a:sym typeface="Arial" charset="0"/>
              </a:rPr>
              <a:t>Holly Pond site that saved jobs after tornadoes will create jobs with new owner.</a:t>
            </a:r>
            <a:r>
              <a:rPr lang="ja-JP" altLang="en-US" sz="1100" dirty="0">
                <a:latin typeface="Arial"/>
                <a:ea typeface="ＭＳ Ｐゴシック" charset="0"/>
                <a:cs typeface="Arial"/>
                <a:sym typeface="Arial" charset="0"/>
              </a:rPr>
              <a:t>”</a:t>
            </a:r>
            <a:r>
              <a:rPr lang="en-US" altLang="ja-JP" sz="1100" dirty="0">
                <a:latin typeface="Arial"/>
                <a:ea typeface="Arial" charset="0"/>
                <a:cs typeface="Arial"/>
                <a:sym typeface="Arial" charset="0"/>
              </a:rPr>
              <a:t> </a:t>
            </a:r>
            <a:r>
              <a:rPr lang="en-US" altLang="ja-JP" sz="1100" dirty="0" err="1">
                <a:latin typeface="Arial"/>
                <a:ea typeface="Arial" charset="0"/>
                <a:cs typeface="Arial"/>
                <a:sym typeface="Arial" charset="0"/>
              </a:rPr>
              <a:t>AL.com</a:t>
            </a:r>
            <a:r>
              <a:rPr lang="en-US" altLang="ja-JP" sz="1100" dirty="0">
                <a:latin typeface="Arial"/>
                <a:ea typeface="Arial" charset="0"/>
                <a:cs typeface="Arial"/>
                <a:sym typeface="Arial" charset="0"/>
              </a:rPr>
              <a:t>. July 19, 2013.</a:t>
            </a:r>
            <a:endParaRPr lang="en-US" sz="1100" dirty="0">
              <a:latin typeface="Arial"/>
              <a:ea typeface="Arial" charset="0"/>
              <a:cs typeface="Arial"/>
              <a:sym typeface="Arial" charset="0"/>
            </a:endParaRPr>
          </a:p>
        </p:txBody>
      </p:sp>
      <p:pic>
        <p:nvPicPr>
          <p:cNvPr id="142342"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07175" y="889000"/>
            <a:ext cx="21082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541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31EAD74F-F759-A344-8618-5CF90F5CC638}" type="slidenum">
              <a:rPr lang="en-US" sz="1800" smtClean="0">
                <a:solidFill>
                  <a:srgbClr val="000000"/>
                </a:solidFill>
                <a:latin typeface="Times New Roman" charset="0"/>
                <a:cs typeface="Times New Roman" charset="0"/>
                <a:sym typeface="Times New Roman" charset="0"/>
              </a:rPr>
              <a:pPr algn="r">
                <a:defRPr/>
              </a:pPr>
              <a:t>115</a:t>
            </a:fld>
            <a:endParaRPr lang="en-US" sz="1800" smtClean="0">
              <a:solidFill>
                <a:srgbClr val="000000"/>
              </a:solidFill>
              <a:latin typeface="Times New Roman" charset="0"/>
              <a:cs typeface="Times New Roman" charset="0"/>
              <a:sym typeface="Times New Roman" charset="0"/>
            </a:endParaRPr>
          </a:p>
        </p:txBody>
      </p:sp>
      <p:sp>
        <p:nvSpPr>
          <p:cNvPr id="143363" name="Rectangle 3"/>
          <p:cNvSpPr>
            <a:spLocks/>
          </p:cNvSpPr>
          <p:nvPr/>
        </p:nvSpPr>
        <p:spPr bwMode="auto">
          <a:xfrm>
            <a:off x="1968500" y="-304800"/>
            <a:ext cx="67183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Rubber Equipment &amp; Components</a:t>
            </a:r>
          </a:p>
        </p:txBody>
      </p:sp>
      <p:sp>
        <p:nvSpPr>
          <p:cNvPr id="143364" name="Rectangle 4"/>
          <p:cNvSpPr>
            <a:spLocks/>
          </p:cNvSpPr>
          <p:nvPr/>
        </p:nvSpPr>
        <p:spPr bwMode="auto">
          <a:xfrm>
            <a:off x="152400" y="2209800"/>
            <a:ext cx="88519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China to Minneapolis, MN</a:t>
            </a:r>
            <a:endParaRPr lang="en-US" sz="24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3 new jobs</a:t>
            </a:r>
            <a:endParaRPr lang="en-US" sz="24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Quality</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Automation</a:t>
            </a:r>
          </a:p>
        </p:txBody>
      </p:sp>
      <p:sp>
        <p:nvSpPr>
          <p:cNvPr id="143365" name="Rectangle 5"/>
          <p:cNvSpPr>
            <a:spLocks/>
          </p:cNvSpPr>
          <p:nvPr/>
        </p:nvSpPr>
        <p:spPr bwMode="auto">
          <a:xfrm>
            <a:off x="152400" y="6096000"/>
            <a:ext cx="8851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Annie Baxter, NPR.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Factories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Reshore</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Some Work From Overseas.</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March 13, 2012. http://wap.npr.org/story/148470066. </a:t>
            </a:r>
            <a:endParaRPr lang="en-US" sz="1100">
              <a:solidFill>
                <a:srgbClr val="190104"/>
              </a:solidFill>
              <a:latin typeface="Arial" charset="0"/>
              <a:ea typeface="Arial" charset="0"/>
              <a:cs typeface="Arial" charset="0"/>
              <a:sym typeface="Arial" charset="0"/>
            </a:endParaRPr>
          </a:p>
        </p:txBody>
      </p:sp>
      <p:pic>
        <p:nvPicPr>
          <p:cNvPr id="143366"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7400" y="914400"/>
            <a:ext cx="30099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643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4A95ECFD-BB01-5748-87EB-CACA9C8E1DED}" type="slidenum">
              <a:rPr lang="en-US" sz="1800" smtClean="0">
                <a:solidFill>
                  <a:srgbClr val="000000"/>
                </a:solidFill>
                <a:latin typeface="Times New Roman" charset="0"/>
                <a:cs typeface="Times New Roman" charset="0"/>
                <a:sym typeface="Times New Roman" charset="0"/>
              </a:rPr>
              <a:pPr algn="r">
                <a:defRPr/>
              </a:pPr>
              <a:t>116</a:t>
            </a:fld>
            <a:endParaRPr lang="en-US" sz="1800" smtClean="0">
              <a:solidFill>
                <a:srgbClr val="000000"/>
              </a:solidFill>
              <a:latin typeface="Times New Roman" charset="0"/>
              <a:cs typeface="Times New Roman" charset="0"/>
              <a:sym typeface="Times New Roman" charset="0"/>
            </a:endParaRPr>
          </a:p>
        </p:txBody>
      </p:sp>
      <p:sp>
        <p:nvSpPr>
          <p:cNvPr id="146435" name="Rectangle 3"/>
          <p:cNvSpPr>
            <a:spLocks noGrp="1" noChangeArrowheads="1"/>
          </p:cNvSpPr>
          <p:nvPr>
            <p:ph type="title"/>
          </p:nvPr>
        </p:nvSpPr>
        <p:spPr>
          <a:xfrm>
            <a:off x="1654175" y="0"/>
            <a:ext cx="6146800" cy="11430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Passenger Vehicles</a:t>
            </a:r>
            <a:br>
              <a:rPr lang="en-US" sz="3200" dirty="0" smtClean="0">
                <a:solidFill>
                  <a:srgbClr val="2A2A40"/>
                </a:solidFill>
              </a:rPr>
            </a:br>
            <a:r>
              <a:rPr lang="en-US" sz="3200" dirty="0" smtClean="0">
                <a:solidFill>
                  <a:srgbClr val="2A2A40"/>
                </a:solidFill>
              </a:rPr>
              <a:t>(</a:t>
            </a:r>
            <a:r>
              <a:rPr lang="en-US" sz="3200" dirty="0">
                <a:solidFill>
                  <a:srgbClr val="2A2A40"/>
                </a:solidFill>
                <a:latin typeface="Arial" charset="0"/>
                <a:ea typeface="ＭＳ Ｐゴシック" charset="0"/>
              </a:rPr>
              <a:t>Foreign Direct Investment</a:t>
            </a:r>
            <a:r>
              <a:rPr lang="en-US" sz="3200" dirty="0" smtClean="0">
                <a:solidFill>
                  <a:srgbClr val="2A2A40"/>
                </a:solidFill>
              </a:rPr>
              <a:t>)</a:t>
            </a:r>
          </a:p>
        </p:txBody>
      </p:sp>
      <p:sp>
        <p:nvSpPr>
          <p:cNvPr id="144388" name="Rectangle 4"/>
          <p:cNvSpPr>
            <a:spLocks/>
          </p:cNvSpPr>
          <p:nvPr/>
        </p:nvSpPr>
        <p:spPr bwMode="auto">
          <a:xfrm>
            <a:off x="198438" y="1981200"/>
            <a:ext cx="88519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Japan to Lincoln, AL</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50 new jobs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$71.8 million new investment</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Total plant employment is 4,000</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Total plant investment is $2 billion</a:t>
            </a:r>
          </a:p>
        </p:txBody>
      </p:sp>
      <p:sp>
        <p:nvSpPr>
          <p:cNvPr id="144389" name="Rectangle 5"/>
          <p:cNvSpPr>
            <a:spLocks/>
          </p:cNvSpPr>
          <p:nvPr/>
        </p:nvSpPr>
        <p:spPr bwMode="auto">
          <a:xfrm>
            <a:off x="228600" y="6096000"/>
            <a:ext cx="8775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a:ea typeface="ＭＳ Ｐゴシック" charset="0"/>
                <a:cs typeface="Arial"/>
                <a:sym typeface="Arial" charset="0"/>
              </a:rPr>
              <a:t>Source: Dawn Kent </a:t>
            </a:r>
            <a:r>
              <a:rPr lang="en-US" sz="1100" dirty="0" err="1">
                <a:solidFill>
                  <a:srgbClr val="190104"/>
                </a:solidFill>
                <a:latin typeface="Arial"/>
                <a:ea typeface="ＭＳ Ｐゴシック" charset="0"/>
                <a:cs typeface="Arial"/>
                <a:sym typeface="Arial" charset="0"/>
              </a:rPr>
              <a:t>Azok</a:t>
            </a:r>
            <a:r>
              <a:rPr lang="en-US" sz="1100" dirty="0">
                <a:solidFill>
                  <a:srgbClr val="190104"/>
                </a:solidFill>
                <a:latin typeface="Arial"/>
                <a:ea typeface="ＭＳ Ｐゴシック" charset="0"/>
                <a:cs typeface="Arial"/>
                <a:sym typeface="Arial" charset="0"/>
              </a:rPr>
              <a:t>, </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Honda to add 50 jobs, invest nearly $72 million at its Alabama plant.</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a:t>
            </a:r>
            <a:r>
              <a:rPr lang="en-US" altLang="ja-JP" sz="1100" dirty="0" err="1">
                <a:solidFill>
                  <a:srgbClr val="190104"/>
                </a:solidFill>
                <a:latin typeface="Arial"/>
                <a:ea typeface="Arial" charset="0"/>
                <a:cs typeface="Arial"/>
                <a:sym typeface="Arial" charset="0"/>
              </a:rPr>
              <a:t>AL.com</a:t>
            </a:r>
            <a:r>
              <a:rPr lang="en-US" altLang="ja-JP" sz="1100" dirty="0">
                <a:solidFill>
                  <a:srgbClr val="190104"/>
                </a:solidFill>
                <a:latin typeface="Arial"/>
                <a:ea typeface="Arial" charset="0"/>
                <a:cs typeface="Arial"/>
                <a:sym typeface="Arial" charset="0"/>
              </a:rPr>
              <a:t>. February 10, 2014.</a:t>
            </a:r>
            <a:endParaRPr lang="en-US" sz="1100" dirty="0">
              <a:solidFill>
                <a:srgbClr val="190104"/>
              </a:solidFill>
              <a:latin typeface="Arial"/>
              <a:ea typeface="Arial" charset="0"/>
              <a:cs typeface="Arial"/>
              <a:sym typeface="Arial" charset="0"/>
            </a:endParaRPr>
          </a:p>
        </p:txBody>
      </p:sp>
      <p:pic>
        <p:nvPicPr>
          <p:cNvPr id="144390"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3150" b="27434"/>
          <a:stretch/>
        </p:blipFill>
        <p:spPr bwMode="auto">
          <a:xfrm>
            <a:off x="6019800" y="1117600"/>
            <a:ext cx="2852738"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745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2191C7FA-AEA2-E04B-93C4-AC9BD5AB6AD7}" type="slidenum">
              <a:rPr lang="en-US" sz="1800" smtClean="0">
                <a:solidFill>
                  <a:srgbClr val="000000"/>
                </a:solidFill>
                <a:latin typeface="Times New Roman" charset="0"/>
                <a:cs typeface="Times New Roman" charset="0"/>
                <a:sym typeface="Times New Roman" charset="0"/>
              </a:rPr>
              <a:pPr algn="r">
                <a:defRPr/>
              </a:pPr>
              <a:t>117</a:t>
            </a:fld>
            <a:endParaRPr lang="en-US" sz="1800" smtClean="0">
              <a:solidFill>
                <a:srgbClr val="000000"/>
              </a:solidFill>
              <a:latin typeface="Times New Roman" charset="0"/>
              <a:cs typeface="Times New Roman" charset="0"/>
              <a:sym typeface="Times New Roman" charset="0"/>
            </a:endParaRPr>
          </a:p>
        </p:txBody>
      </p:sp>
      <p:sp>
        <p:nvSpPr>
          <p:cNvPr id="147459" name="Rectangle 3"/>
          <p:cNvSpPr>
            <a:spLocks noGrp="1" noChangeArrowheads="1"/>
          </p:cNvSpPr>
          <p:nvPr>
            <p:ph type="title"/>
          </p:nvPr>
        </p:nvSpPr>
        <p:spPr>
          <a:xfrm>
            <a:off x="1654175" y="0"/>
            <a:ext cx="6270625" cy="5334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Archery Bows</a:t>
            </a:r>
          </a:p>
        </p:txBody>
      </p:sp>
      <p:sp>
        <p:nvSpPr>
          <p:cNvPr id="145412" name="Rectangle 4"/>
          <p:cNvSpPr>
            <a:spLocks/>
          </p:cNvSpPr>
          <p:nvPr/>
        </p:nvSpPr>
        <p:spPr bwMode="auto">
          <a:xfrm>
            <a:off x="200025" y="1676400"/>
            <a:ext cx="88519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China to Kent, OH</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20 jobs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Lead time</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Re-design</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Skilled workforce availability</a:t>
            </a:r>
          </a:p>
        </p:txBody>
      </p:sp>
      <p:sp>
        <p:nvSpPr>
          <p:cNvPr id="145413" name="Rectangle 5"/>
          <p:cNvSpPr>
            <a:spLocks/>
          </p:cNvSpPr>
          <p:nvPr/>
        </p:nvSpPr>
        <p:spPr bwMode="auto">
          <a:xfrm>
            <a:off x="163513" y="6096000"/>
            <a:ext cx="8775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a:ea typeface="ＭＳ Ｐゴシック" charset="0"/>
                <a:cs typeface="Arial"/>
                <a:sym typeface="Arial" charset="0"/>
              </a:rPr>
              <a:t>Sources: Mark Williams, </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U.S. Manufacturing Making a Comeback.</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a:t>
            </a:r>
            <a:r>
              <a:rPr lang="en-US" altLang="ja-JP" sz="1100" dirty="0">
                <a:solidFill>
                  <a:srgbClr val="190104"/>
                </a:solidFill>
                <a:latin typeface="Arial"/>
                <a:ea typeface="Arial Italic" charset="0"/>
                <a:cs typeface="Arial"/>
                <a:sym typeface="Arial Italic" charset="0"/>
              </a:rPr>
              <a:t>The Columbus Dispatch</a:t>
            </a:r>
            <a:r>
              <a:rPr lang="en-US" altLang="ja-JP" sz="1100" dirty="0">
                <a:solidFill>
                  <a:srgbClr val="190104"/>
                </a:solidFill>
                <a:latin typeface="Arial"/>
                <a:ea typeface="Arial" charset="0"/>
                <a:cs typeface="Arial"/>
                <a:sym typeface="Arial" charset="0"/>
              </a:rPr>
              <a:t>. January 29, 2012.</a:t>
            </a:r>
            <a:endParaRPr lang="en-US" sz="1100" dirty="0">
              <a:solidFill>
                <a:srgbClr val="190104"/>
              </a:solidFill>
              <a:latin typeface="Arial"/>
              <a:ea typeface="Arial" charset="0"/>
              <a:cs typeface="Arial"/>
              <a:sym typeface="Arial" charset="0"/>
            </a:endParaRPr>
          </a:p>
        </p:txBody>
      </p:sp>
      <p:pic>
        <p:nvPicPr>
          <p:cNvPr id="145414"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35551" y="663574"/>
            <a:ext cx="279415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848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77E9B9C3-5954-C542-8FAA-5D0BEF0F4164}" type="slidenum">
              <a:rPr lang="en-US" sz="1800" smtClean="0">
                <a:solidFill>
                  <a:srgbClr val="000000"/>
                </a:solidFill>
                <a:latin typeface="Times New Roman" charset="0"/>
                <a:cs typeface="Times New Roman" charset="0"/>
                <a:sym typeface="Times New Roman" charset="0"/>
              </a:rPr>
              <a:pPr algn="r">
                <a:defRPr/>
              </a:pPr>
              <a:t>118</a:t>
            </a:fld>
            <a:endParaRPr lang="en-US" sz="1800" smtClean="0">
              <a:solidFill>
                <a:srgbClr val="000000"/>
              </a:solidFill>
              <a:latin typeface="Times New Roman" charset="0"/>
              <a:cs typeface="Times New Roman" charset="0"/>
              <a:sym typeface="Times New Roman" charset="0"/>
            </a:endParaRPr>
          </a:p>
        </p:txBody>
      </p:sp>
      <p:sp>
        <p:nvSpPr>
          <p:cNvPr id="146435" name="Rectangle 3"/>
          <p:cNvSpPr>
            <a:spLocks/>
          </p:cNvSpPr>
          <p:nvPr/>
        </p:nvSpPr>
        <p:spPr bwMode="auto">
          <a:xfrm>
            <a:off x="2120900" y="22225"/>
            <a:ext cx="7937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l"/>
            <a:r>
              <a:rPr lang="en-US" sz="3200" dirty="0">
                <a:solidFill>
                  <a:srgbClr val="2A2A40"/>
                </a:solidFill>
                <a:latin typeface="Arial" charset="0"/>
                <a:ea typeface="ＭＳ Ｐゴシック" charset="0"/>
                <a:sym typeface="Arial" charset="0"/>
              </a:rPr>
              <a:t>Aluminum Castings for Light Fixtures</a:t>
            </a:r>
          </a:p>
        </p:txBody>
      </p:sp>
      <p:sp>
        <p:nvSpPr>
          <p:cNvPr id="146436" name="Rectangle 4"/>
          <p:cNvSpPr>
            <a:spLocks/>
          </p:cNvSpPr>
          <p:nvPr/>
        </p:nvSpPr>
        <p:spPr bwMode="auto">
          <a:xfrm>
            <a:off x="228600" y="1957388"/>
            <a:ext cx="88519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800"/>
              </a:spcBef>
              <a:buClr>
                <a:srgbClr val="E40B2A"/>
              </a:buClr>
              <a:buSzPct val="80000"/>
              <a:buFont typeface="Wingdings" charset="0"/>
              <a:buChar char="l"/>
            </a:pPr>
            <a:r>
              <a:rPr lang="en-US" sz="2800" dirty="0" err="1">
                <a:solidFill>
                  <a:srgbClr val="2A2A40"/>
                </a:solidFill>
                <a:latin typeface="Arial" charset="0"/>
                <a:ea typeface="ＭＳ Ｐゴシック" charset="0"/>
                <a:sym typeface="Arial" charset="0"/>
              </a:rPr>
              <a:t>Reshored</a:t>
            </a:r>
            <a:r>
              <a:rPr lang="en-US" sz="2800" dirty="0">
                <a:solidFill>
                  <a:srgbClr val="2A2A40"/>
                </a:solidFill>
                <a:latin typeface="Arial" charset="0"/>
                <a:ea typeface="ＭＳ Ｐゴシック" charset="0"/>
                <a:sym typeface="Arial" charset="0"/>
              </a:rPr>
              <a:t> from China to Vermont</a:t>
            </a:r>
            <a:endParaRPr lang="en-US" sz="24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latin typeface="Arial" charset="0"/>
                <a:ea typeface="ＭＳ Ｐゴシック" charset="0"/>
                <a:sym typeface="Arial" charset="0"/>
              </a:rPr>
              <a:t>TCO analysis</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latin typeface="Arial" charset="0"/>
                <a:ea typeface="ＭＳ Ｐゴシック" charset="0"/>
                <a:sym typeface="Arial" charset="0"/>
              </a:rPr>
              <a:t>Inventory</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latin typeface="Arial" charset="0"/>
                <a:ea typeface="ＭＳ Ｐゴシック" charset="0"/>
                <a:sym typeface="Arial" charset="0"/>
              </a:rPr>
              <a:t>Lead time</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latin typeface="Arial" charset="0"/>
                <a:ea typeface="ＭＳ Ｐゴシック" charset="0"/>
                <a:sym typeface="Arial" charset="0"/>
              </a:rPr>
              <a:t>Freight cost</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latin typeface="Arial" charset="0"/>
                <a:ea typeface="ＭＳ Ｐゴシック" charset="0"/>
                <a:sym typeface="Arial" charset="0"/>
              </a:rPr>
              <a:t>Redesign and flexibility</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69000"/>
              <a:buFont typeface="Wingdings" charset="0"/>
              <a:buChar char="l"/>
            </a:pPr>
            <a:r>
              <a:rPr lang="en-US" sz="2800" dirty="0">
                <a:latin typeface="Arial" charset="0"/>
                <a:ea typeface="ＭＳ Ｐゴシック" charset="0"/>
                <a:sym typeface="Arial" charset="0"/>
              </a:rPr>
              <a:t>Make the right decision initially – bringing tooling back is difficult</a:t>
            </a:r>
          </a:p>
        </p:txBody>
      </p:sp>
      <p:sp>
        <p:nvSpPr>
          <p:cNvPr id="146437" name="Rectangle 5"/>
          <p:cNvSpPr>
            <a:spLocks/>
          </p:cNvSpPr>
          <p:nvPr/>
        </p:nvSpPr>
        <p:spPr bwMode="auto">
          <a:xfrm>
            <a:off x="228600" y="6540500"/>
            <a:ext cx="8851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a:ea typeface="ＭＳ Ｐゴシック" charset="0"/>
                <a:cs typeface="Arial"/>
                <a:sym typeface="Arial" charset="0"/>
              </a:rPr>
              <a:t>Source : Shannon Wetzel, </a:t>
            </a:r>
            <a:r>
              <a:rPr lang="en-US" sz="1100" dirty="0">
                <a:solidFill>
                  <a:srgbClr val="190104"/>
                </a:solidFill>
                <a:latin typeface="Arial"/>
                <a:ea typeface="ＭＳ Ｐゴシック" charset="0"/>
                <a:cs typeface="Arial"/>
                <a:sym typeface="Arial Italic" charset="0"/>
              </a:rPr>
              <a:t>Metal Casting Design &amp; Purchasing</a:t>
            </a:r>
            <a:r>
              <a:rPr lang="en-US" sz="1100" dirty="0">
                <a:solidFill>
                  <a:srgbClr val="190104"/>
                </a:solidFill>
                <a:latin typeface="Arial"/>
                <a:ea typeface="ＭＳ Ｐゴシック" charset="0"/>
                <a:cs typeface="Arial"/>
                <a:sym typeface="Arial" charset="0"/>
              </a:rPr>
              <a:t>. </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Adding Up Total Cost.</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March 1, 2012. </a:t>
            </a:r>
            <a:endParaRPr lang="en-US" sz="1100" dirty="0">
              <a:solidFill>
                <a:srgbClr val="190104"/>
              </a:solidFill>
              <a:latin typeface="Arial"/>
              <a:ea typeface="Arial" charset="0"/>
              <a:cs typeface="Arial"/>
              <a:sym typeface="Arial" charset="0"/>
            </a:endParaRPr>
          </a:p>
        </p:txBody>
      </p:sp>
      <p:pic>
        <p:nvPicPr>
          <p:cNvPr id="146438"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8620" t="10412" r="4886" b="11785"/>
          <a:stretch/>
        </p:blipFill>
        <p:spPr bwMode="auto">
          <a:xfrm>
            <a:off x="5029200" y="723901"/>
            <a:ext cx="38227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950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408A7951-534E-F144-B535-57B70FA8429B}" type="slidenum">
              <a:rPr lang="en-US" sz="1800" smtClean="0">
                <a:solidFill>
                  <a:srgbClr val="000000"/>
                </a:solidFill>
                <a:latin typeface="Times New Roman" charset="0"/>
                <a:cs typeface="Times New Roman" charset="0"/>
                <a:sym typeface="Times New Roman" charset="0"/>
              </a:rPr>
              <a:pPr algn="r">
                <a:defRPr/>
              </a:pPr>
              <a:t>119</a:t>
            </a:fld>
            <a:endParaRPr lang="en-US" sz="1800" smtClean="0">
              <a:solidFill>
                <a:srgbClr val="000000"/>
              </a:solidFill>
              <a:latin typeface="Times New Roman" charset="0"/>
              <a:cs typeface="Times New Roman" charset="0"/>
              <a:sym typeface="Times New Roman" charset="0"/>
            </a:endParaRPr>
          </a:p>
        </p:txBody>
      </p:sp>
      <p:sp>
        <p:nvSpPr>
          <p:cNvPr id="147459" name="Rectangle 3"/>
          <p:cNvSpPr>
            <a:spLocks/>
          </p:cNvSpPr>
          <p:nvPr/>
        </p:nvSpPr>
        <p:spPr bwMode="auto">
          <a:xfrm>
            <a:off x="1600200" y="-12700"/>
            <a:ext cx="67183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Hubei </a:t>
            </a:r>
            <a:r>
              <a:rPr lang="en-US" sz="3200" dirty="0" err="1">
                <a:solidFill>
                  <a:srgbClr val="2A2A40"/>
                </a:solidFill>
                <a:latin typeface="Arial" charset="0"/>
                <a:ea typeface="ＭＳ Ｐゴシック" charset="0"/>
                <a:sym typeface="Arial" charset="0"/>
              </a:rPr>
              <a:t>Xingfa</a:t>
            </a:r>
            <a:r>
              <a:rPr lang="en-US" sz="3200" dirty="0">
                <a:solidFill>
                  <a:srgbClr val="2A2A40"/>
                </a:solidFill>
                <a:latin typeface="Arial" charset="0"/>
                <a:ea typeface="ＭＳ Ｐゴシック" charset="0"/>
                <a:sym typeface="Arial" charset="0"/>
              </a:rPr>
              <a:t> Chemicals Group</a:t>
            </a:r>
            <a:br>
              <a:rPr lang="en-US" sz="3200" dirty="0">
                <a:solidFill>
                  <a:srgbClr val="2A2A40"/>
                </a:solidFill>
                <a:latin typeface="Arial" charset="0"/>
                <a:ea typeface="ＭＳ Ｐゴシック" charset="0"/>
                <a:sym typeface="Arial" charset="0"/>
              </a:rPr>
            </a:br>
            <a:r>
              <a:rPr lang="en-US" sz="3200" dirty="0">
                <a:solidFill>
                  <a:srgbClr val="2A2A40"/>
                </a:solidFill>
                <a:latin typeface="Arial" charset="0"/>
                <a:ea typeface="ＭＳ Ｐゴシック" charset="0"/>
                <a:sym typeface="Arial" charset="0"/>
              </a:rPr>
              <a:t>(Foreign Direct Investment)</a:t>
            </a:r>
          </a:p>
        </p:txBody>
      </p:sp>
      <p:sp>
        <p:nvSpPr>
          <p:cNvPr id="147460" name="Rectangle 4"/>
          <p:cNvSpPr>
            <a:spLocks/>
          </p:cNvSpPr>
          <p:nvPr/>
        </p:nvSpPr>
        <p:spPr bwMode="auto">
          <a:xfrm>
            <a:off x="139700" y="2286000"/>
            <a:ext cx="88519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Opening U.S. headquarters and manufacturing plant in Georgia: 2014</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50 jobs</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Phosphates</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Infrastructure</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Skilled workforce and availability</a:t>
            </a:r>
          </a:p>
        </p:txBody>
      </p:sp>
      <p:sp>
        <p:nvSpPr>
          <p:cNvPr id="147461" name="Rectangle 5"/>
          <p:cNvSpPr>
            <a:spLocks/>
          </p:cNvSpPr>
          <p:nvPr/>
        </p:nvSpPr>
        <p:spPr bwMode="auto">
          <a:xfrm>
            <a:off x="152400" y="5943600"/>
            <a:ext cx="815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a:ea typeface="ＭＳ Ｐゴシック" charset="0"/>
                <a:cs typeface="Arial"/>
                <a:sym typeface="Arial" charset="0"/>
              </a:rPr>
              <a:t>Source: Office of the Governor, Governor Nathan Deal. </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Deal: Chinese phosphate company to create 50 jobs in Georgia.</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August 22, 2013. http://</a:t>
            </a:r>
            <a:r>
              <a:rPr lang="en-US" altLang="ja-JP" sz="1100" dirty="0" err="1">
                <a:solidFill>
                  <a:srgbClr val="190104"/>
                </a:solidFill>
                <a:latin typeface="Arial"/>
                <a:ea typeface="Arial" charset="0"/>
                <a:cs typeface="Arial"/>
                <a:sym typeface="Arial" charset="0"/>
              </a:rPr>
              <a:t>gov.georgia.gov</a:t>
            </a:r>
            <a:r>
              <a:rPr lang="en-US" altLang="ja-JP" sz="1100" dirty="0">
                <a:solidFill>
                  <a:srgbClr val="190104"/>
                </a:solidFill>
                <a:latin typeface="Arial"/>
                <a:ea typeface="Arial" charset="0"/>
                <a:cs typeface="Arial"/>
                <a:sym typeface="Arial" charset="0"/>
              </a:rPr>
              <a:t>/press-releases/2013-08-22/deal-chinese-phosphate-company-create-50-jobs-georgia</a:t>
            </a:r>
            <a:endParaRPr lang="en-US" sz="1100" dirty="0">
              <a:solidFill>
                <a:srgbClr val="190104"/>
              </a:solidFill>
              <a:latin typeface="Arial"/>
              <a:ea typeface="Arial" charset="0"/>
              <a:cs typeface="Arial"/>
              <a:sym typeface="Arial" charset="0"/>
            </a:endParaRPr>
          </a:p>
        </p:txBody>
      </p:sp>
      <p:pic>
        <p:nvPicPr>
          <p:cNvPr id="147462"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86200" y="1066800"/>
            <a:ext cx="5181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355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AC449CA0-B0D9-EF40-A41F-D98E0AAD359D}" type="slidenum">
              <a:rPr lang="en-US" sz="1800" smtClean="0">
                <a:solidFill>
                  <a:srgbClr val="000000"/>
                </a:solidFill>
                <a:latin typeface="Times New Roman" charset="0"/>
                <a:cs typeface="Times New Roman" charset="0"/>
                <a:sym typeface="Times New Roman" charset="0"/>
              </a:rPr>
              <a:pPr algn="r">
                <a:defRPr/>
              </a:pPr>
              <a:t>12</a:t>
            </a:fld>
            <a:endParaRPr lang="en-US" sz="1800" smtClean="0">
              <a:solidFill>
                <a:srgbClr val="000000"/>
              </a:solidFill>
              <a:latin typeface="Times New Roman" charset="0"/>
              <a:cs typeface="Times New Roman" charset="0"/>
              <a:sym typeface="Times New Roman" charset="0"/>
            </a:endParaRPr>
          </a:p>
        </p:txBody>
      </p:sp>
      <p:sp>
        <p:nvSpPr>
          <p:cNvPr id="21507" name="Rectangle 3"/>
          <p:cNvSpPr>
            <a:spLocks/>
          </p:cNvSpPr>
          <p:nvPr/>
        </p:nvSpPr>
        <p:spPr bwMode="auto">
          <a:xfrm>
            <a:off x="1816100" y="-112713"/>
            <a:ext cx="67945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nchor="ctr"/>
          <a:lstStyle/>
          <a:p>
            <a:r>
              <a:rPr lang="en-US" sz="3200" dirty="0">
                <a:solidFill>
                  <a:srgbClr val="2A2A40"/>
                </a:solidFill>
                <a:latin typeface="Arial" charset="0"/>
                <a:ea typeface="ＭＳ Ｐゴシック" charset="0"/>
                <a:sym typeface="Arial" charset="0"/>
              </a:rPr>
              <a:t>Greek Yogurt with Granola Topping (Foreign Direct Investment)</a:t>
            </a:r>
          </a:p>
        </p:txBody>
      </p:sp>
      <p:sp>
        <p:nvSpPr>
          <p:cNvPr id="21508" name="Rectangle 4"/>
          <p:cNvSpPr>
            <a:spLocks/>
          </p:cNvSpPr>
          <p:nvPr/>
        </p:nvSpPr>
        <p:spPr bwMode="auto">
          <a:xfrm>
            <a:off x="152400" y="2017713"/>
            <a:ext cx="88519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652463" indent="-271463" algn="l">
              <a:spcBef>
                <a:spcPts val="400"/>
              </a:spcBef>
              <a:buClr>
                <a:srgbClr val="E40B2A"/>
              </a:buClr>
              <a:buSzPct val="69000"/>
              <a:buFont typeface="Arial" charset="0"/>
              <a:buChar char="●"/>
            </a:pPr>
            <a:r>
              <a:rPr lang="en-US" sz="2800" dirty="0">
                <a:solidFill>
                  <a:srgbClr val="2A2A40"/>
                </a:solidFill>
                <a:latin typeface="Arial" charset="0"/>
                <a:ea typeface="ＭＳ Ｐゴシック" charset="0"/>
                <a:sym typeface="Arial" charset="0"/>
              </a:rPr>
              <a:t>South America to Batavia, NY</a:t>
            </a:r>
            <a:endParaRPr lang="en-US" sz="2800" dirty="0">
              <a:solidFill>
                <a:srgbClr val="666699"/>
              </a:solidFill>
              <a:latin typeface="Arial" charset="0"/>
              <a:ea typeface="ＭＳ Ｐゴシック" charset="0"/>
              <a:sym typeface="Arial" charset="0"/>
            </a:endParaRPr>
          </a:p>
          <a:p>
            <a:pPr marL="652463" indent="-271463" algn="l">
              <a:spcBef>
                <a:spcPts val="400"/>
              </a:spcBef>
              <a:buClr>
                <a:srgbClr val="E40B2A"/>
              </a:buClr>
              <a:buSzPct val="69000"/>
              <a:buFont typeface="Arial" charset="0"/>
              <a:buChar char="●"/>
            </a:pPr>
            <a:r>
              <a:rPr lang="en-US" sz="2800" dirty="0">
                <a:solidFill>
                  <a:srgbClr val="2A2A40"/>
                </a:solidFill>
                <a:latin typeface="Arial" charset="0"/>
                <a:ea typeface="ＭＳ Ｐゴシック" charset="0"/>
                <a:sym typeface="Arial" charset="0"/>
              </a:rPr>
              <a:t>50 jobs</a:t>
            </a:r>
            <a:endParaRPr lang="en-US" sz="2800" dirty="0">
              <a:solidFill>
                <a:srgbClr val="666699"/>
              </a:solidFill>
              <a:latin typeface="Arial" charset="0"/>
              <a:ea typeface="ＭＳ Ｐゴシック" charset="0"/>
              <a:sym typeface="Arial" charset="0"/>
            </a:endParaRPr>
          </a:p>
          <a:p>
            <a:pPr marL="652463" indent="-271463" algn="l">
              <a:spcBef>
                <a:spcPts val="400"/>
              </a:spcBef>
              <a:buClr>
                <a:srgbClr val="E40B2A"/>
              </a:buClr>
              <a:buSzPct val="69000"/>
              <a:buFont typeface="Arial" charset="0"/>
              <a:buChar char="●"/>
            </a:pPr>
            <a:r>
              <a:rPr lang="en-US" sz="2800" dirty="0">
                <a:solidFill>
                  <a:srgbClr val="2A2A40"/>
                </a:solidFill>
                <a:latin typeface="Arial" charset="0"/>
                <a:ea typeface="ＭＳ Ｐゴシック" charset="0"/>
                <a:sym typeface="Arial" charset="0"/>
              </a:rPr>
              <a:t>$20 million investment</a:t>
            </a:r>
            <a:endParaRPr lang="en-US" sz="2800" dirty="0">
              <a:solidFill>
                <a:srgbClr val="666699"/>
              </a:solidFill>
              <a:latin typeface="Arial" charset="0"/>
              <a:ea typeface="ＭＳ Ｐゴシック" charset="0"/>
              <a:sym typeface="Arial" charset="0"/>
            </a:endParaRPr>
          </a:p>
          <a:p>
            <a:pPr marL="652463" indent="-271463" algn="l">
              <a:spcBef>
                <a:spcPts val="400"/>
              </a:spcBef>
              <a:buClr>
                <a:srgbClr val="E40B2A"/>
              </a:buClr>
              <a:buSzPct val="69000"/>
              <a:buFont typeface="Arial" charset="0"/>
              <a:buChar char="●"/>
            </a:pPr>
            <a:r>
              <a:rPr lang="en-US" sz="2800" dirty="0">
                <a:solidFill>
                  <a:srgbClr val="2A2A40"/>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1054100" lvl="1" indent="-215900" algn="l">
              <a:spcBef>
                <a:spcPts val="400"/>
              </a:spcBef>
              <a:buClr>
                <a:srgbClr val="E40B2A"/>
              </a:buClr>
              <a:buSzPct val="64000"/>
              <a:buFont typeface="Arial" charset="0"/>
              <a:buChar char="●"/>
            </a:pPr>
            <a:r>
              <a:rPr lang="en-US" sz="2400" dirty="0">
                <a:solidFill>
                  <a:srgbClr val="2A2A40"/>
                </a:solidFill>
                <a:latin typeface="Arial" charset="0"/>
                <a:ea typeface="ＭＳ Ｐゴシック" charset="0"/>
                <a:sym typeface="Arial" charset="0"/>
              </a:rPr>
              <a:t>Synergies</a:t>
            </a:r>
            <a:endParaRPr lang="en-US" sz="2400" dirty="0">
              <a:solidFill>
                <a:srgbClr val="666699"/>
              </a:solidFill>
              <a:latin typeface="Arial" charset="0"/>
              <a:ea typeface="ＭＳ Ｐゴシック" charset="0"/>
              <a:sym typeface="Arial" charset="0"/>
            </a:endParaRPr>
          </a:p>
          <a:p>
            <a:pPr marL="1054100" lvl="1" indent="-215900" algn="l">
              <a:spcBef>
                <a:spcPts val="400"/>
              </a:spcBef>
              <a:buClr>
                <a:srgbClr val="E40B2A"/>
              </a:buClr>
              <a:buSzPct val="64000"/>
              <a:buFont typeface="Arial" charset="0"/>
              <a:buChar char="●"/>
            </a:pPr>
            <a:r>
              <a:rPr lang="en-US" sz="2400" dirty="0">
                <a:solidFill>
                  <a:srgbClr val="2A2A40"/>
                </a:solidFill>
                <a:latin typeface="Arial" charset="0"/>
                <a:ea typeface="ＭＳ Ｐゴシック" charset="0"/>
                <a:sym typeface="Arial" charset="0"/>
              </a:rPr>
              <a:t>Availability of raw material (dairy)</a:t>
            </a:r>
          </a:p>
        </p:txBody>
      </p:sp>
      <p:sp>
        <p:nvSpPr>
          <p:cNvPr id="21509" name="Rectangle 5"/>
          <p:cNvSpPr>
            <a:spLocks/>
          </p:cNvSpPr>
          <p:nvPr/>
        </p:nvSpPr>
        <p:spPr bwMode="auto">
          <a:xfrm>
            <a:off x="190500" y="6226175"/>
            <a:ext cx="8775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William Neuman, </a:t>
            </a:r>
            <a:r>
              <a:rPr lang="en-US" sz="1100">
                <a:solidFill>
                  <a:srgbClr val="190104"/>
                </a:solidFill>
                <a:latin typeface="Arial Italic" charset="0"/>
                <a:ea typeface="ＭＳ Ｐゴシック" charset="0"/>
                <a:sym typeface="Arial Italic" charset="0"/>
              </a:rPr>
              <a:t>New York Times</a:t>
            </a:r>
            <a:r>
              <a:rPr lang="en-US" sz="1100">
                <a:solidFill>
                  <a:srgbClr val="190104"/>
                </a:solidFill>
                <a:latin typeface="Arial" charset="0"/>
                <a:ea typeface="ＭＳ Ｐゴシック" charset="0"/>
                <a:sym typeface="Arial" charset="0"/>
              </a:rPr>
              <a:t>.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Greek Yogurt a Boon for New York State.</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January 12, 2012. http://www.nytimes.com/2012/01/13/business/demand-for-greek-style-helps-form-a-yogurt-cluster-in-new-york.html?_r=0</a:t>
            </a:r>
            <a:endParaRPr lang="en-US" sz="1100">
              <a:solidFill>
                <a:srgbClr val="190104"/>
              </a:solidFill>
              <a:latin typeface="Arial" charset="0"/>
              <a:ea typeface="Arial" charset="0"/>
              <a:cs typeface="Arial" charset="0"/>
              <a:sym typeface="Arial" charset="0"/>
            </a:endParaRPr>
          </a:p>
        </p:txBody>
      </p:sp>
      <p:pic>
        <p:nvPicPr>
          <p:cNvPr id="21510" name="Picture 6"/>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91400" y="1038225"/>
            <a:ext cx="155257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3824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2F51E568-06E2-6D4C-B5A6-8B5DE53ED5CD}" type="slidenum">
              <a:rPr lang="en-US" sz="1800" smtClean="0">
                <a:solidFill>
                  <a:srgbClr val="000000"/>
                </a:solidFill>
                <a:latin typeface="Times New Roman" charset="0"/>
                <a:cs typeface="Times New Roman" charset="0"/>
                <a:sym typeface="Times New Roman" charset="0"/>
              </a:rPr>
              <a:pPr algn="r">
                <a:defRPr/>
              </a:pPr>
              <a:t>120</a:t>
            </a:fld>
            <a:endParaRPr lang="en-US" sz="1800" smtClean="0">
              <a:solidFill>
                <a:srgbClr val="000000"/>
              </a:solidFill>
              <a:latin typeface="Times New Roman" charset="0"/>
              <a:cs typeface="Times New Roman" charset="0"/>
              <a:sym typeface="Times New Roman" charset="0"/>
            </a:endParaRPr>
          </a:p>
        </p:txBody>
      </p:sp>
      <p:sp>
        <p:nvSpPr>
          <p:cNvPr id="138243" name="Rectangle 3"/>
          <p:cNvSpPr>
            <a:spLocks noGrp="1" noChangeArrowheads="1"/>
          </p:cNvSpPr>
          <p:nvPr>
            <p:ph type="title"/>
          </p:nvPr>
        </p:nvSpPr>
        <p:spPr>
          <a:xfrm>
            <a:off x="1654175" y="0"/>
            <a:ext cx="6146800" cy="10668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Automotive Components</a:t>
            </a:r>
            <a:br>
              <a:rPr lang="en-US" sz="3200" dirty="0" smtClean="0">
                <a:solidFill>
                  <a:srgbClr val="2A2A40"/>
                </a:solidFill>
              </a:rPr>
            </a:br>
            <a:r>
              <a:rPr lang="en-US" sz="3200" dirty="0" smtClean="0">
                <a:solidFill>
                  <a:srgbClr val="2A2A40"/>
                </a:solidFill>
              </a:rPr>
              <a:t>(</a:t>
            </a:r>
            <a:r>
              <a:rPr lang="en-US" sz="3200" dirty="0">
                <a:solidFill>
                  <a:srgbClr val="2A2A40"/>
                </a:solidFill>
                <a:latin typeface="Arial" charset="0"/>
                <a:ea typeface="ＭＳ Ｐゴシック" charset="0"/>
              </a:rPr>
              <a:t>Foreign Direct Investment</a:t>
            </a:r>
            <a:r>
              <a:rPr lang="en-US" sz="3200" dirty="0" smtClean="0">
                <a:solidFill>
                  <a:srgbClr val="2A2A40"/>
                </a:solidFill>
              </a:rPr>
              <a:t>)</a:t>
            </a:r>
          </a:p>
        </p:txBody>
      </p:sp>
      <p:sp>
        <p:nvSpPr>
          <p:cNvPr id="136196" name="Rectangle 4"/>
          <p:cNvSpPr>
            <a:spLocks/>
          </p:cNvSpPr>
          <p:nvPr/>
        </p:nvSpPr>
        <p:spPr bwMode="auto">
          <a:xfrm>
            <a:off x="114300" y="2530475"/>
            <a:ext cx="88519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Korea to Shorter, AL (2003)</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490 employees</a:t>
            </a:r>
          </a:p>
        </p:txBody>
      </p:sp>
      <p:sp>
        <p:nvSpPr>
          <p:cNvPr id="136197" name="Rectangle 5"/>
          <p:cNvSpPr>
            <a:spLocks/>
          </p:cNvSpPr>
          <p:nvPr/>
        </p:nvSpPr>
        <p:spPr bwMode="auto">
          <a:xfrm>
            <a:off x="190500" y="6157913"/>
            <a:ext cx="8775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a:ea typeface="ＭＳ Ｐゴシック" charset="0"/>
                <a:cs typeface="Arial"/>
                <a:sym typeface="Arial" charset="0"/>
              </a:rPr>
              <a:t>Source: Stephen Moore, </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Alabama attracts auto investment.</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a:t>
            </a:r>
            <a:r>
              <a:rPr lang="en-US" altLang="ja-JP" sz="1100" dirty="0">
                <a:solidFill>
                  <a:srgbClr val="190104"/>
                </a:solidFill>
                <a:latin typeface="Arial"/>
                <a:ea typeface="Arial Italic" charset="0"/>
                <a:cs typeface="Arial"/>
                <a:sym typeface="Arial Italic" charset="0"/>
              </a:rPr>
              <a:t>Plastics Today</a:t>
            </a:r>
            <a:r>
              <a:rPr lang="en-US" altLang="ja-JP" sz="1100" dirty="0">
                <a:solidFill>
                  <a:srgbClr val="190104"/>
                </a:solidFill>
                <a:latin typeface="Arial"/>
                <a:ea typeface="Arial" charset="0"/>
                <a:cs typeface="Arial"/>
                <a:sym typeface="Arial" charset="0"/>
              </a:rPr>
              <a:t>. December 30, 2013.</a:t>
            </a:r>
            <a:endParaRPr lang="en-US" sz="1100" dirty="0">
              <a:solidFill>
                <a:srgbClr val="190104"/>
              </a:solidFill>
              <a:latin typeface="Arial"/>
              <a:ea typeface="Arial" charset="0"/>
              <a:cs typeface="Arial"/>
              <a:sym typeface="Arial" charset="0"/>
            </a:endParaRPr>
          </a:p>
        </p:txBody>
      </p:sp>
      <p:pic>
        <p:nvPicPr>
          <p:cNvPr id="13619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54800" y="1098550"/>
            <a:ext cx="20701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155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4D569D80-1293-7147-A44C-4342B2F40AA9}" type="slidenum">
              <a:rPr lang="en-US" sz="1800" smtClean="0">
                <a:solidFill>
                  <a:srgbClr val="000000"/>
                </a:solidFill>
                <a:latin typeface="Times New Roman" charset="0"/>
                <a:cs typeface="Times New Roman" charset="0"/>
                <a:sym typeface="Times New Roman" charset="0"/>
              </a:rPr>
              <a:pPr algn="r">
                <a:defRPr/>
              </a:pPr>
              <a:t>121</a:t>
            </a:fld>
            <a:endParaRPr lang="en-US" sz="1800" smtClean="0">
              <a:solidFill>
                <a:srgbClr val="000000"/>
              </a:solidFill>
              <a:latin typeface="Times New Roman" charset="0"/>
              <a:cs typeface="Times New Roman" charset="0"/>
              <a:sym typeface="Times New Roman" charset="0"/>
            </a:endParaRPr>
          </a:p>
        </p:txBody>
      </p:sp>
      <p:sp>
        <p:nvSpPr>
          <p:cNvPr id="151555" name="Rectangle 3"/>
          <p:cNvSpPr>
            <a:spLocks noGrp="1" noChangeArrowheads="1"/>
          </p:cNvSpPr>
          <p:nvPr>
            <p:ph type="title"/>
          </p:nvPr>
        </p:nvSpPr>
        <p:spPr>
          <a:xfrm>
            <a:off x="1943100" y="-76200"/>
            <a:ext cx="5334000" cy="1200150"/>
          </a:xfrm>
        </p:spPr>
        <p:txBody>
          <a:bodyPr/>
          <a:lstStyle/>
          <a:p>
            <a:pPr algn="ctr" eaLnBrk="1" hangingPunct="1">
              <a:tabLst>
                <a:tab pos="723900" algn="l"/>
                <a:tab pos="1447800" algn="l"/>
                <a:tab pos="2171700" algn="l"/>
                <a:tab pos="2895600" algn="l"/>
                <a:tab pos="3619500" algn="l"/>
                <a:tab pos="4343400" algn="l"/>
                <a:tab pos="5067300" algn="l"/>
              </a:tabLst>
              <a:defRPr/>
            </a:pPr>
            <a:r>
              <a:rPr lang="en-US" sz="3200" dirty="0" smtClean="0">
                <a:solidFill>
                  <a:srgbClr val="2A2A40"/>
                </a:solidFill>
              </a:rPr>
              <a:t>Solar Power Plants</a:t>
            </a:r>
            <a:br>
              <a:rPr lang="en-US" sz="3200" dirty="0" smtClean="0">
                <a:solidFill>
                  <a:srgbClr val="2A2A40"/>
                </a:solidFill>
              </a:rPr>
            </a:br>
            <a:r>
              <a:rPr lang="en-US" sz="3200" dirty="0" smtClean="0">
                <a:solidFill>
                  <a:srgbClr val="2A2A40"/>
                </a:solidFill>
              </a:rPr>
              <a:t>(</a:t>
            </a:r>
            <a:r>
              <a:rPr lang="en-US" sz="3200" dirty="0">
                <a:solidFill>
                  <a:srgbClr val="2A2A40"/>
                </a:solidFill>
                <a:latin typeface="Arial" charset="0"/>
                <a:ea typeface="ＭＳ Ｐゴシック" charset="0"/>
              </a:rPr>
              <a:t>Foreign Direct Investment</a:t>
            </a:r>
            <a:r>
              <a:rPr lang="en-US" sz="3200" dirty="0" smtClean="0">
                <a:solidFill>
                  <a:srgbClr val="2A2A40"/>
                </a:solidFill>
              </a:rPr>
              <a:t>)</a:t>
            </a:r>
          </a:p>
        </p:txBody>
      </p:sp>
      <p:sp>
        <p:nvSpPr>
          <p:cNvPr id="149508" name="Rectangle 4"/>
          <p:cNvSpPr>
            <a:spLocks/>
          </p:cNvSpPr>
          <p:nvPr/>
        </p:nvSpPr>
        <p:spPr bwMode="auto">
          <a:xfrm>
            <a:off x="7938" y="2500313"/>
            <a:ext cx="8851900"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654050" indent="-273050" algn="l">
              <a:buClr>
                <a:srgbClr val="E40B2A"/>
              </a:buClr>
              <a:buSzPct val="69000"/>
              <a:buFont typeface="Arial" charset="0"/>
              <a:buChar char="●"/>
            </a:pPr>
            <a:r>
              <a:rPr lang="en-US" sz="2800" dirty="0">
                <a:latin typeface="Arial" charset="0"/>
                <a:ea typeface="ＭＳ Ｐゴシック" charset="0"/>
                <a:sym typeface="Arial" charset="0"/>
              </a:rPr>
              <a:t>Spain to Alamosa, CO, and Copper Crossing, AZ</a:t>
            </a:r>
          </a:p>
        </p:txBody>
      </p:sp>
      <p:sp>
        <p:nvSpPr>
          <p:cNvPr id="149509" name="Rectangle 5"/>
          <p:cNvSpPr>
            <a:spLocks/>
          </p:cNvSpPr>
          <p:nvPr/>
        </p:nvSpPr>
        <p:spPr bwMode="auto">
          <a:xfrm>
            <a:off x="228600" y="6172200"/>
            <a:ext cx="8775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100">
                <a:solidFill>
                  <a:srgbClr val="190104"/>
                </a:solidFill>
                <a:latin typeface="Arial" charset="0"/>
                <a:ea typeface="ＭＳ Ｐゴシック" charset="0"/>
                <a:sym typeface="Arial" charset="0"/>
              </a:rPr>
              <a:t>Sources: http://www.areadevelopment.com/newsitems/10-14-2010/iberdrola-solar-arizona-colorado10146.shtml</a:t>
            </a:r>
          </a:p>
        </p:txBody>
      </p:sp>
      <p:pic>
        <p:nvPicPr>
          <p:cNvPr id="14951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00800" y="1085850"/>
            <a:ext cx="2317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053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655EA911-2A85-064E-BB10-6011E91B77D2}" type="slidenum">
              <a:rPr lang="en-US" sz="1800" smtClean="0">
                <a:solidFill>
                  <a:srgbClr val="000000"/>
                </a:solidFill>
                <a:latin typeface="Times New Roman" charset="0"/>
                <a:cs typeface="Times New Roman" charset="0"/>
                <a:sym typeface="Times New Roman" charset="0"/>
              </a:rPr>
              <a:pPr algn="r">
                <a:defRPr/>
              </a:pPr>
              <a:t>122</a:t>
            </a:fld>
            <a:endParaRPr lang="en-US" sz="1800" smtClean="0">
              <a:solidFill>
                <a:srgbClr val="000000"/>
              </a:solidFill>
              <a:latin typeface="Times New Roman" charset="0"/>
              <a:cs typeface="Times New Roman" charset="0"/>
              <a:sym typeface="Times New Roman" charset="0"/>
            </a:endParaRPr>
          </a:p>
        </p:txBody>
      </p:sp>
      <p:sp>
        <p:nvSpPr>
          <p:cNvPr id="148483" name="Rectangle 3"/>
          <p:cNvSpPr>
            <a:spLocks/>
          </p:cNvSpPr>
          <p:nvPr/>
        </p:nvSpPr>
        <p:spPr bwMode="auto">
          <a:xfrm>
            <a:off x="1219200" y="58738"/>
            <a:ext cx="6565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Outdoor LED Lighting</a:t>
            </a:r>
          </a:p>
        </p:txBody>
      </p:sp>
      <p:sp>
        <p:nvSpPr>
          <p:cNvPr id="148484" name="Rectangle 4"/>
          <p:cNvSpPr>
            <a:spLocks/>
          </p:cNvSpPr>
          <p:nvPr/>
        </p:nvSpPr>
        <p:spPr bwMode="auto">
          <a:xfrm>
            <a:off x="152400" y="1612900"/>
            <a:ext cx="88519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Baltimore, MD</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$100,000 award from </a:t>
            </a:r>
            <a:r>
              <a:rPr lang="en-US" sz="2800" dirty="0" err="1">
                <a:solidFill>
                  <a:srgbClr val="2A2A40"/>
                </a:solidFill>
                <a:latin typeface="Arial" charset="0"/>
                <a:ea typeface="ＭＳ Ｐゴシック" charset="0"/>
                <a:sym typeface="Arial" charset="0"/>
              </a:rPr>
              <a:t>InvestMaryland</a:t>
            </a:r>
            <a:r>
              <a:rPr lang="en-US" sz="2800" dirty="0">
                <a:solidFill>
                  <a:srgbClr val="2A2A40"/>
                </a:solidFill>
                <a:latin typeface="Arial" charset="0"/>
                <a:ea typeface="ＭＳ Ｐゴシック" charset="0"/>
                <a:sym typeface="Arial" charset="0"/>
              </a:rPr>
              <a:t> Challenge, used it to install manufacturing equipment in new facility in Baltimore area</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ja-JP" altLang="en-US" sz="2400" dirty="0">
                <a:solidFill>
                  <a:srgbClr val="2A2A40"/>
                </a:solidFill>
                <a:latin typeface="Arial" charset="0"/>
                <a:ea typeface="ＭＳ Ｐゴシック" charset="0"/>
                <a:sym typeface="Arial" charset="0"/>
              </a:rPr>
              <a:t>“</a:t>
            </a:r>
            <a:r>
              <a:rPr lang="en-US" altLang="ja-JP" sz="2400" dirty="0" smtClean="0">
                <a:solidFill>
                  <a:srgbClr val="2A2A40"/>
                </a:solidFill>
                <a:latin typeface="Arial" charset="0"/>
                <a:ea typeface="Arial" charset="0"/>
                <a:cs typeface="Arial" charset="0"/>
                <a:sym typeface="Arial" charset="0"/>
              </a:rPr>
              <a:t>We</a:t>
            </a:r>
            <a:r>
              <a:rPr lang="en-US" altLang="ja-JP" sz="2400" dirty="0" smtClean="0">
                <a:solidFill>
                  <a:srgbClr val="2A2A40"/>
                </a:solidFill>
                <a:latin typeface="Arial" charset="0"/>
                <a:ea typeface="ＭＳ Ｐゴシック" charset="0"/>
                <a:sym typeface="Arial" charset="0"/>
              </a:rPr>
              <a:t>’</a:t>
            </a:r>
            <a:r>
              <a:rPr lang="en-US" altLang="ja-JP" sz="2400" dirty="0" smtClean="0">
                <a:solidFill>
                  <a:srgbClr val="2A2A40"/>
                </a:solidFill>
                <a:latin typeface="Arial" charset="0"/>
                <a:ea typeface="Arial" charset="0"/>
                <a:cs typeface="Arial" charset="0"/>
                <a:sym typeface="Arial" charset="0"/>
              </a:rPr>
              <a:t>re </a:t>
            </a:r>
            <a:r>
              <a:rPr lang="en-US" altLang="ja-JP" sz="2400" dirty="0">
                <a:solidFill>
                  <a:srgbClr val="2A2A40"/>
                </a:solidFill>
                <a:latin typeface="Arial" charset="0"/>
                <a:ea typeface="Arial" charset="0"/>
                <a:cs typeface="Arial" charset="0"/>
                <a:sym typeface="Arial" charset="0"/>
              </a:rPr>
              <a:t>really striving to be able to put a sticker on our box that says </a:t>
            </a:r>
            <a:r>
              <a:rPr lang="ja-JP" altLang="en-US" sz="2400" dirty="0">
                <a:solidFill>
                  <a:srgbClr val="2A2A40"/>
                </a:solidFill>
                <a:latin typeface="Arial" charset="0"/>
                <a:ea typeface="ＭＳ Ｐゴシック" charset="0"/>
                <a:sym typeface="Arial" charset="0"/>
              </a:rPr>
              <a:t>‘</a:t>
            </a:r>
            <a:r>
              <a:rPr lang="en-US" altLang="ja-JP" sz="2400" dirty="0">
                <a:solidFill>
                  <a:srgbClr val="2A2A40"/>
                </a:solidFill>
                <a:latin typeface="Arial" charset="0"/>
                <a:ea typeface="Arial" charset="0"/>
                <a:cs typeface="Arial" charset="0"/>
                <a:sym typeface="Arial" charset="0"/>
              </a:rPr>
              <a:t>Made in the U.S.A</a:t>
            </a:r>
            <a:r>
              <a:rPr lang="en-US" altLang="ja-JP" sz="2400" dirty="0" smtClean="0">
                <a:solidFill>
                  <a:srgbClr val="2A2A40"/>
                </a:solidFill>
                <a:latin typeface="Arial" charset="0"/>
                <a:ea typeface="Arial" charset="0"/>
                <a:cs typeface="Arial" charset="0"/>
                <a:sym typeface="Arial" charset="0"/>
              </a:rPr>
              <a:t>.’</a:t>
            </a:r>
            <a:r>
              <a:rPr lang="en-US" altLang="ja-JP" sz="2400" dirty="0" smtClean="0">
                <a:solidFill>
                  <a:srgbClr val="2A2A40"/>
                </a:solidFill>
                <a:latin typeface="Arial" charset="0"/>
                <a:ea typeface="ＭＳ Ｐゴシック" charset="0"/>
                <a:sym typeface="Arial" charset="0"/>
              </a:rPr>
              <a:t>”</a:t>
            </a:r>
            <a:endParaRPr lang="en-US" altLang="ja-JP" sz="2400" dirty="0">
              <a:solidFill>
                <a:srgbClr val="666699"/>
              </a:solidFill>
              <a:latin typeface="Arial" charset="0"/>
              <a:ea typeface="Lucida Grande" charset="0"/>
              <a:cs typeface="Lucida Grande"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Arial" charset="0"/>
                <a:cs typeface="Arial" charset="0"/>
                <a:sym typeface="Arial" charset="0"/>
              </a:rPr>
              <a:t>Customer Demand</a:t>
            </a:r>
            <a:endParaRPr lang="en-US" sz="2400" dirty="0">
              <a:solidFill>
                <a:srgbClr val="666699"/>
              </a:solidFill>
              <a:latin typeface="Arial" charset="0"/>
              <a:ea typeface="Lucida Grande" charset="0"/>
              <a:cs typeface="Lucida Grande"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Arial" charset="0"/>
                <a:cs typeface="Arial" charset="0"/>
                <a:sym typeface="Arial" charset="0"/>
              </a:rPr>
              <a:t>Quality</a:t>
            </a:r>
          </a:p>
        </p:txBody>
      </p:sp>
      <p:sp>
        <p:nvSpPr>
          <p:cNvPr id="148485" name="Rectangle 5"/>
          <p:cNvSpPr>
            <a:spLocks/>
          </p:cNvSpPr>
          <p:nvPr/>
        </p:nvSpPr>
        <p:spPr bwMode="auto">
          <a:xfrm>
            <a:off x="152400" y="5943600"/>
            <a:ext cx="800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Outdoor LED Company Illuminates Plans to </a:t>
            </a:r>
            <a:r>
              <a:rPr lang="en-US" altLang="ja-JP" sz="1100" dirty="0" err="1">
                <a:solidFill>
                  <a:srgbClr val="190104"/>
                </a:solidFill>
                <a:latin typeface="Arial" charset="0"/>
                <a:ea typeface="Arial" charset="0"/>
                <a:cs typeface="Arial" charset="0"/>
                <a:sym typeface="Arial" charset="0"/>
              </a:rPr>
              <a:t>Reshore</a:t>
            </a:r>
            <a:r>
              <a:rPr lang="en-US" altLang="ja-JP" sz="1100" dirty="0">
                <a:solidFill>
                  <a:srgbClr val="190104"/>
                </a:solidFill>
                <a:latin typeface="Arial" charset="0"/>
                <a:ea typeface="Arial" charset="0"/>
                <a:cs typeface="Arial" charset="0"/>
                <a:sym typeface="Arial" charset="0"/>
              </a:rPr>
              <a:t> in Baltimore.</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Brianna </a:t>
            </a:r>
            <a:r>
              <a:rPr lang="en-US" altLang="ja-JP" sz="1100" dirty="0" err="1">
                <a:solidFill>
                  <a:srgbClr val="190104"/>
                </a:solidFill>
                <a:latin typeface="Arial" charset="0"/>
                <a:ea typeface="Arial" charset="0"/>
                <a:cs typeface="Arial" charset="0"/>
                <a:sym typeface="Arial" charset="0"/>
              </a:rPr>
              <a:t>McClane</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Industry Edge, National Hardware Show</a:t>
            </a:r>
            <a:r>
              <a:rPr lang="en-US" altLang="ja-JP" sz="1100" dirty="0">
                <a:solidFill>
                  <a:srgbClr val="190104"/>
                </a:solidFill>
                <a:latin typeface="Arial" charset="0"/>
                <a:ea typeface="Arial" charset="0"/>
                <a:cs typeface="Arial" charset="0"/>
                <a:sym typeface="Arial" charset="0"/>
              </a:rPr>
              <a:t>. July 9, 2013. http://</a:t>
            </a:r>
            <a:r>
              <a:rPr lang="en-US" altLang="ja-JP" sz="1100" dirty="0" err="1">
                <a:solidFill>
                  <a:srgbClr val="190104"/>
                </a:solidFill>
                <a:latin typeface="Arial" charset="0"/>
                <a:ea typeface="Arial" charset="0"/>
                <a:cs typeface="Arial" charset="0"/>
                <a:sym typeface="Arial" charset="0"/>
              </a:rPr>
              <a:t>industryedge.nationalhardwareshow.com</a:t>
            </a:r>
            <a:r>
              <a:rPr lang="en-US" altLang="ja-JP" sz="1100" dirty="0">
                <a:solidFill>
                  <a:srgbClr val="190104"/>
                </a:solidFill>
                <a:latin typeface="Arial" charset="0"/>
                <a:ea typeface="Arial" charset="0"/>
                <a:cs typeface="Arial" charset="0"/>
                <a:sym typeface="Arial" charset="0"/>
              </a:rPr>
              <a:t>/2013/07/outdoor-led-company-illuminates-plans-to-</a:t>
            </a:r>
            <a:r>
              <a:rPr lang="en-US" altLang="ja-JP" sz="1100" dirty="0" err="1">
                <a:solidFill>
                  <a:srgbClr val="190104"/>
                </a:solidFill>
                <a:latin typeface="Arial" charset="0"/>
                <a:ea typeface="Arial" charset="0"/>
                <a:cs typeface="Arial" charset="0"/>
                <a:sym typeface="Arial" charset="0"/>
              </a:rPr>
              <a:t>reshore</a:t>
            </a:r>
            <a:endParaRPr lang="en-US" sz="1100" dirty="0">
              <a:solidFill>
                <a:srgbClr val="190104"/>
              </a:solidFill>
              <a:latin typeface="Arial" charset="0"/>
              <a:ea typeface="Arial" charset="0"/>
              <a:cs typeface="Arial" charset="0"/>
              <a:sym typeface="Arial" charset="0"/>
            </a:endParaRPr>
          </a:p>
        </p:txBody>
      </p:sp>
      <p:pic>
        <p:nvPicPr>
          <p:cNvPr id="148486"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05600" y="685800"/>
            <a:ext cx="2189163" cy="142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2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257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7BA9A775-99B1-C843-BB13-DF28CC2BD227}" type="slidenum">
              <a:rPr lang="en-US" sz="1800" smtClean="0">
                <a:solidFill>
                  <a:srgbClr val="000000"/>
                </a:solidFill>
                <a:latin typeface="Times New Roman" charset="0"/>
                <a:cs typeface="Times New Roman" charset="0"/>
                <a:sym typeface="Times New Roman" charset="0"/>
              </a:rPr>
              <a:pPr algn="r">
                <a:defRPr/>
              </a:pPr>
              <a:t>123</a:t>
            </a:fld>
            <a:endParaRPr lang="en-US" sz="1800" smtClean="0">
              <a:solidFill>
                <a:srgbClr val="000000"/>
              </a:solidFill>
              <a:latin typeface="Times New Roman" charset="0"/>
              <a:cs typeface="Times New Roman" charset="0"/>
              <a:sym typeface="Times New Roman" charset="0"/>
            </a:endParaRPr>
          </a:p>
        </p:txBody>
      </p:sp>
      <p:sp>
        <p:nvSpPr>
          <p:cNvPr id="150531" name="Rectangle 3"/>
          <p:cNvSpPr>
            <a:spLocks/>
          </p:cNvSpPr>
          <p:nvPr/>
        </p:nvSpPr>
        <p:spPr bwMode="auto">
          <a:xfrm>
            <a:off x="152400" y="1752600"/>
            <a:ext cx="88519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China to Boyertown, PA</a:t>
            </a:r>
            <a:endParaRPr lang="en-US" sz="24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Resulting 300% sales increase</a:t>
            </a:r>
            <a:endParaRPr lang="en-US" sz="24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Total Cost</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Automation</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Proximity to customers</a:t>
            </a:r>
          </a:p>
        </p:txBody>
      </p:sp>
      <p:sp>
        <p:nvSpPr>
          <p:cNvPr id="150532" name="Rectangle 4"/>
          <p:cNvSpPr>
            <a:spLocks/>
          </p:cNvSpPr>
          <p:nvPr/>
        </p:nvSpPr>
        <p:spPr bwMode="auto">
          <a:xfrm>
            <a:off x="152400" y="6096000"/>
            <a:ext cx="8851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Sources: American Jobs Alliance.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U.S.-Based Manufacturer Reaps Major Rewards by Re-Shoring.</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a:t>
            </a:r>
            <a:endParaRPr lang="en-US" sz="1100">
              <a:solidFill>
                <a:srgbClr val="190104"/>
              </a:solidFill>
              <a:latin typeface="Arial" charset="0"/>
              <a:ea typeface="Arial" charset="0"/>
              <a:cs typeface="Arial" charset="0"/>
              <a:sym typeface="Arial" charset="0"/>
            </a:endParaRPr>
          </a:p>
        </p:txBody>
      </p:sp>
      <p:sp>
        <p:nvSpPr>
          <p:cNvPr id="150533" name="Rectangle 5"/>
          <p:cNvSpPr>
            <a:spLocks/>
          </p:cNvSpPr>
          <p:nvPr/>
        </p:nvSpPr>
        <p:spPr bwMode="auto">
          <a:xfrm>
            <a:off x="1600200" y="6350"/>
            <a:ext cx="4508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LED Lighting</a:t>
            </a:r>
          </a:p>
        </p:txBody>
      </p:sp>
      <p:pic>
        <p:nvPicPr>
          <p:cNvPr id="150534"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27688" y="533400"/>
            <a:ext cx="351631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60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4048E3C0-8DCD-5041-AABF-183C1B1EEBC3}" type="slidenum">
              <a:rPr lang="en-US" sz="1800" smtClean="0">
                <a:solidFill>
                  <a:srgbClr val="000000"/>
                </a:solidFill>
                <a:latin typeface="Times New Roman" charset="0"/>
                <a:cs typeface="Times New Roman" charset="0"/>
                <a:sym typeface="Times New Roman" charset="0"/>
              </a:rPr>
              <a:pPr algn="r">
                <a:defRPr/>
              </a:pPr>
              <a:t>124</a:t>
            </a:fld>
            <a:endParaRPr lang="en-US" sz="1800" smtClean="0">
              <a:solidFill>
                <a:srgbClr val="000000"/>
              </a:solidFill>
              <a:latin typeface="Times New Roman" charset="0"/>
              <a:cs typeface="Times New Roman" charset="0"/>
              <a:sym typeface="Times New Roman" charset="0"/>
            </a:endParaRPr>
          </a:p>
        </p:txBody>
      </p:sp>
      <p:sp>
        <p:nvSpPr>
          <p:cNvPr id="151555" name="Rectangle 3"/>
          <p:cNvSpPr>
            <a:spLocks/>
          </p:cNvSpPr>
          <p:nvPr/>
        </p:nvSpPr>
        <p:spPr bwMode="auto">
          <a:xfrm>
            <a:off x="762000" y="63500"/>
            <a:ext cx="79375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14nm-circuit Computer Chips</a:t>
            </a:r>
            <a:br>
              <a:rPr lang="en-US" sz="3200" dirty="0">
                <a:solidFill>
                  <a:srgbClr val="2A2A40"/>
                </a:solidFill>
                <a:latin typeface="Arial" charset="0"/>
                <a:ea typeface="ＭＳ Ｐゴシック" charset="0"/>
                <a:sym typeface="Arial" charset="0"/>
              </a:rPr>
            </a:br>
            <a:r>
              <a:rPr lang="en-US" sz="3200" dirty="0">
                <a:solidFill>
                  <a:srgbClr val="2A2A40"/>
                </a:solidFill>
                <a:latin typeface="Arial" charset="0"/>
                <a:ea typeface="ＭＳ Ｐゴシック" charset="0"/>
                <a:sym typeface="Arial" charset="0"/>
              </a:rPr>
              <a:t>(Kept from Offshoring)</a:t>
            </a:r>
          </a:p>
        </p:txBody>
      </p:sp>
      <p:sp>
        <p:nvSpPr>
          <p:cNvPr id="151556" name="Rectangle 4"/>
          <p:cNvSpPr>
            <a:spLocks/>
          </p:cNvSpPr>
          <p:nvPr/>
        </p:nvSpPr>
        <p:spPr bwMode="auto">
          <a:xfrm>
            <a:off x="152400" y="6248400"/>
            <a:ext cx="8928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Chris </a:t>
            </a:r>
            <a:r>
              <a:rPr lang="en-US" sz="1100" dirty="0" err="1">
                <a:solidFill>
                  <a:srgbClr val="190104"/>
                </a:solidFill>
                <a:latin typeface="Arial" charset="0"/>
                <a:ea typeface="ＭＳ Ｐゴシック" charset="0"/>
                <a:sym typeface="Arial" charset="0"/>
              </a:rPr>
              <a:t>Nuttall</a:t>
            </a:r>
            <a:r>
              <a:rPr lang="en-US" sz="1100" dirty="0">
                <a:solidFill>
                  <a:srgbClr val="190104"/>
                </a:solidFill>
                <a:latin typeface="Arial" charset="0"/>
                <a:ea typeface="ＭＳ Ｐゴシック" charset="0"/>
                <a:sym typeface="Arial" charset="0"/>
              </a:rPr>
              <a:t>, </a:t>
            </a:r>
            <a:r>
              <a:rPr lang="en-US" sz="1100" dirty="0">
                <a:solidFill>
                  <a:srgbClr val="190104"/>
                </a:solidFill>
                <a:latin typeface="Arial Italic" charset="0"/>
                <a:ea typeface="ＭＳ Ｐゴシック" charset="0"/>
                <a:sym typeface="Arial Italic" charset="0"/>
              </a:rPr>
              <a:t>The Financial Times</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Intel</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s chip plans bloom in Arizona desert.</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January 22, 2012.</a:t>
            </a:r>
            <a:endParaRPr lang="en-US" altLang="ja-JP" sz="2400" dirty="0">
              <a:solidFill>
                <a:srgbClr val="666699"/>
              </a:solidFill>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Ian King, </a:t>
            </a:r>
            <a:r>
              <a:rPr lang="en-US" sz="1100" dirty="0">
                <a:solidFill>
                  <a:srgbClr val="190104"/>
                </a:solidFill>
                <a:latin typeface="Arial Italic" charset="0"/>
                <a:ea typeface="Arial Italic" charset="0"/>
                <a:cs typeface="Arial Italic" charset="0"/>
                <a:sym typeface="Arial Italic" charset="0"/>
              </a:rPr>
              <a:t>Bloomberg News</a:t>
            </a:r>
            <a:r>
              <a:rPr lang="en-US" sz="1100" dirty="0">
                <a:solidFill>
                  <a:srgbClr val="190104"/>
                </a:solidFill>
                <a:latin typeface="Arial" charset="0"/>
                <a:ea typeface="Arial" charset="0"/>
                <a:cs typeface="Arial"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Intel plans to build $5 billion chip plant in Arizona.</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February 18, 2011.</a:t>
            </a:r>
            <a:endParaRPr lang="en-US" sz="1100" dirty="0">
              <a:solidFill>
                <a:srgbClr val="190104"/>
              </a:solidFill>
              <a:latin typeface="Arial" charset="0"/>
              <a:ea typeface="Arial" charset="0"/>
              <a:cs typeface="Arial" charset="0"/>
              <a:sym typeface="Arial" charset="0"/>
            </a:endParaRPr>
          </a:p>
        </p:txBody>
      </p:sp>
      <p:pic>
        <p:nvPicPr>
          <p:cNvPr id="151557" name="Picture 5"/>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896100" y="685800"/>
            <a:ext cx="22479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1558" name="Rectangle 6"/>
          <p:cNvSpPr>
            <a:spLocks/>
          </p:cNvSpPr>
          <p:nvPr/>
        </p:nvSpPr>
        <p:spPr bwMode="auto">
          <a:xfrm>
            <a:off x="228600" y="1981200"/>
            <a:ext cx="88519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Chose to expand plant in Chandler, AZ, in 2011 rather than offshore to Asia</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$5 billion investment</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4,000 new employees</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Intellectual property risk</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Skilled workforce</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Automation</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Existing factory infrastructure</a:t>
            </a:r>
          </a:p>
        </p:txBody>
      </p:sp>
    </p:spTree>
  </p:cSld>
  <p:clrMapOvr>
    <a:masterClrMapping/>
  </p:clrMapOvr>
  <p:transition xmlns:p14="http://schemas.microsoft.com/office/powerpoint/2010/mai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565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A09E3614-05F0-3648-AE58-FC3F8EED2309}" type="slidenum">
              <a:rPr lang="en-US" sz="1800" smtClean="0">
                <a:solidFill>
                  <a:srgbClr val="000000"/>
                </a:solidFill>
                <a:latin typeface="Times New Roman" charset="0"/>
                <a:cs typeface="Times New Roman" charset="0"/>
                <a:sym typeface="Times New Roman" charset="0"/>
              </a:rPr>
              <a:pPr algn="r">
                <a:defRPr/>
              </a:pPr>
              <a:t>125</a:t>
            </a:fld>
            <a:endParaRPr lang="en-US" sz="1800" smtClean="0">
              <a:solidFill>
                <a:srgbClr val="000000"/>
              </a:solidFill>
              <a:latin typeface="Times New Roman" charset="0"/>
              <a:cs typeface="Times New Roman" charset="0"/>
              <a:sym typeface="Times New Roman" charset="0"/>
            </a:endParaRPr>
          </a:p>
        </p:txBody>
      </p:sp>
      <p:pic>
        <p:nvPicPr>
          <p:cNvPr id="15360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0275" y="550863"/>
            <a:ext cx="31337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5652" name="Rectangle 4"/>
          <p:cNvSpPr>
            <a:spLocks noGrp="1" noChangeArrowheads="1"/>
          </p:cNvSpPr>
          <p:nvPr>
            <p:ph type="title"/>
          </p:nvPr>
        </p:nvSpPr>
        <p:spPr>
          <a:xfrm>
            <a:off x="2209800" y="-76200"/>
            <a:ext cx="5334000" cy="717550"/>
          </a:xfrm>
        </p:spPr>
        <p:txBody>
          <a:bodyPr/>
          <a:lstStyle/>
          <a:p>
            <a:pPr algn="ctr" eaLnBrk="1" hangingPunct="1">
              <a:tabLst>
                <a:tab pos="723900" algn="l"/>
                <a:tab pos="1447800" algn="l"/>
                <a:tab pos="2171700" algn="l"/>
                <a:tab pos="2895600" algn="l"/>
                <a:tab pos="3619500" algn="l"/>
                <a:tab pos="4343400" algn="l"/>
                <a:tab pos="5067300" algn="l"/>
              </a:tabLst>
              <a:defRPr/>
            </a:pPr>
            <a:r>
              <a:rPr lang="en-US" sz="3200" dirty="0" smtClean="0">
                <a:solidFill>
                  <a:srgbClr val="2A2A40"/>
                </a:solidFill>
              </a:rPr>
              <a:t>Injection-Molded Plastics</a:t>
            </a:r>
          </a:p>
        </p:txBody>
      </p:sp>
      <p:sp>
        <p:nvSpPr>
          <p:cNvPr id="153605" name="Rectangle 5"/>
          <p:cNvSpPr>
            <a:spLocks/>
          </p:cNvSpPr>
          <p:nvPr/>
        </p:nvSpPr>
        <p:spPr bwMode="auto">
          <a:xfrm>
            <a:off x="7938" y="1524000"/>
            <a:ext cx="88519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28600" algn="l">
              <a:buClr>
                <a:srgbClr val="E40B2A"/>
              </a:buClr>
              <a:buSzPct val="100000"/>
              <a:buFont typeface="Arial" charset="0"/>
              <a:buChar char="●"/>
            </a:pPr>
            <a:r>
              <a:rPr lang="en-US" sz="2800" dirty="0">
                <a:latin typeface="Arial" charset="0"/>
                <a:ea typeface="ＭＳ Ｐゴシック" charset="0"/>
                <a:sym typeface="Arial" charset="0"/>
              </a:rPr>
              <a:t>Denver, CO</a:t>
            </a:r>
          </a:p>
          <a:p>
            <a:pPr marL="254000" indent="-228600" algn="l">
              <a:buClr>
                <a:srgbClr val="E40B2A"/>
              </a:buClr>
              <a:buSzPct val="100000"/>
              <a:buFont typeface="Arial" charset="0"/>
              <a:buChar char="●"/>
            </a:pPr>
            <a:r>
              <a:rPr lang="en-US" sz="2800" dirty="0">
                <a:latin typeface="Arial" charset="0"/>
                <a:ea typeface="ＭＳ Ｐゴシック" charset="0"/>
                <a:sym typeface="Arial" charset="0"/>
              </a:rPr>
              <a:t>Contract manufacturer benefited from </a:t>
            </a:r>
            <a:r>
              <a:rPr lang="en-US" sz="2800" dirty="0" err="1">
                <a:latin typeface="Arial" charset="0"/>
                <a:ea typeface="ＭＳ Ｐゴシック" charset="0"/>
                <a:sym typeface="Arial" charset="0"/>
              </a:rPr>
              <a:t>reshoring</a:t>
            </a:r>
            <a:endParaRPr lang="en-US" sz="2800" dirty="0">
              <a:latin typeface="Arial" charset="0"/>
              <a:ea typeface="ＭＳ Ｐゴシック" charset="0"/>
              <a:sym typeface="Arial" charset="0"/>
            </a:endParaRPr>
          </a:p>
          <a:p>
            <a:pPr marL="254000" indent="-228600" algn="l">
              <a:buClr>
                <a:srgbClr val="E40B2A"/>
              </a:buClr>
              <a:buSzPct val="100000"/>
              <a:buFont typeface="Arial" charset="0"/>
              <a:buChar char="●"/>
            </a:pPr>
            <a:r>
              <a:rPr lang="en-US" sz="2800" dirty="0">
                <a:latin typeface="Arial" charset="0"/>
                <a:ea typeface="ＭＳ Ｐゴシック" charset="0"/>
                <a:sym typeface="Arial" charset="0"/>
              </a:rPr>
              <a:t>$2 million investment in machinery</a:t>
            </a:r>
          </a:p>
          <a:p>
            <a:pPr marL="254000" indent="-228600" algn="l">
              <a:spcBef>
                <a:spcPts val="400"/>
              </a:spcBef>
              <a:buClr>
                <a:srgbClr val="E40B2A"/>
              </a:buClr>
              <a:buSzPct val="100000"/>
              <a:buFont typeface="Arial" charset="0"/>
              <a:buChar char="●"/>
            </a:pPr>
            <a:r>
              <a:rPr lang="en-US" sz="2800" dirty="0">
                <a:latin typeface="Arial" charset="0"/>
                <a:ea typeface="ＭＳ Ｐゴシック" charset="0"/>
                <a:sym typeface="Arial" charset="0"/>
              </a:rPr>
              <a:t>200 employees</a:t>
            </a:r>
          </a:p>
          <a:p>
            <a:pPr marL="254000" indent="-228600" algn="l">
              <a:spcBef>
                <a:spcPts val="400"/>
              </a:spcBef>
              <a:buClr>
                <a:srgbClr val="E40B2A"/>
              </a:buClr>
              <a:buSzPct val="100000"/>
              <a:buFont typeface="Arial" charset="0"/>
              <a:buChar char="●"/>
            </a:pPr>
            <a:r>
              <a:rPr lang="en-US" sz="2800" dirty="0">
                <a:latin typeface="Arial" charset="0"/>
                <a:ea typeface="ＭＳ Ｐゴシック" charset="0"/>
                <a:sym typeface="Arial" charset="0"/>
              </a:rPr>
              <a:t>Reasons customers </a:t>
            </a:r>
            <a:r>
              <a:rPr lang="en-US" sz="2800" dirty="0" err="1">
                <a:latin typeface="Arial" charset="0"/>
                <a:ea typeface="ＭＳ Ｐゴシック" charset="0"/>
                <a:sym typeface="Arial" charset="0"/>
              </a:rPr>
              <a:t>reshored</a:t>
            </a:r>
            <a:r>
              <a:rPr lang="en-US" sz="2800" dirty="0">
                <a:latin typeface="Arial" charset="0"/>
                <a:ea typeface="ＭＳ Ｐゴシック" charset="0"/>
                <a:sym typeface="Arial" charset="0"/>
              </a:rPr>
              <a:t>:</a:t>
            </a:r>
          </a:p>
          <a:p>
            <a:pPr marL="711200" lvl="1" indent="-228600" algn="l">
              <a:spcBef>
                <a:spcPts val="400"/>
              </a:spcBef>
              <a:buClr>
                <a:srgbClr val="E40B2A"/>
              </a:buClr>
              <a:buSzPct val="69000"/>
              <a:buFont typeface="Arial" charset="0"/>
              <a:buChar char="●"/>
            </a:pPr>
            <a:r>
              <a:rPr lang="en-US" sz="2400" dirty="0">
                <a:latin typeface="Arial" charset="0"/>
                <a:ea typeface="ＭＳ Ｐゴシック" charset="0"/>
                <a:sym typeface="Arial" charset="0"/>
              </a:rPr>
              <a:t>R&amp;D</a:t>
            </a:r>
          </a:p>
          <a:p>
            <a:pPr marL="711200" lvl="1" indent="-228600" algn="l">
              <a:spcBef>
                <a:spcPts val="400"/>
              </a:spcBef>
              <a:buClr>
                <a:srgbClr val="E40B2A"/>
              </a:buClr>
              <a:buSzPct val="69000"/>
              <a:buFont typeface="Arial" charset="0"/>
              <a:buChar char="●"/>
            </a:pPr>
            <a:r>
              <a:rPr lang="en-US" sz="2400" dirty="0">
                <a:latin typeface="Arial" charset="0"/>
                <a:ea typeface="ＭＳ Ｐゴシック" charset="0"/>
                <a:sym typeface="Arial" charset="0"/>
              </a:rPr>
              <a:t>Lean</a:t>
            </a:r>
          </a:p>
          <a:p>
            <a:pPr marL="711200" lvl="1" indent="-228600" algn="l">
              <a:spcBef>
                <a:spcPts val="400"/>
              </a:spcBef>
              <a:buClr>
                <a:srgbClr val="E40B2A"/>
              </a:buClr>
              <a:buSzPct val="69000"/>
              <a:buFont typeface="Arial" charset="0"/>
              <a:buChar char="●"/>
            </a:pPr>
            <a:r>
              <a:rPr lang="en-US" sz="2400" dirty="0">
                <a:latin typeface="Arial" charset="0"/>
                <a:ea typeface="ＭＳ Ｐゴシック" charset="0"/>
                <a:sym typeface="Arial" charset="0"/>
              </a:rPr>
              <a:t>Supply Chain Interruption Risk</a:t>
            </a:r>
          </a:p>
          <a:p>
            <a:pPr marL="711200" lvl="1" indent="-228600" algn="l">
              <a:spcBef>
                <a:spcPts val="400"/>
              </a:spcBef>
              <a:buClr>
                <a:srgbClr val="E40B2A"/>
              </a:buClr>
              <a:buSzPct val="69000"/>
              <a:buFont typeface="Arial" charset="0"/>
              <a:buChar char="●"/>
            </a:pPr>
            <a:r>
              <a:rPr lang="en-US" sz="2400" dirty="0">
                <a:latin typeface="Arial" charset="0"/>
                <a:ea typeface="ＭＳ Ｐゴシック" charset="0"/>
                <a:sym typeface="Arial" charset="0"/>
              </a:rPr>
              <a:t>Higher productivity</a:t>
            </a:r>
          </a:p>
          <a:p>
            <a:pPr marL="711200" lvl="1" indent="-228600" algn="l">
              <a:spcBef>
                <a:spcPts val="400"/>
              </a:spcBef>
              <a:buClr>
                <a:srgbClr val="E40B2A"/>
              </a:buClr>
              <a:buSzPct val="69000"/>
              <a:buFont typeface="Arial" charset="0"/>
              <a:buChar char="●"/>
            </a:pPr>
            <a:r>
              <a:rPr lang="ja-JP" altLang="en-US" sz="2400" dirty="0">
                <a:latin typeface="Arial" charset="0"/>
                <a:ea typeface="ＭＳ Ｐゴシック" charset="0"/>
                <a:sym typeface="Arial" charset="0"/>
              </a:rPr>
              <a:t>“</a:t>
            </a:r>
            <a:r>
              <a:rPr lang="en-US" altLang="ja-JP" sz="2400" dirty="0">
                <a:latin typeface="Arial" charset="0"/>
                <a:ea typeface="Arial" charset="0"/>
                <a:cs typeface="Arial" charset="0"/>
                <a:sym typeface="Arial" charset="0"/>
              </a:rPr>
              <a:t>Cradle to grave</a:t>
            </a:r>
            <a:r>
              <a:rPr lang="ja-JP" altLang="en-US" sz="2400" dirty="0">
                <a:latin typeface="Arial" charset="0"/>
                <a:ea typeface="ＭＳ Ｐゴシック" charset="0"/>
                <a:sym typeface="Arial" charset="0"/>
              </a:rPr>
              <a:t>”</a:t>
            </a:r>
            <a:r>
              <a:rPr lang="en-US" altLang="ja-JP" sz="2400" dirty="0">
                <a:latin typeface="Arial" charset="0"/>
                <a:ea typeface="Arial" charset="0"/>
                <a:cs typeface="Arial" charset="0"/>
                <a:sym typeface="Arial" charset="0"/>
              </a:rPr>
              <a:t> service</a:t>
            </a:r>
            <a:endParaRPr lang="en-US" sz="2400" dirty="0">
              <a:latin typeface="Arial" charset="0"/>
              <a:ea typeface="Arial" charset="0"/>
              <a:cs typeface="Arial" charset="0"/>
              <a:sym typeface="Arial" charset="0"/>
            </a:endParaRPr>
          </a:p>
        </p:txBody>
      </p:sp>
      <p:sp>
        <p:nvSpPr>
          <p:cNvPr id="153606" name="Rectangle 6"/>
          <p:cNvSpPr>
            <a:spLocks/>
          </p:cNvSpPr>
          <p:nvPr/>
        </p:nvSpPr>
        <p:spPr bwMode="auto">
          <a:xfrm>
            <a:off x="228600" y="6172200"/>
            <a:ext cx="87757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100" dirty="0">
                <a:solidFill>
                  <a:schemeClr val="bg2"/>
                </a:solidFill>
                <a:latin typeface="Arial" charset="0"/>
                <a:ea typeface="ＭＳ Ｐゴシック" charset="0"/>
                <a:sym typeface="Arial" charset="0"/>
              </a:rPr>
              <a:t>Sources: http://bluetoad.com/publication/?i=172739&amp;p=10</a:t>
            </a:r>
            <a:endParaRPr lang="en-US" sz="2400" dirty="0">
              <a:solidFill>
                <a:schemeClr val="bg2"/>
              </a:solidFill>
              <a:latin typeface="Arial" charset="0"/>
              <a:ea typeface="ＭＳ Ｐゴシック" charset="0"/>
              <a:sym typeface="Arial" charset="0"/>
            </a:endParaRPr>
          </a:p>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100" dirty="0">
                <a:solidFill>
                  <a:schemeClr val="bg2"/>
                </a:solidFill>
                <a:latin typeface="Arial" charset="0"/>
                <a:ea typeface="ＭＳ Ｐゴシック" charset="0"/>
                <a:sym typeface="Arial" charset="0"/>
              </a:rPr>
              <a:t>http://</a:t>
            </a:r>
            <a:r>
              <a:rPr lang="en-US" sz="1100" dirty="0" err="1">
                <a:solidFill>
                  <a:schemeClr val="bg2"/>
                </a:solidFill>
                <a:latin typeface="Arial" charset="0"/>
                <a:ea typeface="ＭＳ Ｐゴシック" charset="0"/>
                <a:sym typeface="Arial" charset="0"/>
              </a:rPr>
              <a:t>plasticsnews.com</a:t>
            </a:r>
            <a:r>
              <a:rPr lang="en-US" sz="1100" dirty="0">
                <a:solidFill>
                  <a:schemeClr val="bg2"/>
                </a:solidFill>
                <a:latin typeface="Arial" charset="0"/>
                <a:ea typeface="ＭＳ Ｐゴシック" charset="0"/>
                <a:sym typeface="Arial" charset="0"/>
              </a:rPr>
              <a:t>/headlines2.html?id=</a:t>
            </a:r>
            <a:r>
              <a:rPr lang="en-US" sz="1100" dirty="0" smtClean="0">
                <a:solidFill>
                  <a:schemeClr val="bg2"/>
                </a:solidFill>
                <a:latin typeface="Arial" charset="0"/>
                <a:ea typeface="ＭＳ Ｐゴシック" charset="0"/>
                <a:sym typeface="Arial" charset="0"/>
              </a:rPr>
              <a:t>24393</a:t>
            </a:r>
            <a:endParaRPr lang="en-US" sz="2400" dirty="0">
              <a:solidFill>
                <a:schemeClr val="bg2"/>
              </a:solidFill>
              <a:latin typeface="Arial" charset="0"/>
              <a:ea typeface="ＭＳ Ｐゴシック" charset="0"/>
              <a:sym typeface="Arial" charset="0"/>
              <a:hlinkClick r:id="rId4"/>
            </a:endParaRPr>
          </a:p>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100" dirty="0">
                <a:solidFill>
                  <a:schemeClr val="bg2"/>
                </a:solidFill>
                <a:latin typeface="Arial" charset="0"/>
                <a:ea typeface="ＭＳ Ｐゴシック" charset="0"/>
                <a:sym typeface="Arial" charset="0"/>
              </a:rPr>
              <a:t>http://www.plasticstoday.com/articles/intertech-adds-two-presses-central-chiller-response-reshored-business022520131 </a:t>
            </a:r>
            <a:endParaRPr lang="en-US" sz="1100" dirty="0">
              <a:solidFill>
                <a:schemeClr val="bg2"/>
              </a:solidFill>
              <a:latin typeface="Arial" charset="0"/>
              <a:ea typeface="ＭＳ Ｐゴシック" charset="0"/>
              <a:sym typeface="Arial" charset="0"/>
              <a:hlinkClick r:id="rId5"/>
            </a:endParaRPr>
          </a:p>
        </p:txBody>
      </p:sp>
    </p:spTree>
  </p:cSld>
  <p:clrMapOvr>
    <a:masterClrMapping/>
  </p:clrMapOvr>
  <p:transition xmlns:p14="http://schemas.microsoft.com/office/powerpoint/2010/mai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5"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667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9F637CEF-7440-9C4E-AEA5-92E4972DF92B}" type="slidenum">
              <a:rPr lang="en-US" sz="1800" smtClean="0">
                <a:solidFill>
                  <a:srgbClr val="000000"/>
                </a:solidFill>
                <a:latin typeface="Times New Roman" charset="0"/>
                <a:cs typeface="Times New Roman" charset="0"/>
                <a:sym typeface="Times New Roman" charset="0"/>
              </a:rPr>
              <a:pPr algn="r">
                <a:defRPr/>
              </a:pPr>
              <a:t>126</a:t>
            </a:fld>
            <a:endParaRPr lang="en-US" sz="1800" smtClean="0">
              <a:solidFill>
                <a:srgbClr val="000000"/>
              </a:solidFill>
              <a:latin typeface="Times New Roman" charset="0"/>
              <a:cs typeface="Times New Roman" charset="0"/>
              <a:sym typeface="Times New Roman" charset="0"/>
            </a:endParaRPr>
          </a:p>
        </p:txBody>
      </p:sp>
      <p:sp>
        <p:nvSpPr>
          <p:cNvPr id="154627" name="Rectangle 3"/>
          <p:cNvSpPr>
            <a:spLocks/>
          </p:cNvSpPr>
          <p:nvPr/>
        </p:nvSpPr>
        <p:spPr bwMode="auto">
          <a:xfrm>
            <a:off x="152400" y="1676400"/>
            <a:ext cx="8851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400" dirty="0" err="1">
                <a:solidFill>
                  <a:srgbClr val="190104"/>
                </a:solidFill>
                <a:latin typeface="Arial" charset="0"/>
                <a:ea typeface="ＭＳ Ｐゴシック" charset="0"/>
                <a:sym typeface="Arial" charset="0"/>
              </a:rPr>
              <a:t>Ipsen</a:t>
            </a:r>
            <a:r>
              <a:rPr lang="en-US" sz="2400" dirty="0">
                <a:solidFill>
                  <a:srgbClr val="190104"/>
                </a:solidFill>
                <a:latin typeface="Arial" charset="0"/>
                <a:ea typeface="ＭＳ Ｐゴシック" charset="0"/>
                <a:sym typeface="Arial" charset="0"/>
              </a:rPr>
              <a:t> (FR) opens new commercial HQ in Basking Ridge, NJ</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400" dirty="0">
                <a:solidFill>
                  <a:srgbClr val="190104"/>
                </a:solidFill>
                <a:latin typeface="Arial" charset="0"/>
                <a:ea typeface="ＭＳ Ｐゴシック" charset="0"/>
                <a:sym typeface="Arial" charset="0"/>
              </a:rPr>
              <a:t>Recent $45 million investment in Milford, MA R&amp;D facility</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400" dirty="0">
                <a:solidFill>
                  <a:srgbClr val="190104"/>
                </a:solidFill>
                <a:latin typeface="Arial" charset="0"/>
                <a:ea typeface="ＭＳ Ｐゴシック" charset="0"/>
                <a:sym typeface="Arial" charset="0"/>
              </a:rPr>
              <a:t>100 full-time jobs in NJ</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400" dirty="0">
                <a:solidFill>
                  <a:srgbClr val="190104"/>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190104"/>
                </a:solidFill>
                <a:latin typeface="Arial" charset="0"/>
                <a:ea typeface="ＭＳ Ｐゴシック" charset="0"/>
                <a:sym typeface="Arial" charset="0"/>
              </a:rPr>
              <a:t>Presence/proximity of growing pharmaceutical and biopharmaceutical industries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190104"/>
                </a:solidFill>
                <a:latin typeface="Arial" charset="0"/>
                <a:ea typeface="ＭＳ Ｐゴシック" charset="0"/>
                <a:sym typeface="Arial" charset="0"/>
              </a:rPr>
              <a:t>Sees US as new growth market</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190104"/>
                </a:solidFill>
                <a:latin typeface="Arial" charset="0"/>
                <a:ea typeface="ＭＳ Ｐゴシック" charset="0"/>
                <a:sym typeface="Arial" charset="0"/>
              </a:rPr>
              <a:t>Skilled workforce and talent in NJ</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190104"/>
                </a:solidFill>
                <a:latin typeface="Arial" charset="0"/>
                <a:ea typeface="ＭＳ Ｐゴシック" charset="0"/>
                <a:sym typeface="Arial" charset="0"/>
              </a:rPr>
              <a:t>Access to US patients</a:t>
            </a:r>
          </a:p>
        </p:txBody>
      </p:sp>
      <p:sp>
        <p:nvSpPr>
          <p:cNvPr id="154628" name="Rectangle 4"/>
          <p:cNvSpPr>
            <a:spLocks/>
          </p:cNvSpPr>
          <p:nvPr/>
        </p:nvSpPr>
        <p:spPr bwMode="auto">
          <a:xfrm>
            <a:off x="304800" y="6172200"/>
            <a:ext cx="854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chemeClr val="bg2"/>
                </a:solidFill>
                <a:latin typeface="Arial"/>
                <a:ea typeface="ＭＳ Ｐゴシック" charset="0"/>
                <a:cs typeface="Arial"/>
                <a:sym typeface="Arial" charset="0"/>
              </a:rPr>
              <a:t>Source: Reuters. </a:t>
            </a:r>
            <a:r>
              <a:rPr lang="ja-JP" altLang="en-US" sz="1100" dirty="0">
                <a:solidFill>
                  <a:schemeClr val="bg2"/>
                </a:solidFill>
                <a:latin typeface="Arial"/>
                <a:ea typeface="ＭＳ Ｐゴシック" charset="0"/>
                <a:cs typeface="Arial"/>
                <a:sym typeface="Arial" charset="0"/>
              </a:rPr>
              <a:t>“</a:t>
            </a:r>
            <a:r>
              <a:rPr lang="en-US" altLang="ja-JP" sz="1100" dirty="0" err="1">
                <a:solidFill>
                  <a:schemeClr val="bg2"/>
                </a:solidFill>
                <a:latin typeface="Arial"/>
                <a:ea typeface="Arial" charset="0"/>
                <a:cs typeface="Arial"/>
                <a:sym typeface="Arial" charset="0"/>
              </a:rPr>
              <a:t>Ipsen</a:t>
            </a:r>
            <a:r>
              <a:rPr lang="en-US" altLang="ja-JP" sz="1100" dirty="0">
                <a:solidFill>
                  <a:schemeClr val="bg2"/>
                </a:solidFill>
                <a:latin typeface="Arial"/>
                <a:ea typeface="Arial" charset="0"/>
                <a:cs typeface="Arial"/>
                <a:sym typeface="Arial" charset="0"/>
              </a:rPr>
              <a:t> Pursues Its Development in the United States with the Opening of Its New Commercial Headquarters in New Jersey.</a:t>
            </a:r>
            <a:r>
              <a:rPr lang="ja-JP" altLang="en-US" sz="1100" dirty="0">
                <a:solidFill>
                  <a:schemeClr val="bg2"/>
                </a:solidFill>
                <a:latin typeface="Arial"/>
                <a:ea typeface="ＭＳ Ｐゴシック" charset="0"/>
                <a:cs typeface="Arial"/>
                <a:sym typeface="Arial" charset="0"/>
              </a:rPr>
              <a:t>”</a:t>
            </a:r>
            <a:r>
              <a:rPr lang="en-US" altLang="ja-JP" sz="1100" dirty="0">
                <a:solidFill>
                  <a:schemeClr val="bg2"/>
                </a:solidFill>
                <a:latin typeface="Arial"/>
                <a:ea typeface="Arial" charset="0"/>
                <a:cs typeface="Arial"/>
                <a:sym typeface="Arial" charset="0"/>
              </a:rPr>
              <a:t> April 25, 2012. http://www.reuters.com/article/2012/04/25/idUS58852+25-Apr-2012+BW20120425. </a:t>
            </a:r>
            <a:endParaRPr lang="en-US" sz="1100" dirty="0">
              <a:solidFill>
                <a:schemeClr val="bg2"/>
              </a:solidFill>
              <a:latin typeface="Arial"/>
              <a:ea typeface="Arial" charset="0"/>
              <a:cs typeface="Arial"/>
              <a:sym typeface="Arial" charset="0"/>
            </a:endParaRPr>
          </a:p>
        </p:txBody>
      </p:sp>
      <p:pic>
        <p:nvPicPr>
          <p:cNvPr id="1546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8400" y="838200"/>
            <a:ext cx="2667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4630" name="Rectangle 6"/>
          <p:cNvSpPr>
            <a:spLocks/>
          </p:cNvSpPr>
          <p:nvPr/>
        </p:nvSpPr>
        <p:spPr bwMode="auto">
          <a:xfrm>
            <a:off x="1600200" y="-152400"/>
            <a:ext cx="76200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2400" dirty="0">
                <a:solidFill>
                  <a:srgbClr val="2A2A40"/>
                </a:solidFill>
                <a:latin typeface="Arial" charset="0"/>
                <a:ea typeface="ＭＳ Ｐゴシック" charset="0"/>
                <a:sym typeface="Arial" charset="0"/>
              </a:rPr>
              <a:t>Neurology and </a:t>
            </a:r>
            <a:r>
              <a:rPr lang="en-US" sz="2400" dirty="0" smtClean="0">
                <a:solidFill>
                  <a:srgbClr val="2A2A40"/>
                </a:solidFill>
                <a:latin typeface="Arial" charset="0"/>
                <a:ea typeface="ＭＳ Ｐゴシック" charset="0"/>
                <a:sym typeface="Arial" charset="0"/>
              </a:rPr>
              <a:t>Endocrinology Therapeutics (</a:t>
            </a:r>
            <a:r>
              <a:rPr lang="en-US" sz="2400" dirty="0">
                <a:solidFill>
                  <a:srgbClr val="2A2A40"/>
                </a:solidFill>
                <a:latin typeface="Arial" charset="0"/>
                <a:ea typeface="ＭＳ Ｐゴシック" charset="0"/>
                <a:sym typeface="Arial" charset="0"/>
              </a:rPr>
              <a:t>Services)</a:t>
            </a:r>
          </a:p>
        </p:txBody>
      </p:sp>
    </p:spTree>
  </p:cSld>
  <p:clrMapOvr>
    <a:masterClrMapping/>
  </p:clrMapOvr>
  <p:transition xmlns:p14="http://schemas.microsoft.com/office/powerpoint/2010/mai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872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58E82315-1626-1B42-921C-19FD15091647}" type="slidenum">
              <a:rPr lang="en-US" sz="1800" smtClean="0">
                <a:solidFill>
                  <a:srgbClr val="000000"/>
                </a:solidFill>
                <a:latin typeface="Times New Roman" charset="0"/>
                <a:cs typeface="Times New Roman" charset="0"/>
                <a:sym typeface="Times New Roman" charset="0"/>
              </a:rPr>
              <a:pPr algn="r">
                <a:defRPr/>
              </a:pPr>
              <a:t>127</a:t>
            </a:fld>
            <a:endParaRPr lang="en-US" sz="1800" smtClean="0">
              <a:solidFill>
                <a:srgbClr val="000000"/>
              </a:solidFill>
              <a:latin typeface="Times New Roman" charset="0"/>
              <a:cs typeface="Times New Roman" charset="0"/>
              <a:sym typeface="Times New Roman" charset="0"/>
            </a:endParaRPr>
          </a:p>
        </p:txBody>
      </p:sp>
      <p:sp>
        <p:nvSpPr>
          <p:cNvPr id="158723" name="Rectangle 3"/>
          <p:cNvSpPr>
            <a:spLocks noGrp="1" noChangeArrowheads="1"/>
          </p:cNvSpPr>
          <p:nvPr>
            <p:ph type="title"/>
          </p:nvPr>
        </p:nvSpPr>
        <p:spPr>
          <a:xfrm>
            <a:off x="1409700" y="0"/>
            <a:ext cx="6324600" cy="1066800"/>
          </a:xfrm>
        </p:spPr>
        <p:txBody>
          <a:bodyPr/>
          <a:lstStyle/>
          <a:p>
            <a:pPr algn="ctr" eaLnBrk="1" hangingPunct="1">
              <a:defRPr/>
            </a:pPr>
            <a:r>
              <a:rPr lang="en-US" sz="3200" dirty="0" smtClean="0">
                <a:solidFill>
                  <a:srgbClr val="190104"/>
                </a:solidFill>
              </a:rPr>
              <a:t>Leather Tanning</a:t>
            </a:r>
            <a:br>
              <a:rPr lang="en-US" sz="3200" dirty="0" smtClean="0">
                <a:solidFill>
                  <a:srgbClr val="190104"/>
                </a:solidFill>
              </a:rPr>
            </a:br>
            <a:r>
              <a:rPr lang="en-US" sz="3200" dirty="0" smtClean="0">
                <a:solidFill>
                  <a:srgbClr val="190104"/>
                </a:solidFill>
              </a:rPr>
              <a:t>(</a:t>
            </a:r>
            <a:r>
              <a:rPr lang="en-US" sz="3200" dirty="0">
                <a:solidFill>
                  <a:srgbClr val="2A2A40"/>
                </a:solidFill>
                <a:latin typeface="Arial" charset="0"/>
                <a:ea typeface="ＭＳ Ｐゴシック" charset="0"/>
              </a:rPr>
              <a:t>Foreign Direct Investment</a:t>
            </a:r>
            <a:r>
              <a:rPr lang="en-US" sz="3200" dirty="0" smtClean="0">
                <a:solidFill>
                  <a:srgbClr val="190104"/>
                </a:solidFill>
              </a:rPr>
              <a:t>)</a:t>
            </a:r>
          </a:p>
        </p:txBody>
      </p:sp>
      <p:sp>
        <p:nvSpPr>
          <p:cNvPr id="156676" name="Rectangle 4"/>
          <p:cNvSpPr>
            <a:spLocks/>
          </p:cNvSpPr>
          <p:nvPr/>
        </p:nvSpPr>
        <p:spPr bwMode="auto">
          <a:xfrm>
            <a:off x="117475" y="1600200"/>
            <a:ext cx="88519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Germany to Vicksburg, MS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366 jobs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$10.1 million investment</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Lead time/time to market</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Quality</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Proximity to North and South American markets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Government incentives</a:t>
            </a:r>
          </a:p>
        </p:txBody>
      </p:sp>
      <p:sp>
        <p:nvSpPr>
          <p:cNvPr id="156677" name="Rectangle 5"/>
          <p:cNvSpPr>
            <a:spLocks/>
          </p:cNvSpPr>
          <p:nvPr/>
        </p:nvSpPr>
        <p:spPr bwMode="auto">
          <a:xfrm>
            <a:off x="163513" y="6172200"/>
            <a:ext cx="8775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a:ea typeface="ＭＳ Ｐゴシック" charset="0"/>
                <a:cs typeface="Arial"/>
                <a:sym typeface="Arial" charset="0"/>
              </a:rPr>
              <a:t>Sources: </a:t>
            </a:r>
            <a:r>
              <a:rPr lang="ja-JP" altLang="en-US" sz="1100" dirty="0">
                <a:solidFill>
                  <a:srgbClr val="190104"/>
                </a:solidFill>
                <a:latin typeface="Arial"/>
                <a:ea typeface="ＭＳ Ｐゴシック" charset="0"/>
                <a:cs typeface="Arial"/>
                <a:sym typeface="Arial" charset="0"/>
              </a:rPr>
              <a:t>“</a:t>
            </a:r>
            <a:r>
              <a:rPr lang="en-US" altLang="ja-JP" sz="1100" dirty="0" err="1">
                <a:solidFill>
                  <a:srgbClr val="190104"/>
                </a:solidFill>
                <a:latin typeface="Arial"/>
                <a:ea typeface="Arial" charset="0"/>
                <a:cs typeface="Arial"/>
                <a:sym typeface="Arial" charset="0"/>
              </a:rPr>
              <a:t>TanTec</a:t>
            </a:r>
            <a:r>
              <a:rPr lang="en-US" altLang="ja-JP" sz="1100" dirty="0">
                <a:solidFill>
                  <a:srgbClr val="190104"/>
                </a:solidFill>
                <a:latin typeface="Arial"/>
                <a:ea typeface="Arial" charset="0"/>
                <a:cs typeface="Arial"/>
                <a:sym typeface="Arial" charset="0"/>
              </a:rPr>
              <a:t> Leather to Locate Tannery in Vicksburg.</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a:t>
            </a:r>
            <a:r>
              <a:rPr lang="en-US" altLang="ja-JP" sz="1100" dirty="0" err="1">
                <a:solidFill>
                  <a:srgbClr val="190104"/>
                </a:solidFill>
                <a:latin typeface="Arial"/>
                <a:ea typeface="Arial Italic" charset="0"/>
                <a:cs typeface="Arial"/>
                <a:sym typeface="Arial Italic" charset="0"/>
              </a:rPr>
              <a:t>Mississippi.org</a:t>
            </a:r>
            <a:r>
              <a:rPr lang="en-US" altLang="ja-JP" sz="1100" dirty="0">
                <a:solidFill>
                  <a:srgbClr val="190104"/>
                </a:solidFill>
                <a:latin typeface="Arial"/>
                <a:ea typeface="Arial" charset="0"/>
                <a:cs typeface="Arial"/>
                <a:sym typeface="Arial" charset="0"/>
              </a:rPr>
              <a:t>. May 12, 2014.</a:t>
            </a:r>
            <a:endParaRPr lang="en-US" altLang="ja-JP" sz="1100" dirty="0">
              <a:latin typeface="Arial"/>
              <a:ea typeface="Lucida Grande" charset="0"/>
              <a:cs typeface="Arial"/>
              <a:sym typeface="Arial" charset="0"/>
            </a:endParaRPr>
          </a:p>
          <a:p>
            <a:pPr algn="l"/>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ISA </a:t>
            </a:r>
            <a:r>
              <a:rPr lang="en-US" altLang="ja-JP" sz="1100" dirty="0" err="1">
                <a:solidFill>
                  <a:srgbClr val="190104"/>
                </a:solidFill>
                <a:latin typeface="Arial"/>
                <a:ea typeface="Arial" charset="0"/>
                <a:cs typeface="Arial"/>
                <a:sym typeface="Arial" charset="0"/>
              </a:rPr>
              <a:t>TanTec</a:t>
            </a:r>
            <a:r>
              <a:rPr lang="en-US" altLang="ja-JP" sz="1100" dirty="0">
                <a:solidFill>
                  <a:srgbClr val="190104"/>
                </a:solidFill>
                <a:latin typeface="Arial"/>
                <a:ea typeface="Arial" charset="0"/>
                <a:cs typeface="Arial"/>
                <a:sym typeface="Arial" charset="0"/>
              </a:rPr>
              <a:t> to create 366 jobs at Miss. Tannery.</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a:t>
            </a:r>
            <a:r>
              <a:rPr lang="en-US" altLang="ja-JP" sz="1100" dirty="0">
                <a:solidFill>
                  <a:srgbClr val="190104"/>
                </a:solidFill>
                <a:latin typeface="Arial"/>
                <a:ea typeface="Arial Italic" charset="0"/>
                <a:cs typeface="Arial"/>
                <a:sym typeface="Arial Italic" charset="0"/>
              </a:rPr>
              <a:t>Bloomberg Business Week</a:t>
            </a:r>
            <a:r>
              <a:rPr lang="en-US" altLang="ja-JP" sz="1100" dirty="0">
                <a:solidFill>
                  <a:srgbClr val="190104"/>
                </a:solidFill>
                <a:latin typeface="Arial"/>
                <a:ea typeface="Arial" charset="0"/>
                <a:cs typeface="Arial"/>
                <a:sym typeface="Arial" charset="0"/>
              </a:rPr>
              <a:t>. May 12, 2014.</a:t>
            </a:r>
            <a:endParaRPr lang="en-US" sz="1100" dirty="0">
              <a:solidFill>
                <a:srgbClr val="190104"/>
              </a:solidFill>
              <a:latin typeface="Arial"/>
              <a:ea typeface="Arial" charset="0"/>
              <a:cs typeface="Arial"/>
              <a:sym typeface="Arial" charset="0"/>
            </a:endParaRPr>
          </a:p>
        </p:txBody>
      </p:sp>
      <p:pic>
        <p:nvPicPr>
          <p:cNvPr id="15667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0" y="1095375"/>
            <a:ext cx="211296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974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B1B8EDA0-D4BB-2C48-9E97-370461DFB55C}" type="slidenum">
              <a:rPr lang="en-US" sz="1800" smtClean="0">
                <a:solidFill>
                  <a:srgbClr val="000000"/>
                </a:solidFill>
                <a:latin typeface="Times New Roman" charset="0"/>
                <a:cs typeface="Times New Roman" charset="0"/>
                <a:sym typeface="Times New Roman" charset="0"/>
              </a:rPr>
              <a:pPr algn="r">
                <a:defRPr/>
              </a:pPr>
              <a:t>128</a:t>
            </a:fld>
            <a:endParaRPr lang="en-US" sz="1800" smtClean="0">
              <a:solidFill>
                <a:srgbClr val="000000"/>
              </a:solidFill>
              <a:latin typeface="Times New Roman" charset="0"/>
              <a:cs typeface="Times New Roman" charset="0"/>
              <a:sym typeface="Times New Roman" charset="0"/>
            </a:endParaRPr>
          </a:p>
        </p:txBody>
      </p:sp>
      <p:sp>
        <p:nvSpPr>
          <p:cNvPr id="157699" name="Rectangle 3"/>
          <p:cNvSpPr>
            <a:spLocks/>
          </p:cNvSpPr>
          <p:nvPr/>
        </p:nvSpPr>
        <p:spPr bwMode="auto">
          <a:xfrm>
            <a:off x="3244850" y="806450"/>
            <a:ext cx="58801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r"/>
            <a:r>
              <a:rPr lang="en-US" sz="2400" dirty="0">
                <a:solidFill>
                  <a:srgbClr val="2A2A40"/>
                </a:solidFill>
                <a:latin typeface="Arial Black"/>
                <a:ea typeface="ＭＳ Ｐゴシック" charset="0"/>
                <a:cs typeface="Arial Black"/>
                <a:sym typeface="Arial" charset="0"/>
              </a:rPr>
              <a:t>Joseph-Samuel Specialties</a:t>
            </a:r>
          </a:p>
        </p:txBody>
      </p:sp>
      <p:sp>
        <p:nvSpPr>
          <p:cNvPr id="157700" name="Rectangle 4"/>
          <p:cNvSpPr>
            <a:spLocks/>
          </p:cNvSpPr>
          <p:nvPr/>
        </p:nvSpPr>
        <p:spPr bwMode="auto">
          <a:xfrm>
            <a:off x="152400" y="1600200"/>
            <a:ext cx="88519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Thomasville, NC</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Transport costs: Oil prices</a:t>
            </a:r>
          </a:p>
        </p:txBody>
      </p:sp>
      <p:sp>
        <p:nvSpPr>
          <p:cNvPr id="157701" name="Rectangle 5"/>
          <p:cNvSpPr>
            <a:spLocks/>
          </p:cNvSpPr>
          <p:nvPr/>
        </p:nvSpPr>
        <p:spPr bwMode="auto">
          <a:xfrm>
            <a:off x="3211513" y="7938"/>
            <a:ext cx="171902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38100" tIns="38100" rIns="38100" bIns="38100">
            <a:spAutoFit/>
          </a:bodyPr>
          <a:lstStyle/>
          <a:p>
            <a:pPr algn="l"/>
            <a:r>
              <a:rPr lang="en-US" sz="3200" dirty="0">
                <a:solidFill>
                  <a:srgbClr val="2A2A40"/>
                </a:solidFill>
                <a:latin typeface="Arial" charset="0"/>
                <a:ea typeface="ＭＳ Ｐゴシック" charset="0"/>
                <a:sym typeface="Arial" charset="0"/>
              </a:rPr>
              <a:t>Furniture</a:t>
            </a:r>
          </a:p>
        </p:txBody>
      </p:sp>
      <p:pic>
        <p:nvPicPr>
          <p:cNvPr id="2" name="Picture 1" descr="image00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0" y="1524000"/>
            <a:ext cx="3124200" cy="3124200"/>
          </a:xfrm>
          <a:prstGeom prst="rect">
            <a:avLst/>
          </a:prstGeom>
        </p:spPr>
      </p:pic>
    </p:spTree>
  </p:cSld>
  <p:clrMapOvr>
    <a:masterClrMapping/>
  </p:clrMapOvr>
  <p:transition xmlns:p14="http://schemas.microsoft.com/office/powerpoint/2010/mai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077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77941C51-587D-714D-A99E-2280236817B2}" type="slidenum">
              <a:rPr lang="en-US" sz="1800" smtClean="0">
                <a:solidFill>
                  <a:srgbClr val="000000"/>
                </a:solidFill>
                <a:latin typeface="Times New Roman" charset="0"/>
                <a:cs typeface="Times New Roman" charset="0"/>
                <a:sym typeface="Times New Roman" charset="0"/>
              </a:rPr>
              <a:pPr algn="r">
                <a:defRPr/>
              </a:pPr>
              <a:t>129</a:t>
            </a:fld>
            <a:endParaRPr lang="en-US" sz="1800" smtClean="0">
              <a:solidFill>
                <a:srgbClr val="000000"/>
              </a:solidFill>
              <a:latin typeface="Times New Roman" charset="0"/>
              <a:cs typeface="Times New Roman" charset="0"/>
              <a:sym typeface="Times New Roman" charset="0"/>
            </a:endParaRPr>
          </a:p>
        </p:txBody>
      </p:sp>
      <p:sp>
        <p:nvSpPr>
          <p:cNvPr id="158723" name="Rectangle 3"/>
          <p:cNvSpPr>
            <a:spLocks/>
          </p:cNvSpPr>
          <p:nvPr/>
        </p:nvSpPr>
        <p:spPr bwMode="auto">
          <a:xfrm>
            <a:off x="2133600" y="-19050"/>
            <a:ext cx="6870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000">
                <a:solidFill>
                  <a:srgbClr val="E40B2A"/>
                </a:solidFill>
                <a:latin typeface="Arial" charset="0"/>
                <a:ea typeface="ＭＳ Ｐゴシック" charset="0"/>
                <a:sym typeface="Arial" charset="0"/>
              </a:rPr>
              <a:t>          </a:t>
            </a:r>
          </a:p>
        </p:txBody>
      </p:sp>
      <p:sp>
        <p:nvSpPr>
          <p:cNvPr id="158724" name="Rectangle 4"/>
          <p:cNvSpPr>
            <a:spLocks/>
          </p:cNvSpPr>
          <p:nvPr/>
        </p:nvSpPr>
        <p:spPr bwMode="auto">
          <a:xfrm>
            <a:off x="279400" y="1676400"/>
            <a:ext cx="88519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lnSpc>
                <a:spcPct val="90000"/>
              </a:lnSpc>
              <a:spcBef>
                <a:spcPts val="700"/>
              </a:spcBef>
            </a:pPr>
            <a:endParaRPr lang="en-US" sz="2800" dirty="0">
              <a:solidFill>
                <a:srgbClr val="2A2A40"/>
              </a:solidFill>
              <a:latin typeface="Arial" charset="0"/>
              <a:ea typeface="ＭＳ Ｐゴシック" charset="0"/>
              <a:sym typeface="Arial" charset="0"/>
            </a:endParaRPr>
          </a:p>
          <a:p>
            <a:pPr algn="l">
              <a:lnSpc>
                <a:spcPct val="90000"/>
              </a:lnSpc>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China to Los Angeles, CA</a:t>
            </a:r>
            <a:endParaRPr lang="en-US" sz="2400" dirty="0">
              <a:solidFill>
                <a:srgbClr val="666699"/>
              </a:solidFill>
              <a:latin typeface="Arial" charset="0"/>
              <a:ea typeface="ＭＳ Ｐゴシック" charset="0"/>
              <a:sym typeface="Arial" charset="0"/>
            </a:endParaRPr>
          </a:p>
          <a:p>
            <a:pPr algn="l">
              <a:lnSpc>
                <a:spcPct val="90000"/>
              </a:lnSpc>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lvl="1"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Quality control</a:t>
            </a:r>
            <a:endParaRPr lang="en-US" sz="2400" dirty="0">
              <a:solidFill>
                <a:srgbClr val="666699"/>
              </a:solidFill>
              <a:latin typeface="Arial" charset="0"/>
              <a:ea typeface="ＭＳ Ｐゴシック" charset="0"/>
              <a:sym typeface="Arial" charset="0"/>
            </a:endParaRPr>
          </a:p>
          <a:p>
            <a:pPr lvl="1"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Rising labor and duty </a:t>
            </a:r>
            <a:endParaRPr lang="en-US" sz="2400" dirty="0">
              <a:solidFill>
                <a:srgbClr val="666699"/>
              </a:solidFill>
              <a:latin typeface="Arial" charset="0"/>
              <a:ea typeface="ＭＳ Ｐゴシック" charset="0"/>
              <a:sym typeface="Arial" charset="0"/>
            </a:endParaRPr>
          </a:p>
          <a:p>
            <a:pPr algn="l">
              <a:spcBef>
                <a:spcPts val="600"/>
              </a:spcBef>
            </a:pPr>
            <a:r>
              <a:rPr lang="en-US" sz="2400" dirty="0">
                <a:solidFill>
                  <a:srgbClr val="2A2A40"/>
                </a:solidFill>
                <a:latin typeface="Arial" charset="0"/>
                <a:ea typeface="ＭＳ Ｐゴシック" charset="0"/>
                <a:sym typeface="Arial" charset="0"/>
              </a:rPr>
              <a:t>   </a:t>
            </a:r>
            <a:r>
              <a:rPr lang="en-US" sz="2400" dirty="0" smtClean="0">
                <a:solidFill>
                  <a:srgbClr val="2A2A40"/>
                </a:solidFill>
                <a:latin typeface="Arial" charset="0"/>
                <a:ea typeface="ＭＳ Ｐゴシック" charset="0"/>
                <a:sym typeface="Arial" charset="0"/>
              </a:rPr>
              <a:t>    costs </a:t>
            </a:r>
            <a:r>
              <a:rPr lang="en-US" sz="2400" dirty="0">
                <a:solidFill>
                  <a:srgbClr val="2A2A40"/>
                </a:solidFill>
                <a:latin typeface="Arial" charset="0"/>
                <a:ea typeface="ＭＳ Ｐゴシック" charset="0"/>
                <a:sym typeface="Arial" charset="0"/>
              </a:rPr>
              <a:t>in China</a:t>
            </a:r>
            <a:endParaRPr lang="en-US" sz="2400" dirty="0">
              <a:solidFill>
                <a:srgbClr val="666699"/>
              </a:solidFill>
              <a:latin typeface="Arial" charset="0"/>
              <a:ea typeface="ＭＳ Ｐゴシック" charset="0"/>
              <a:sym typeface="Arial" charset="0"/>
            </a:endParaRPr>
          </a:p>
          <a:p>
            <a:pPr lvl="1"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Nimble companies are better</a:t>
            </a:r>
            <a:endParaRPr lang="en-US" sz="2400" dirty="0">
              <a:solidFill>
                <a:srgbClr val="666699"/>
              </a:solidFill>
              <a:latin typeface="Arial" charset="0"/>
              <a:ea typeface="ＭＳ Ｐゴシック" charset="0"/>
              <a:sym typeface="Arial" charset="0"/>
            </a:endParaRPr>
          </a:p>
          <a:p>
            <a:pPr algn="l">
              <a:spcBef>
                <a:spcPts val="600"/>
              </a:spcBef>
            </a:pPr>
            <a:r>
              <a:rPr lang="en-US" sz="2400" dirty="0">
                <a:solidFill>
                  <a:srgbClr val="2A2A40"/>
                </a:solidFill>
                <a:latin typeface="Arial" charset="0"/>
                <a:ea typeface="ＭＳ Ｐゴシック" charset="0"/>
                <a:sym typeface="Arial" charset="0"/>
              </a:rPr>
              <a:t>   </a:t>
            </a:r>
            <a:r>
              <a:rPr lang="en-US" sz="2400" dirty="0" smtClean="0">
                <a:solidFill>
                  <a:srgbClr val="2A2A40"/>
                </a:solidFill>
                <a:latin typeface="Arial" charset="0"/>
                <a:ea typeface="ＭＳ Ｐゴシック" charset="0"/>
                <a:sym typeface="Arial" charset="0"/>
              </a:rPr>
              <a:t>    able </a:t>
            </a:r>
            <a:r>
              <a:rPr lang="en-US" sz="2400" dirty="0">
                <a:solidFill>
                  <a:srgbClr val="2A2A40"/>
                </a:solidFill>
                <a:latin typeface="Arial" charset="0"/>
                <a:ea typeface="ＭＳ Ｐゴシック" charset="0"/>
                <a:sym typeface="Arial" charset="0"/>
              </a:rPr>
              <a:t>to capitalize on a trend</a:t>
            </a:r>
            <a:endParaRPr lang="en-US" sz="2400" dirty="0">
              <a:solidFill>
                <a:srgbClr val="666699"/>
              </a:solidFill>
              <a:latin typeface="Arial" charset="0"/>
              <a:ea typeface="ＭＳ Ｐゴシック" charset="0"/>
              <a:sym typeface="Arial" charset="0"/>
            </a:endParaRPr>
          </a:p>
          <a:p>
            <a:pPr lvl="1"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More sophisticated manufacturing techniques means </a:t>
            </a:r>
            <a:r>
              <a:rPr lang="en-US" sz="2400" dirty="0" smtClean="0">
                <a:solidFill>
                  <a:srgbClr val="2A2A40"/>
                </a:solidFill>
                <a:latin typeface="Arial" charset="0"/>
                <a:ea typeface="ＭＳ Ｐゴシック" charset="0"/>
                <a:sym typeface="Arial" charset="0"/>
              </a:rPr>
              <a:t>   production </a:t>
            </a:r>
            <a:r>
              <a:rPr lang="en-US" sz="2400" dirty="0">
                <a:solidFill>
                  <a:srgbClr val="2A2A40"/>
                </a:solidFill>
                <a:latin typeface="Arial" charset="0"/>
                <a:ea typeface="ＭＳ Ｐゴシック" charset="0"/>
                <a:sym typeface="Arial" charset="0"/>
              </a:rPr>
              <a:t>is no longer prohibitively expensive</a:t>
            </a:r>
          </a:p>
        </p:txBody>
      </p:sp>
      <p:pic>
        <p:nvPicPr>
          <p:cNvPr id="158725"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48400" y="533400"/>
            <a:ext cx="25654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8726" name="Rectangle 6"/>
          <p:cNvSpPr>
            <a:spLocks/>
          </p:cNvSpPr>
          <p:nvPr/>
        </p:nvSpPr>
        <p:spPr bwMode="auto">
          <a:xfrm>
            <a:off x="2819400" y="11113"/>
            <a:ext cx="3272731"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38100" tIns="38100" rIns="38100" bIns="381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smtClean="0">
                <a:solidFill>
                  <a:srgbClr val="2A2A40"/>
                </a:solidFill>
                <a:latin typeface="Arial" charset="0"/>
                <a:ea typeface="ＭＳ Ｐゴシック" charset="0"/>
                <a:sym typeface="Arial" charset="0"/>
              </a:rPr>
              <a:t>Women’</a:t>
            </a:r>
            <a:r>
              <a:rPr lang="en-US" altLang="ja-JP" sz="3200" dirty="0" smtClean="0">
                <a:solidFill>
                  <a:srgbClr val="2A2A40"/>
                </a:solidFill>
                <a:latin typeface="Arial" charset="0"/>
                <a:ea typeface="Arial" charset="0"/>
                <a:cs typeface="Arial" charset="0"/>
                <a:sym typeface="Arial" charset="0"/>
              </a:rPr>
              <a:t>s </a:t>
            </a:r>
            <a:r>
              <a:rPr lang="en-US" altLang="ja-JP" sz="3200" dirty="0">
                <a:solidFill>
                  <a:srgbClr val="2A2A40"/>
                </a:solidFill>
                <a:latin typeface="Arial" charset="0"/>
                <a:ea typeface="Arial" charset="0"/>
                <a:cs typeface="Arial" charset="0"/>
                <a:sym typeface="Arial" charset="0"/>
              </a:rPr>
              <a:t>Apparel</a:t>
            </a:r>
            <a:endParaRPr lang="en-US" sz="3200" dirty="0">
              <a:solidFill>
                <a:srgbClr val="2A2A40"/>
              </a:solidFill>
              <a:latin typeface="Arial" charset="0"/>
              <a:ea typeface="Arial" charset="0"/>
              <a:cs typeface="Arial" charset="0"/>
              <a:sym typeface="Arial" charset="0"/>
            </a:endParaRPr>
          </a:p>
        </p:txBody>
      </p:sp>
      <p:pic>
        <p:nvPicPr>
          <p:cNvPr id="158727" name="Picture 7"/>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715000" y="1524000"/>
            <a:ext cx="3259138"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457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19D49425-7A73-4340-9F72-49A3897772FC}" type="slidenum">
              <a:rPr lang="en-US" sz="1800" smtClean="0">
                <a:solidFill>
                  <a:srgbClr val="000000"/>
                </a:solidFill>
                <a:latin typeface="Times New Roman" charset="0"/>
                <a:cs typeface="Times New Roman" charset="0"/>
                <a:sym typeface="Times New Roman" charset="0"/>
              </a:rPr>
              <a:pPr algn="r">
                <a:defRPr/>
              </a:pPr>
              <a:t>13</a:t>
            </a:fld>
            <a:endParaRPr lang="en-US" sz="1800" smtClean="0">
              <a:solidFill>
                <a:srgbClr val="000000"/>
              </a:solidFill>
              <a:latin typeface="Times New Roman" charset="0"/>
              <a:cs typeface="Times New Roman" charset="0"/>
              <a:sym typeface="Times New Roman" charset="0"/>
            </a:endParaRPr>
          </a:p>
        </p:txBody>
      </p:sp>
      <p:sp>
        <p:nvSpPr>
          <p:cNvPr id="22531" name="Rectangle 3"/>
          <p:cNvSpPr>
            <a:spLocks/>
          </p:cNvSpPr>
          <p:nvPr/>
        </p:nvSpPr>
        <p:spPr bwMode="auto">
          <a:xfrm>
            <a:off x="1219200" y="-69850"/>
            <a:ext cx="79375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Hooded Sweatshirts</a:t>
            </a:r>
          </a:p>
        </p:txBody>
      </p:sp>
      <p:sp>
        <p:nvSpPr>
          <p:cNvPr id="22532" name="Rectangle 4"/>
          <p:cNvSpPr>
            <a:spLocks/>
          </p:cNvSpPr>
          <p:nvPr/>
        </p:nvSpPr>
        <p:spPr bwMode="auto">
          <a:xfrm>
            <a:off x="152400" y="1219200"/>
            <a:ext cx="88519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500"/>
              </a:spcBef>
              <a:buClr>
                <a:srgbClr val="E40B2A"/>
              </a:buClr>
              <a:buSzPct val="80000"/>
              <a:buFont typeface="Wingdings" charset="0"/>
              <a:buChar char="l"/>
            </a:pPr>
            <a:r>
              <a:rPr lang="en-US" sz="2400" dirty="0" err="1">
                <a:solidFill>
                  <a:srgbClr val="2A2A40"/>
                </a:solidFill>
                <a:latin typeface="Arial" charset="0"/>
                <a:ea typeface="ＭＳ Ｐゴシック" charset="0"/>
                <a:sym typeface="Arial" charset="0"/>
              </a:rPr>
              <a:t>Reshored</a:t>
            </a:r>
            <a:r>
              <a:rPr lang="en-US" sz="2400" dirty="0">
                <a:solidFill>
                  <a:srgbClr val="2A2A40"/>
                </a:solidFill>
                <a:latin typeface="Arial" charset="0"/>
                <a:ea typeface="ＭＳ Ｐゴシック" charset="0"/>
                <a:sym typeface="Arial" charset="0"/>
              </a:rPr>
              <a:t> sourcing and production from India to </a:t>
            </a:r>
            <a:endParaRPr lang="en-US" sz="2400" dirty="0" smtClean="0">
              <a:solidFill>
                <a:srgbClr val="2A2A40"/>
              </a:solidFill>
              <a:latin typeface="Arial" charset="0"/>
              <a:ea typeface="ＭＳ Ｐゴシック" charset="0"/>
              <a:sym typeface="Arial" charset="0"/>
            </a:endParaRPr>
          </a:p>
          <a:p>
            <a:pPr algn="l">
              <a:spcBef>
                <a:spcPts val="500"/>
              </a:spcBef>
              <a:buClr>
                <a:srgbClr val="E40B2A"/>
              </a:buClr>
              <a:buSzPct val="80000"/>
            </a:pPr>
            <a:r>
              <a:rPr lang="en-US" sz="2400" dirty="0">
                <a:solidFill>
                  <a:srgbClr val="2A2A40"/>
                </a:solidFill>
                <a:latin typeface="Arial" charset="0"/>
                <a:ea typeface="ＭＳ Ｐゴシック" charset="0"/>
                <a:sym typeface="Arial" charset="0"/>
              </a:rPr>
              <a:t> </a:t>
            </a:r>
            <a:r>
              <a:rPr lang="en-US" sz="2400" dirty="0" smtClean="0">
                <a:solidFill>
                  <a:srgbClr val="2A2A40"/>
                </a:solidFill>
                <a:latin typeface="Arial" charset="0"/>
                <a:ea typeface="ＭＳ Ｐゴシック" charset="0"/>
                <a:sym typeface="Arial" charset="0"/>
              </a:rPr>
              <a:t>   Gaffney</a:t>
            </a:r>
            <a:r>
              <a:rPr lang="en-US" sz="2400" dirty="0">
                <a:solidFill>
                  <a:srgbClr val="2A2A40"/>
                </a:solidFill>
                <a:latin typeface="Arial" charset="0"/>
                <a:ea typeface="ＭＳ Ｐゴシック" charset="0"/>
                <a:sym typeface="Arial" charset="0"/>
              </a:rPr>
              <a:t>, SC, 2012-2013</a:t>
            </a:r>
            <a:endParaRPr lang="en-US" sz="24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Spun yarn source: </a:t>
            </a:r>
            <a:r>
              <a:rPr lang="en-US" sz="2400" dirty="0" err="1">
                <a:solidFill>
                  <a:srgbClr val="2A2A40"/>
                </a:solidFill>
                <a:latin typeface="Arial" charset="0"/>
                <a:ea typeface="ＭＳ Ｐゴシック" charset="0"/>
                <a:sym typeface="Arial" charset="0"/>
              </a:rPr>
              <a:t>Parkdale</a:t>
            </a:r>
            <a:r>
              <a:rPr lang="en-US" sz="2400" dirty="0">
                <a:solidFill>
                  <a:srgbClr val="2A2A40"/>
                </a:solidFill>
                <a:latin typeface="Arial" charset="0"/>
                <a:ea typeface="ＭＳ Ｐゴシック" charset="0"/>
                <a:sym typeface="Arial" charset="0"/>
              </a:rPr>
              <a:t> Mills, Gaffney, SC </a:t>
            </a:r>
            <a:endParaRPr lang="en-US" sz="2400" dirty="0" smtClean="0">
              <a:solidFill>
                <a:srgbClr val="2A2A40"/>
              </a:solidFill>
              <a:latin typeface="Arial" charset="0"/>
              <a:ea typeface="ＭＳ Ｐゴシック" charset="0"/>
              <a:sym typeface="Arial" charset="0"/>
            </a:endParaRPr>
          </a:p>
          <a:p>
            <a:pPr algn="l">
              <a:spcBef>
                <a:spcPts val="500"/>
              </a:spcBef>
              <a:buClr>
                <a:srgbClr val="E40B2A"/>
              </a:buClr>
              <a:buSzPct val="80000"/>
            </a:pPr>
            <a:r>
              <a:rPr lang="en-US" sz="2400" dirty="0">
                <a:solidFill>
                  <a:srgbClr val="2A2A40"/>
                </a:solidFill>
                <a:latin typeface="Arial" charset="0"/>
                <a:ea typeface="ＭＳ Ｐゴシック" charset="0"/>
                <a:sym typeface="Arial" charset="0"/>
              </a:rPr>
              <a:t> </a:t>
            </a:r>
            <a:r>
              <a:rPr lang="en-US" sz="2400" dirty="0" smtClean="0">
                <a:solidFill>
                  <a:srgbClr val="2A2A40"/>
                </a:solidFill>
                <a:latin typeface="Arial" charset="0"/>
                <a:ea typeface="ＭＳ Ｐゴシック" charset="0"/>
                <a:sym typeface="Arial" charset="0"/>
              </a:rPr>
              <a:t>   (</a:t>
            </a:r>
            <a:r>
              <a:rPr lang="en-US" sz="2400" dirty="0">
                <a:solidFill>
                  <a:srgbClr val="2A2A40"/>
                </a:solidFill>
                <a:latin typeface="Arial" charset="0"/>
                <a:ea typeface="ＭＳ Ｐゴシック" charset="0"/>
                <a:sym typeface="Arial" charset="0"/>
              </a:rPr>
              <a:t>mill reopened in 2010)</a:t>
            </a:r>
            <a:endParaRPr lang="en-US" sz="24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Fabric source: Carolina Cotton Works</a:t>
            </a:r>
            <a:endParaRPr lang="en-US" sz="24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Freight cost</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Lead time/time to market</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Rising wages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Communication</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Quality</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Automation/technology</a:t>
            </a:r>
          </a:p>
        </p:txBody>
      </p:sp>
      <p:sp>
        <p:nvSpPr>
          <p:cNvPr id="22533" name="Rectangle 5"/>
          <p:cNvSpPr>
            <a:spLocks/>
          </p:cNvSpPr>
          <p:nvPr/>
        </p:nvSpPr>
        <p:spPr bwMode="auto">
          <a:xfrm>
            <a:off x="152400" y="6248400"/>
            <a:ext cx="8928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a:t>
            </a:r>
            <a:endParaRPr lang="en-US" sz="2400" dirty="0">
              <a:solidFill>
                <a:srgbClr val="666699"/>
              </a:solidFill>
              <a:latin typeface="Arial" charset="0"/>
              <a:ea typeface="ＭＳ Ｐゴシック" charset="0"/>
              <a:sym typeface="Arial" charset="0"/>
            </a:endParaRPr>
          </a:p>
          <a:p>
            <a:pPr algn="l"/>
            <a:r>
              <a:rPr lang="en-US" sz="1100" dirty="0">
                <a:solidFill>
                  <a:srgbClr val="190104"/>
                </a:solidFill>
                <a:latin typeface="Arial" charset="0"/>
                <a:ea typeface="ＭＳ Ｐゴシック" charset="0"/>
                <a:sym typeface="Arial" charset="0"/>
              </a:rPr>
              <a:t>Stephanie Clifford. </a:t>
            </a:r>
            <a:r>
              <a:rPr lang="en-US" sz="1100" dirty="0">
                <a:solidFill>
                  <a:srgbClr val="190104"/>
                </a:solidFill>
                <a:latin typeface="Arial Italic" charset="0"/>
                <a:ea typeface="ＭＳ Ｐゴシック" charset="0"/>
                <a:sym typeface="Arial Italic" charset="0"/>
              </a:rPr>
              <a:t>The New York Times.</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U.S. Textile plants return, with floors largely empty of people.</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September 19, 2013. </a:t>
            </a:r>
            <a:r>
              <a:rPr lang="en-US" altLang="ja-JP" sz="1100" u="sng" dirty="0">
                <a:solidFill>
                  <a:srgbClr val="CCCCFF"/>
                </a:solidFill>
                <a:latin typeface="Arial" charset="0"/>
                <a:ea typeface="Arial" charset="0"/>
                <a:cs typeface="Arial" charset="0"/>
                <a:sym typeface="Arial" charset="0"/>
                <a:hlinkClick r:id="rId3"/>
              </a:rPr>
              <a:t>http://www.nytimes.com/2013/09/20/business/us-textile-factories-return.html?pagewanted=all&amp;_r=1&amp;</a:t>
            </a:r>
            <a:r>
              <a:rPr lang="en-US" altLang="ja-JP" sz="1100" dirty="0">
                <a:solidFill>
                  <a:srgbClr val="666699"/>
                </a:solidFill>
                <a:latin typeface="Arial" charset="0"/>
                <a:ea typeface="Arial" charset="0"/>
                <a:cs typeface="Arial" charset="0"/>
                <a:sym typeface="Arial" charset="0"/>
              </a:rPr>
              <a:t>. </a:t>
            </a:r>
            <a:endParaRPr lang="en-US" sz="1100" dirty="0">
              <a:solidFill>
                <a:srgbClr val="666699"/>
              </a:solidFill>
              <a:latin typeface="Arial" charset="0"/>
              <a:ea typeface="Arial" charset="0"/>
              <a:cs typeface="Arial" charset="0"/>
              <a:sym typeface="Arial" charset="0"/>
            </a:endParaRPr>
          </a:p>
        </p:txBody>
      </p:sp>
      <p:pic>
        <p:nvPicPr>
          <p:cNvPr id="22534"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67600" y="6858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179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B42E8B68-EAD1-C948-9C94-48BF61401C9D}" type="slidenum">
              <a:rPr lang="en-US" sz="1800" smtClean="0">
                <a:solidFill>
                  <a:srgbClr val="000000"/>
                </a:solidFill>
                <a:latin typeface="Times New Roman" charset="0"/>
                <a:cs typeface="Times New Roman" charset="0"/>
                <a:sym typeface="Times New Roman" charset="0"/>
              </a:rPr>
              <a:pPr algn="r">
                <a:defRPr/>
              </a:pPr>
              <a:t>130</a:t>
            </a:fld>
            <a:endParaRPr lang="en-US" sz="1800" smtClean="0">
              <a:solidFill>
                <a:srgbClr val="000000"/>
              </a:solidFill>
              <a:latin typeface="Times New Roman" charset="0"/>
              <a:cs typeface="Times New Roman" charset="0"/>
              <a:sym typeface="Times New Roman" charset="0"/>
            </a:endParaRPr>
          </a:p>
        </p:txBody>
      </p:sp>
      <p:sp>
        <p:nvSpPr>
          <p:cNvPr id="161795" name="Rectangle 3"/>
          <p:cNvSpPr>
            <a:spLocks noGrp="1" noChangeArrowheads="1"/>
          </p:cNvSpPr>
          <p:nvPr>
            <p:ph type="title"/>
          </p:nvPr>
        </p:nvSpPr>
        <p:spPr>
          <a:xfrm>
            <a:off x="1524000" y="-76200"/>
            <a:ext cx="6272212" cy="11430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Yarn</a:t>
            </a:r>
            <a:br>
              <a:rPr lang="en-US" sz="3200" dirty="0" smtClean="0">
                <a:solidFill>
                  <a:srgbClr val="2A2A40"/>
                </a:solidFill>
              </a:rPr>
            </a:br>
            <a:r>
              <a:rPr lang="en-US" sz="3200" dirty="0" smtClean="0">
                <a:solidFill>
                  <a:srgbClr val="2A2A40"/>
                </a:solidFill>
              </a:rPr>
              <a:t>(</a:t>
            </a:r>
            <a:r>
              <a:rPr lang="en-US" sz="3200" dirty="0">
                <a:solidFill>
                  <a:srgbClr val="2A2A40"/>
                </a:solidFill>
                <a:latin typeface="Arial" charset="0"/>
                <a:ea typeface="ＭＳ Ｐゴシック" charset="0"/>
              </a:rPr>
              <a:t>Foreign Direct Investment</a:t>
            </a:r>
            <a:r>
              <a:rPr lang="en-US" sz="3200" dirty="0" smtClean="0">
                <a:solidFill>
                  <a:srgbClr val="2A2A40"/>
                </a:solidFill>
              </a:rPr>
              <a:t>)</a:t>
            </a:r>
          </a:p>
        </p:txBody>
      </p:sp>
      <p:sp>
        <p:nvSpPr>
          <p:cNvPr id="159748" name="Rectangle 4"/>
          <p:cNvSpPr>
            <a:spLocks/>
          </p:cNvSpPr>
          <p:nvPr/>
        </p:nvSpPr>
        <p:spPr bwMode="auto">
          <a:xfrm>
            <a:off x="481013" y="1612900"/>
            <a:ext cx="78740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400" dirty="0">
                <a:latin typeface="Arial" charset="0"/>
                <a:ea typeface="ＭＳ Ｐゴシック" charset="0"/>
                <a:sym typeface="Arial" charset="0"/>
              </a:rPr>
              <a:t> China to Lancaster County, SC</a:t>
            </a:r>
          </a:p>
          <a:p>
            <a:pPr marL="254000" indent="-254000" algn="l">
              <a:buClr>
                <a:srgbClr val="E40B2A"/>
              </a:buClr>
              <a:buSzPct val="100000"/>
              <a:buFont typeface="Arial" charset="0"/>
              <a:buChar char="●"/>
            </a:pPr>
            <a:r>
              <a:rPr lang="en-US" sz="2400" dirty="0">
                <a:latin typeface="Arial" charset="0"/>
                <a:ea typeface="ＭＳ Ｐゴシック" charset="0"/>
                <a:sym typeface="Arial" charset="0"/>
              </a:rPr>
              <a:t> 500 jobs</a:t>
            </a:r>
          </a:p>
          <a:p>
            <a:pPr marL="254000" indent="-254000" algn="l">
              <a:buClr>
                <a:srgbClr val="E40B2A"/>
              </a:buClr>
              <a:buSzPct val="100000"/>
              <a:buFont typeface="Arial" charset="0"/>
              <a:buChar char="●"/>
            </a:pPr>
            <a:r>
              <a:rPr lang="en-US" sz="2400" dirty="0">
                <a:latin typeface="Arial" charset="0"/>
                <a:ea typeface="ＭＳ Ｐゴシック" charset="0"/>
                <a:sym typeface="Arial" charset="0"/>
              </a:rPr>
              <a:t> $218 million investment</a:t>
            </a:r>
          </a:p>
          <a:p>
            <a:pPr marL="254000" indent="-254000" algn="l">
              <a:buClr>
                <a:srgbClr val="E40B2A"/>
              </a:buClr>
              <a:buSzPct val="100000"/>
              <a:buFont typeface="Arial" charset="0"/>
              <a:buChar char="●"/>
            </a:pPr>
            <a:r>
              <a:rPr lang="en-US" sz="24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000" dirty="0">
                <a:latin typeface="Arial" charset="0"/>
                <a:ea typeface="ＭＳ Ｐゴシック" charset="0"/>
                <a:sym typeface="Arial" charset="0"/>
              </a:rPr>
              <a:t> Freight cost</a:t>
            </a:r>
          </a:p>
          <a:p>
            <a:pPr marL="711200" lvl="1" indent="-254000" algn="l">
              <a:buClr>
                <a:srgbClr val="E40B2A"/>
              </a:buClr>
              <a:buSzPct val="69000"/>
              <a:buFont typeface="Arial" charset="0"/>
              <a:buChar char="●"/>
            </a:pPr>
            <a:r>
              <a:rPr lang="en-US" sz="2000" dirty="0">
                <a:latin typeface="Arial" charset="0"/>
                <a:ea typeface="ＭＳ Ｐゴシック" charset="0"/>
                <a:sym typeface="Arial" charset="0"/>
              </a:rPr>
              <a:t> Price</a:t>
            </a:r>
          </a:p>
          <a:p>
            <a:pPr marL="711200" lvl="1" indent="-254000" algn="l">
              <a:buClr>
                <a:srgbClr val="E40B2A"/>
              </a:buClr>
              <a:buSzPct val="69000"/>
              <a:buFont typeface="Arial" charset="0"/>
              <a:buChar char="●"/>
            </a:pPr>
            <a:r>
              <a:rPr lang="en-US" sz="2000" dirty="0">
                <a:latin typeface="Arial" charset="0"/>
                <a:ea typeface="ＭＳ Ｐゴシック" charset="0"/>
                <a:sym typeface="Arial" charset="0"/>
              </a:rPr>
              <a:t> Rising wages</a:t>
            </a:r>
          </a:p>
          <a:p>
            <a:pPr marL="711200" lvl="1" indent="-254000" algn="l">
              <a:buClr>
                <a:srgbClr val="E40B2A"/>
              </a:buClr>
              <a:buSzPct val="69000"/>
              <a:buFont typeface="Arial" charset="0"/>
              <a:buChar char="●"/>
            </a:pPr>
            <a:r>
              <a:rPr lang="en-US" sz="2000" dirty="0">
                <a:latin typeface="Arial" charset="0"/>
                <a:ea typeface="ＭＳ Ｐゴシック" charset="0"/>
                <a:sym typeface="Arial" charset="0"/>
              </a:rPr>
              <a:t> Quality</a:t>
            </a:r>
          </a:p>
          <a:p>
            <a:pPr marL="711200" lvl="1" indent="-254000" algn="l">
              <a:buClr>
                <a:srgbClr val="E40B2A"/>
              </a:buClr>
              <a:buSzPct val="69000"/>
              <a:buFont typeface="Arial" charset="0"/>
              <a:buChar char="●"/>
            </a:pPr>
            <a:r>
              <a:rPr lang="en-US" sz="2000" dirty="0">
                <a:latin typeface="Arial" charset="0"/>
                <a:ea typeface="ＭＳ Ｐゴシック" charset="0"/>
                <a:sym typeface="Arial" charset="0"/>
              </a:rPr>
              <a:t> Infrastructure</a:t>
            </a:r>
          </a:p>
          <a:p>
            <a:pPr marL="711200" lvl="1" indent="-254000" algn="l">
              <a:buClr>
                <a:srgbClr val="E40B2A"/>
              </a:buClr>
              <a:buSzPct val="69000"/>
              <a:buFont typeface="Arial" charset="0"/>
              <a:buChar char="●"/>
            </a:pPr>
            <a:r>
              <a:rPr lang="en-US" sz="2000" dirty="0">
                <a:latin typeface="Arial" charset="0"/>
                <a:ea typeface="ＭＳ Ｐゴシック" charset="0"/>
                <a:sym typeface="Arial" charset="0"/>
              </a:rPr>
              <a:t> Skilled workforce availability</a:t>
            </a:r>
          </a:p>
          <a:p>
            <a:pPr marL="711200" lvl="1" indent="-254000" algn="l">
              <a:buClr>
                <a:srgbClr val="E40B2A"/>
              </a:buClr>
              <a:buSzPct val="69000"/>
              <a:buFont typeface="Arial" charset="0"/>
              <a:buChar char="●"/>
            </a:pPr>
            <a:r>
              <a:rPr lang="en-US" sz="2000" dirty="0">
                <a:latin typeface="Arial" charset="0"/>
                <a:ea typeface="ＭＳ Ｐゴシック" charset="0"/>
                <a:sym typeface="Arial" charset="0"/>
              </a:rPr>
              <a:t> U.S. energy costs</a:t>
            </a:r>
          </a:p>
          <a:p>
            <a:pPr marL="711200" lvl="1" indent="-254000" algn="l">
              <a:buClr>
                <a:srgbClr val="E40B2A"/>
              </a:buClr>
              <a:buSzPct val="69000"/>
              <a:buFont typeface="Arial" charset="0"/>
              <a:buChar char="●"/>
            </a:pPr>
            <a:r>
              <a:rPr lang="en-US" sz="2000" dirty="0">
                <a:latin typeface="Arial" charset="0"/>
                <a:ea typeface="ＭＳ Ｐゴシック" charset="0"/>
                <a:sym typeface="Arial" charset="0"/>
              </a:rPr>
              <a:t> Government incentives</a:t>
            </a:r>
          </a:p>
        </p:txBody>
      </p:sp>
      <p:sp>
        <p:nvSpPr>
          <p:cNvPr id="159749" name="Rectangle 5"/>
          <p:cNvSpPr>
            <a:spLocks/>
          </p:cNvSpPr>
          <p:nvPr/>
        </p:nvSpPr>
        <p:spPr bwMode="auto">
          <a:xfrm>
            <a:off x="152400" y="5943600"/>
            <a:ext cx="87757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John </a:t>
            </a:r>
            <a:r>
              <a:rPr lang="en-US" sz="1100" dirty="0" err="1">
                <a:solidFill>
                  <a:srgbClr val="190104"/>
                </a:solidFill>
                <a:latin typeface="Arial" charset="0"/>
                <a:ea typeface="ＭＳ Ｐゴシック" charset="0"/>
                <a:sym typeface="Arial" charset="0"/>
              </a:rPr>
              <a:t>Fossey</a:t>
            </a:r>
            <a:r>
              <a:rPr lang="en-US" sz="1100" dirty="0">
                <a:solidFill>
                  <a:srgbClr val="190104"/>
                </a:solidFill>
                <a:latin typeface="Arial" charset="0"/>
                <a:ea typeface="ＭＳ Ｐゴシック" charset="0"/>
                <a:sym typeface="Arial" charset="0"/>
              </a:rPr>
              <a:t>, </a:t>
            </a:r>
            <a:r>
              <a:rPr lang="en-US" sz="1100" dirty="0">
                <a:solidFill>
                  <a:srgbClr val="190104"/>
                </a:solidFill>
                <a:latin typeface="Arial Italic" charset="0"/>
                <a:ea typeface="ＭＳ Ｐゴシック" charset="0"/>
                <a:sym typeface="Arial Italic" charset="0"/>
              </a:rPr>
              <a:t>Manufacturing Trends and News</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Manufacturing jobs: how to turn America.</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January 6, 2014.</a:t>
            </a:r>
            <a:endParaRPr lang="en-US" altLang="ja-JP" sz="2400" dirty="0">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Cameron </a:t>
            </a:r>
            <a:r>
              <a:rPr lang="en-US" sz="1100" dirty="0" err="1">
                <a:solidFill>
                  <a:srgbClr val="190104"/>
                </a:solidFill>
                <a:latin typeface="Arial" charset="0"/>
                <a:ea typeface="Arial" charset="0"/>
                <a:cs typeface="Arial" charset="0"/>
                <a:sym typeface="Arial" charset="0"/>
              </a:rPr>
              <a:t>McWhirter</a:t>
            </a:r>
            <a:r>
              <a:rPr lang="en-US" sz="1100" dirty="0">
                <a:solidFill>
                  <a:srgbClr val="190104"/>
                </a:solidFill>
                <a:latin typeface="Arial" charset="0"/>
                <a:ea typeface="Arial" charset="0"/>
                <a:cs typeface="Arial" charset="0"/>
                <a:sym typeface="Arial" charset="0"/>
              </a:rPr>
              <a:t> and </a:t>
            </a:r>
            <a:r>
              <a:rPr lang="en-US" sz="1100" dirty="0" err="1">
                <a:solidFill>
                  <a:srgbClr val="190104"/>
                </a:solidFill>
                <a:latin typeface="Arial" charset="0"/>
                <a:ea typeface="Arial" charset="0"/>
                <a:cs typeface="Arial" charset="0"/>
                <a:sym typeface="Arial" charset="0"/>
              </a:rPr>
              <a:t>Dinny</a:t>
            </a:r>
            <a:r>
              <a:rPr lang="en-US" sz="1100" dirty="0">
                <a:solidFill>
                  <a:srgbClr val="190104"/>
                </a:solidFill>
                <a:latin typeface="Arial" charset="0"/>
                <a:ea typeface="Arial" charset="0"/>
                <a:cs typeface="Arial" charset="0"/>
                <a:sym typeface="Arial" charset="0"/>
              </a:rPr>
              <a:t> McMahon, </a:t>
            </a:r>
            <a:r>
              <a:rPr lang="en-US" sz="1100" dirty="0">
                <a:solidFill>
                  <a:srgbClr val="190104"/>
                </a:solidFill>
                <a:latin typeface="Arial Italic" charset="0"/>
                <a:ea typeface="Arial Italic" charset="0"/>
                <a:cs typeface="Arial Italic" charset="0"/>
                <a:sym typeface="Arial Italic" charset="0"/>
              </a:rPr>
              <a:t>The Wall Street Journal.</a:t>
            </a:r>
            <a:r>
              <a:rPr lang="en-US" sz="1100" dirty="0">
                <a:solidFill>
                  <a:srgbClr val="190104"/>
                </a:solidFill>
                <a:latin typeface="Arial" charset="0"/>
                <a:ea typeface="Arial" charset="0"/>
                <a:cs typeface="Arial"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Spotted Again in America: Textile Jobs.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December 22, 2013.</a:t>
            </a:r>
            <a:endParaRPr lang="en-US" altLang="ja-JP" sz="2400" dirty="0">
              <a:latin typeface="Arial" charset="0"/>
              <a:ea typeface="Lucida Grande" charset="0"/>
              <a:cs typeface="Lucida Grande" charset="0"/>
              <a:sym typeface="Arial" charset="0"/>
            </a:endParaRPr>
          </a:p>
          <a:p>
            <a:pPr algn="l"/>
            <a:r>
              <a:rPr lang="en-US" sz="1100" dirty="0">
                <a:solidFill>
                  <a:srgbClr val="190104"/>
                </a:solidFill>
                <a:latin typeface="Arial Italic" charset="0"/>
                <a:ea typeface="Arial Italic" charset="0"/>
                <a:cs typeface="Arial Italic" charset="0"/>
                <a:sym typeface="Arial Italic" charset="0"/>
              </a:rPr>
              <a:t>South Carolina Department of Commerce</a:t>
            </a:r>
            <a:r>
              <a:rPr lang="en-US" sz="1100" dirty="0">
                <a:solidFill>
                  <a:srgbClr val="190104"/>
                </a:solidFill>
                <a:latin typeface="Arial" charset="0"/>
                <a:ea typeface="Arial" charset="0"/>
                <a:cs typeface="Arial"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err="1">
                <a:solidFill>
                  <a:srgbClr val="190104"/>
                </a:solidFill>
                <a:latin typeface="Arial" charset="0"/>
                <a:ea typeface="Arial" charset="0"/>
                <a:cs typeface="Arial" charset="0"/>
                <a:sym typeface="Arial" charset="0"/>
              </a:rPr>
              <a:t>Keer</a:t>
            </a:r>
            <a:r>
              <a:rPr lang="en-US" altLang="ja-JP" sz="1100" dirty="0">
                <a:solidFill>
                  <a:srgbClr val="190104"/>
                </a:solidFill>
                <a:latin typeface="Arial" charset="0"/>
                <a:ea typeface="Arial" charset="0"/>
                <a:cs typeface="Arial" charset="0"/>
                <a:sym typeface="Arial" charset="0"/>
              </a:rPr>
              <a:t> Group to invest $218 million, create 501 jobs in Lancaster County.</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December 16, 2013.</a:t>
            </a:r>
            <a:endParaRPr lang="en-US" sz="1100" dirty="0">
              <a:solidFill>
                <a:srgbClr val="190104"/>
              </a:solidFill>
              <a:latin typeface="Arial" charset="0"/>
              <a:ea typeface="Arial" charset="0"/>
              <a:cs typeface="Arial" charset="0"/>
              <a:sym typeface="Arial" charset="0"/>
            </a:endParaRPr>
          </a:p>
        </p:txBody>
      </p:sp>
      <p:pic>
        <p:nvPicPr>
          <p:cNvPr id="159750" name="Picture 6"/>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400800" y="1066800"/>
            <a:ext cx="2390775" cy="91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384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705185C4-B598-E24A-ADBE-BEF1428F139A}" type="slidenum">
              <a:rPr lang="en-US" sz="1800" smtClean="0">
                <a:solidFill>
                  <a:srgbClr val="000000"/>
                </a:solidFill>
                <a:latin typeface="Times New Roman" charset="0"/>
                <a:cs typeface="Times New Roman" charset="0"/>
                <a:sym typeface="Times New Roman" charset="0"/>
              </a:rPr>
              <a:pPr algn="r">
                <a:defRPr/>
              </a:pPr>
              <a:t>131</a:t>
            </a:fld>
            <a:endParaRPr lang="en-US" sz="1800" smtClean="0">
              <a:solidFill>
                <a:srgbClr val="000000"/>
              </a:solidFill>
              <a:latin typeface="Times New Roman" charset="0"/>
              <a:cs typeface="Times New Roman" charset="0"/>
              <a:sym typeface="Times New Roman" charset="0"/>
            </a:endParaRPr>
          </a:p>
        </p:txBody>
      </p:sp>
      <p:sp>
        <p:nvSpPr>
          <p:cNvPr id="161795" name="Rectangle 3"/>
          <p:cNvSpPr>
            <a:spLocks/>
          </p:cNvSpPr>
          <p:nvPr/>
        </p:nvSpPr>
        <p:spPr bwMode="auto">
          <a:xfrm>
            <a:off x="2133600" y="-19050"/>
            <a:ext cx="6870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000">
                <a:solidFill>
                  <a:srgbClr val="E40B2A"/>
                </a:solidFill>
                <a:latin typeface="Arial" charset="0"/>
                <a:ea typeface="ＭＳ Ｐゴシック" charset="0"/>
                <a:sym typeface="Arial" charset="0"/>
              </a:rPr>
              <a:t>          </a:t>
            </a:r>
          </a:p>
        </p:txBody>
      </p:sp>
      <p:sp>
        <p:nvSpPr>
          <p:cNvPr id="161796" name="Rectangle 4"/>
          <p:cNvSpPr>
            <a:spLocks/>
          </p:cNvSpPr>
          <p:nvPr/>
        </p:nvSpPr>
        <p:spPr bwMode="auto">
          <a:xfrm>
            <a:off x="152400" y="1231900"/>
            <a:ext cx="8851900" cy="57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lnSpc>
                <a:spcPct val="90000"/>
              </a:lnSpc>
              <a:spcBef>
                <a:spcPts val="900"/>
              </a:spcBef>
            </a:pPr>
            <a:endParaRPr lang="en-US" sz="3600" dirty="0">
              <a:solidFill>
                <a:srgbClr val="2A2A40"/>
              </a:solidFill>
              <a:latin typeface="Arial" charset="0"/>
              <a:ea typeface="ＭＳ Ｐゴシック" charset="0"/>
              <a:sym typeface="Arial" charset="0"/>
            </a:endParaRPr>
          </a:p>
          <a:p>
            <a:pPr algn="l">
              <a:lnSpc>
                <a:spcPct val="90000"/>
              </a:lnSpc>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Moved from overseas to CT</a:t>
            </a:r>
            <a:endParaRPr lang="en-US" sz="2400" dirty="0">
              <a:solidFill>
                <a:srgbClr val="666699"/>
              </a:solidFill>
              <a:latin typeface="Arial" charset="0"/>
              <a:ea typeface="ＭＳ Ｐゴシック" charset="0"/>
              <a:sym typeface="Arial" charset="0"/>
            </a:endParaRPr>
          </a:p>
          <a:p>
            <a:pPr algn="l">
              <a:lnSpc>
                <a:spcPct val="90000"/>
              </a:lnSpc>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Makes clothing out of repurposed materials from </a:t>
            </a:r>
            <a:r>
              <a:rPr lang="en-US" sz="2400" dirty="0" smtClean="0">
                <a:solidFill>
                  <a:srgbClr val="2A2A40"/>
                </a:solidFill>
                <a:latin typeface="Arial" charset="0"/>
                <a:ea typeface="ＭＳ Ｐゴシック" charset="0"/>
                <a:sym typeface="Arial" charset="0"/>
              </a:rPr>
              <a:t>landfills</a:t>
            </a:r>
            <a:endParaRPr lang="en-US" sz="2400" dirty="0">
              <a:solidFill>
                <a:srgbClr val="666699"/>
              </a:solidFill>
              <a:latin typeface="Arial" charset="0"/>
              <a:ea typeface="ＭＳ Ｐゴシック" charset="0"/>
              <a:sym typeface="Arial" charset="0"/>
            </a:endParaRPr>
          </a:p>
          <a:p>
            <a:pPr algn="l">
              <a:lnSpc>
                <a:spcPct val="90000"/>
              </a:lnSpc>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lvl="1" algn="l">
              <a:spcBef>
                <a:spcPts val="600"/>
              </a:spcBef>
              <a:buClr>
                <a:srgbClr val="E40B2A"/>
              </a:buClr>
              <a:buSzPct val="69000"/>
              <a:buFont typeface="Wingdings" charset="0"/>
              <a:buChar char="l"/>
            </a:pPr>
            <a:r>
              <a:rPr lang="en-US" sz="2000" dirty="0">
                <a:solidFill>
                  <a:srgbClr val="2A2A40"/>
                </a:solidFill>
                <a:latin typeface="Arial Bold" charset="0"/>
                <a:ea typeface="ＭＳ Ｐゴシック" charset="0"/>
                <a:sym typeface="Arial Bold" charset="0"/>
              </a:rPr>
              <a:t>Lead time: </a:t>
            </a:r>
            <a:r>
              <a:rPr lang="en-US" sz="2000" dirty="0">
                <a:solidFill>
                  <a:srgbClr val="2A2A40"/>
                </a:solidFill>
                <a:latin typeface="Arial" charset="0"/>
                <a:ea typeface="ＭＳ Ｐゴシック" charset="0"/>
                <a:sym typeface="Arial" charset="0"/>
              </a:rPr>
              <a:t>Cut average lead time in </a:t>
            </a:r>
            <a:r>
              <a:rPr lang="en-US" sz="2000" dirty="0" smtClean="0">
                <a:solidFill>
                  <a:srgbClr val="2A2A40"/>
                </a:solidFill>
                <a:latin typeface="Arial" charset="0"/>
                <a:ea typeface="ＭＳ Ｐゴシック" charset="0"/>
                <a:sym typeface="Arial" charset="0"/>
              </a:rPr>
              <a:t>half</a:t>
            </a:r>
          </a:p>
          <a:p>
            <a:pPr lvl="1" algn="l">
              <a:spcBef>
                <a:spcPts val="600"/>
              </a:spcBef>
              <a:buClr>
                <a:srgbClr val="E40B2A"/>
              </a:buClr>
              <a:buSzPct val="69000"/>
              <a:buFont typeface="Wingdings" charset="0"/>
              <a:buChar char="l"/>
            </a:pPr>
            <a:r>
              <a:rPr lang="en-US" sz="2000" dirty="0" smtClean="0">
                <a:solidFill>
                  <a:srgbClr val="2A2A40"/>
                </a:solidFill>
                <a:latin typeface="Arial" charset="0"/>
                <a:ea typeface="ＭＳ Ｐゴシック" charset="0"/>
                <a:sym typeface="Arial" charset="0"/>
              </a:rPr>
              <a:t>Ability </a:t>
            </a:r>
            <a:r>
              <a:rPr lang="en-US" sz="2000" dirty="0">
                <a:solidFill>
                  <a:srgbClr val="2A2A40"/>
                </a:solidFill>
                <a:latin typeface="Arial" charset="0"/>
                <a:ea typeface="ＭＳ Ｐゴシック" charset="0"/>
                <a:sym typeface="Arial" charset="0"/>
              </a:rPr>
              <a:t>to collaborate and monitor quality</a:t>
            </a:r>
            <a:endParaRPr lang="en-US" sz="2000" dirty="0">
              <a:solidFill>
                <a:srgbClr val="666699"/>
              </a:solidFill>
              <a:latin typeface="Arial" charset="0"/>
              <a:ea typeface="ＭＳ Ｐゴシック" charset="0"/>
              <a:sym typeface="Arial" charset="0"/>
            </a:endParaRPr>
          </a:p>
          <a:p>
            <a:pPr lvl="1" algn="l">
              <a:spcBef>
                <a:spcPts val="600"/>
              </a:spcBef>
              <a:buClr>
                <a:srgbClr val="E40B2A"/>
              </a:buClr>
              <a:buSzPct val="69000"/>
              <a:buFont typeface="Wingdings" charset="0"/>
              <a:buChar char="l"/>
            </a:pPr>
            <a:r>
              <a:rPr lang="en-US" sz="2000" dirty="0">
                <a:solidFill>
                  <a:srgbClr val="2A2A40"/>
                </a:solidFill>
                <a:latin typeface="Arial Bold" charset="0"/>
                <a:ea typeface="ＭＳ Ｐゴシック" charset="0"/>
                <a:sym typeface="Arial Bold" charset="0"/>
              </a:rPr>
              <a:t>Sales: </a:t>
            </a:r>
            <a:r>
              <a:rPr lang="en-US" sz="2000" dirty="0">
                <a:solidFill>
                  <a:srgbClr val="2A2A40"/>
                </a:solidFill>
                <a:latin typeface="Arial" charset="0"/>
                <a:ea typeface="ＭＳ Ｐゴシック" charset="0"/>
                <a:sym typeface="Arial" charset="0"/>
              </a:rPr>
              <a:t>A major portion of work comes from collegiate athletic programs, and to be able to produce a sample in a week, as opposed to a month, </a:t>
            </a:r>
            <a:r>
              <a:rPr lang="en-US" sz="2000" dirty="0" smtClean="0">
                <a:solidFill>
                  <a:srgbClr val="2A2A40"/>
                </a:solidFill>
                <a:latin typeface="Arial" charset="0"/>
                <a:ea typeface="ＭＳ Ｐゴシック" charset="0"/>
                <a:sym typeface="Arial" charset="0"/>
              </a:rPr>
              <a:t>makes </a:t>
            </a:r>
            <a:r>
              <a:rPr lang="en-US" sz="2000" dirty="0">
                <a:solidFill>
                  <a:srgbClr val="2A2A40"/>
                </a:solidFill>
                <a:latin typeface="Arial" charset="0"/>
                <a:ea typeface="ＭＳ Ｐゴシック" charset="0"/>
                <a:sym typeface="Arial" charset="0"/>
              </a:rPr>
              <a:t>the sales process markedly </a:t>
            </a:r>
            <a:r>
              <a:rPr lang="en-US" sz="2000" dirty="0" smtClean="0">
                <a:solidFill>
                  <a:srgbClr val="2A2A40"/>
                </a:solidFill>
                <a:latin typeface="Arial" charset="0"/>
                <a:ea typeface="ＭＳ Ｐゴシック" charset="0"/>
                <a:sym typeface="Arial" charset="0"/>
              </a:rPr>
              <a:t>easier</a:t>
            </a:r>
            <a:endParaRPr lang="en-US" sz="2000" dirty="0">
              <a:solidFill>
                <a:srgbClr val="666699"/>
              </a:solidFill>
              <a:latin typeface="Arial" charset="0"/>
              <a:ea typeface="ＭＳ Ｐゴシック" charset="0"/>
              <a:sym typeface="Arial" charset="0"/>
            </a:endParaRPr>
          </a:p>
          <a:p>
            <a:pPr lvl="1" algn="l">
              <a:spcBef>
                <a:spcPts val="600"/>
              </a:spcBef>
              <a:buClr>
                <a:srgbClr val="E40B2A"/>
              </a:buClr>
              <a:buSzPct val="69000"/>
              <a:buFont typeface="Wingdings" charset="0"/>
              <a:buChar char="l"/>
            </a:pPr>
            <a:r>
              <a:rPr lang="en-US" sz="2000" dirty="0">
                <a:solidFill>
                  <a:srgbClr val="2A2A40"/>
                </a:solidFill>
                <a:latin typeface="Arial Bold" charset="0"/>
                <a:ea typeface="ＭＳ Ｐゴシック" charset="0"/>
                <a:sym typeface="Arial Bold" charset="0"/>
              </a:rPr>
              <a:t>Customer retention: </a:t>
            </a:r>
            <a:r>
              <a:rPr lang="en-US" sz="2000" dirty="0">
                <a:solidFill>
                  <a:srgbClr val="2A2A40"/>
                </a:solidFill>
                <a:latin typeface="Arial" charset="0"/>
                <a:ea typeface="ＭＳ Ｐゴシック" charset="0"/>
                <a:sym typeface="Arial" charset="0"/>
              </a:rPr>
              <a:t>Customer satisfaction and retention rates </a:t>
            </a:r>
            <a:r>
              <a:rPr lang="en-US" sz="2000" dirty="0" smtClean="0">
                <a:solidFill>
                  <a:srgbClr val="2A2A40"/>
                </a:solidFill>
                <a:latin typeface="Arial" charset="0"/>
                <a:ea typeface="ＭＳ Ｐゴシック" charset="0"/>
                <a:sym typeface="Arial" charset="0"/>
              </a:rPr>
              <a:t>up</a:t>
            </a:r>
            <a:endParaRPr lang="en-US" sz="2000" dirty="0">
              <a:solidFill>
                <a:srgbClr val="666699"/>
              </a:solidFill>
              <a:latin typeface="Arial" charset="0"/>
              <a:ea typeface="ＭＳ Ｐゴシック" charset="0"/>
              <a:sym typeface="Arial" charset="0"/>
            </a:endParaRPr>
          </a:p>
          <a:p>
            <a:pPr lvl="1" algn="l">
              <a:spcBef>
                <a:spcPts val="6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Customer base willing to pay premium for quality, green, and made in USA</a:t>
            </a:r>
          </a:p>
        </p:txBody>
      </p:sp>
      <p:sp>
        <p:nvSpPr>
          <p:cNvPr id="161797" name="Rectangle 5"/>
          <p:cNvSpPr>
            <a:spLocks/>
          </p:cNvSpPr>
          <p:nvPr/>
        </p:nvSpPr>
        <p:spPr bwMode="auto">
          <a:xfrm>
            <a:off x="457200" y="6477000"/>
            <a:ext cx="78613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dirty="0">
                <a:solidFill>
                  <a:schemeClr val="bg2"/>
                </a:solidFill>
                <a:latin typeface="Arial" charset="0"/>
                <a:ea typeface="ＭＳ Ｐゴシック" charset="0"/>
                <a:sym typeface="Arial" charset="0"/>
              </a:rPr>
              <a:t>http://venturebeat.com/2013/03/08/should-you-consider-reshoring-despite-the-cost/ March 8, 2013  Charlie </a:t>
            </a:r>
            <a:r>
              <a:rPr lang="en-US" sz="1100" dirty="0" err="1">
                <a:solidFill>
                  <a:schemeClr val="bg2"/>
                </a:solidFill>
                <a:latin typeface="Arial" charset="0"/>
                <a:ea typeface="ＭＳ Ｐゴシック" charset="0"/>
                <a:sym typeface="Arial" charset="0"/>
              </a:rPr>
              <a:t>Bogoian</a:t>
            </a:r>
            <a:endParaRPr lang="en-US" sz="1100" dirty="0">
              <a:solidFill>
                <a:schemeClr val="bg2"/>
              </a:solidFill>
              <a:latin typeface="Arial" charset="0"/>
              <a:ea typeface="ＭＳ Ｐゴシック" charset="0"/>
              <a:sym typeface="Arial" charset="0"/>
            </a:endParaRPr>
          </a:p>
        </p:txBody>
      </p:sp>
      <p:pic>
        <p:nvPicPr>
          <p:cNvPr id="161798"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987143" y="685800"/>
            <a:ext cx="2813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Rectangle 1"/>
          <p:cNvSpPr/>
          <p:nvPr/>
        </p:nvSpPr>
        <p:spPr>
          <a:xfrm>
            <a:off x="3280962" y="-51376"/>
            <a:ext cx="2262158" cy="584776"/>
          </a:xfrm>
          <a:prstGeom prst="rect">
            <a:avLst/>
          </a:prstGeom>
        </p:spPr>
        <p:txBody>
          <a:bodyPr wrap="none">
            <a:spAutoFit/>
          </a:bodyPr>
          <a:lstStyle/>
          <a:p>
            <a:r>
              <a:rPr lang="en-US" sz="3200" dirty="0" smtClean="0">
                <a:solidFill>
                  <a:srgbClr val="2A2A40"/>
                </a:solidFill>
                <a:latin typeface="Arial"/>
                <a:cs typeface="Arial"/>
              </a:rPr>
              <a:t>Sportswear</a:t>
            </a:r>
            <a:endParaRPr lang="en-US" sz="3200" dirty="0">
              <a:latin typeface="Arial"/>
              <a:cs typeface="Arial"/>
            </a:endParaRPr>
          </a:p>
        </p:txBody>
      </p:sp>
    </p:spTree>
  </p:cSld>
  <p:clrMapOvr>
    <a:masterClrMapping/>
  </p:clrMapOvr>
  <p:transition xmlns:p14="http://schemas.microsoft.com/office/powerpoint/2010/mai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486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DE37855F-A272-8642-8B08-91EE6DEC1F37}" type="slidenum">
              <a:rPr lang="en-US" sz="1800" smtClean="0">
                <a:solidFill>
                  <a:srgbClr val="000000"/>
                </a:solidFill>
                <a:latin typeface="Times New Roman" charset="0"/>
                <a:cs typeface="Times New Roman" charset="0"/>
                <a:sym typeface="Times New Roman" charset="0"/>
              </a:rPr>
              <a:pPr algn="r">
                <a:defRPr/>
              </a:pPr>
              <a:t>132</a:t>
            </a:fld>
            <a:endParaRPr lang="en-US" sz="1800" smtClean="0">
              <a:solidFill>
                <a:srgbClr val="000000"/>
              </a:solidFill>
              <a:latin typeface="Times New Roman" charset="0"/>
              <a:cs typeface="Times New Roman" charset="0"/>
              <a:sym typeface="Times New Roman" charset="0"/>
            </a:endParaRPr>
          </a:p>
        </p:txBody>
      </p:sp>
      <p:sp>
        <p:nvSpPr>
          <p:cNvPr id="162819" name="Rectangle 3"/>
          <p:cNvSpPr>
            <a:spLocks/>
          </p:cNvSpPr>
          <p:nvPr/>
        </p:nvSpPr>
        <p:spPr bwMode="auto">
          <a:xfrm>
            <a:off x="152400" y="1435100"/>
            <a:ext cx="885190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buClr>
                <a:srgbClr val="E40B2A"/>
              </a:buClr>
              <a:buSzPct val="80000"/>
              <a:buFont typeface="Arial" charset="0"/>
              <a:buChar char="●"/>
            </a:pPr>
            <a:r>
              <a:rPr lang="en-US" sz="2400" dirty="0">
                <a:solidFill>
                  <a:srgbClr val="2A2A40"/>
                </a:solidFill>
                <a:latin typeface="Arial" charset="0"/>
                <a:ea typeface="ＭＳ Ｐゴシック" charset="0"/>
                <a:sym typeface="Arial" charset="0"/>
              </a:rPr>
              <a:t>China to Hatfield, PA, during recession (2008 and on)</a:t>
            </a:r>
            <a:endParaRPr lang="en-US" sz="2400" dirty="0">
              <a:solidFill>
                <a:srgbClr val="666699"/>
              </a:solidFill>
              <a:latin typeface="Arial" charset="0"/>
              <a:ea typeface="ＭＳ Ｐゴシック" charset="0"/>
              <a:sym typeface="Arial" charset="0"/>
            </a:endParaRPr>
          </a:p>
          <a:p>
            <a:pPr marL="303213" indent="-303213" algn="l">
              <a:spcBef>
                <a:spcPts val="400"/>
              </a:spcBef>
              <a:buClr>
                <a:srgbClr val="E40B2A"/>
              </a:buClr>
              <a:buSzPct val="80000"/>
              <a:buFont typeface="Arial" charset="0"/>
              <a:buChar char="●"/>
            </a:pPr>
            <a:r>
              <a:rPr lang="ja-JP" altLang="en-US" sz="2400" dirty="0">
                <a:solidFill>
                  <a:srgbClr val="2A2A40"/>
                </a:solidFill>
                <a:latin typeface="Arial" charset="0"/>
                <a:ea typeface="ＭＳ Ｐゴシック" charset="0"/>
                <a:sym typeface="Arial" charset="0"/>
              </a:rPr>
              <a:t>“</a:t>
            </a:r>
            <a:r>
              <a:rPr lang="en-US" altLang="ja-JP" sz="2400" dirty="0">
                <a:solidFill>
                  <a:srgbClr val="2A2A40"/>
                </a:solidFill>
                <a:latin typeface="Arial" charset="0"/>
                <a:ea typeface="Arial" charset="0"/>
                <a:cs typeface="Arial" charset="0"/>
                <a:sym typeface="Arial" charset="0"/>
              </a:rPr>
              <a:t>Repatriated</a:t>
            </a:r>
            <a:r>
              <a:rPr lang="ja-JP" altLang="en-US" sz="2400" dirty="0">
                <a:solidFill>
                  <a:srgbClr val="2A2A40"/>
                </a:solidFill>
                <a:latin typeface="Arial" charset="0"/>
                <a:ea typeface="ＭＳ Ｐゴシック" charset="0"/>
                <a:sym typeface="Arial" charset="0"/>
              </a:rPr>
              <a:t>”</a:t>
            </a:r>
            <a:r>
              <a:rPr lang="en-US" altLang="ja-JP" sz="2400" dirty="0">
                <a:solidFill>
                  <a:srgbClr val="2A2A40"/>
                </a:solidFill>
                <a:latin typeface="Arial" charset="0"/>
                <a:ea typeface="Arial" charset="0"/>
                <a:cs typeface="Arial" charset="0"/>
                <a:sym typeface="Arial" charset="0"/>
              </a:rPr>
              <a:t> $100 million in foreign investment</a:t>
            </a:r>
            <a:endParaRPr lang="en-US" altLang="ja-JP" sz="2400" dirty="0">
              <a:solidFill>
                <a:srgbClr val="666699"/>
              </a:solidFill>
              <a:latin typeface="Arial" charset="0"/>
              <a:ea typeface="Lucida Grande" charset="0"/>
              <a:cs typeface="Lucida Grande" charset="0"/>
              <a:sym typeface="Arial" charset="0"/>
            </a:endParaRPr>
          </a:p>
          <a:p>
            <a:pPr marL="303213" indent="-303213" algn="l">
              <a:spcBef>
                <a:spcPts val="400"/>
              </a:spcBef>
              <a:buClr>
                <a:srgbClr val="E40B2A"/>
              </a:buClr>
              <a:buSzPct val="80000"/>
              <a:buFont typeface="Arial" charset="0"/>
              <a:buChar char="●"/>
            </a:pPr>
            <a:r>
              <a:rPr lang="en-US" sz="2400" dirty="0">
                <a:solidFill>
                  <a:srgbClr val="2A2A40"/>
                </a:solidFill>
                <a:latin typeface="Arial" charset="0"/>
                <a:ea typeface="Arial" charset="0"/>
                <a:cs typeface="Arial" charset="0"/>
                <a:sym typeface="Arial" charset="0"/>
              </a:rPr>
              <a:t>Increased local workforce 25%, about 40 jobs</a:t>
            </a:r>
            <a:endParaRPr lang="en-US" sz="2400" dirty="0">
              <a:solidFill>
                <a:srgbClr val="666699"/>
              </a:solidFill>
              <a:latin typeface="Arial" charset="0"/>
              <a:ea typeface="Lucida Grande" charset="0"/>
              <a:cs typeface="Lucida Grande" charset="0"/>
              <a:sym typeface="Arial" charset="0"/>
            </a:endParaRPr>
          </a:p>
          <a:p>
            <a:pPr marL="303213" indent="-303213" algn="l">
              <a:spcBef>
                <a:spcPts val="400"/>
              </a:spcBef>
              <a:buClr>
                <a:srgbClr val="E40B2A"/>
              </a:buClr>
              <a:buSzPct val="80000"/>
              <a:buFont typeface="Arial" charset="0"/>
              <a:buChar char="●"/>
            </a:pPr>
            <a:r>
              <a:rPr lang="en-US" sz="2400" dirty="0">
                <a:solidFill>
                  <a:srgbClr val="2A2A40"/>
                </a:solidFill>
                <a:latin typeface="Arial" charset="0"/>
                <a:ea typeface="Arial" charset="0"/>
                <a:cs typeface="Arial" charset="0"/>
                <a:sym typeface="Arial" charset="0"/>
              </a:rPr>
              <a:t>Sales increased 10% over 2010-2011, 22% over 2011-2012</a:t>
            </a:r>
            <a:endParaRPr lang="en-US" sz="2400" dirty="0">
              <a:solidFill>
                <a:srgbClr val="666699"/>
              </a:solidFill>
              <a:latin typeface="Arial" charset="0"/>
              <a:ea typeface="Lucida Grande" charset="0"/>
              <a:cs typeface="Lucida Grande" charset="0"/>
              <a:sym typeface="Arial" charset="0"/>
            </a:endParaRPr>
          </a:p>
          <a:p>
            <a:pPr marL="303213" indent="-303213" algn="l">
              <a:spcBef>
                <a:spcPts val="400"/>
              </a:spcBef>
              <a:buClr>
                <a:srgbClr val="E40B2A"/>
              </a:buClr>
              <a:buSzPct val="80000"/>
              <a:buFont typeface="Arial" charset="0"/>
              <a:buChar char="●"/>
            </a:pPr>
            <a:r>
              <a:rPr lang="en-US" sz="2400" dirty="0">
                <a:solidFill>
                  <a:srgbClr val="2A2A40"/>
                </a:solidFill>
                <a:latin typeface="Arial" charset="0"/>
                <a:ea typeface="Arial" charset="0"/>
                <a:cs typeface="Arial" charset="0"/>
                <a:sym typeface="Arial" charset="0"/>
              </a:rPr>
              <a:t>Reasons:</a:t>
            </a:r>
            <a:endParaRPr lang="en-US" sz="2400" dirty="0">
              <a:solidFill>
                <a:srgbClr val="666699"/>
              </a:solidFill>
              <a:latin typeface="Arial" charset="0"/>
              <a:ea typeface="Lucida Grande" charset="0"/>
              <a:cs typeface="Lucida Grande" charset="0"/>
              <a:sym typeface="Arial" charset="0"/>
            </a:endParaRPr>
          </a:p>
          <a:p>
            <a:pPr marL="760413" lvl="1" indent="-303213" algn="l">
              <a:spcBef>
                <a:spcPts val="400"/>
              </a:spcBef>
              <a:buClr>
                <a:srgbClr val="E40B2A"/>
              </a:buClr>
              <a:buSzPct val="69000"/>
              <a:buFont typeface="Arial" charset="0"/>
              <a:buChar char="●"/>
            </a:pPr>
            <a:r>
              <a:rPr lang="en-US" sz="2000" dirty="0">
                <a:solidFill>
                  <a:srgbClr val="2A2A40"/>
                </a:solidFill>
                <a:latin typeface="Arial" charset="0"/>
                <a:ea typeface="Arial" charset="0"/>
                <a:cs typeface="Arial" charset="0"/>
                <a:sym typeface="Arial" charset="0"/>
              </a:rPr>
              <a:t>Re-design</a:t>
            </a:r>
            <a:endParaRPr lang="en-US" sz="2000" dirty="0">
              <a:solidFill>
                <a:srgbClr val="666699"/>
              </a:solidFill>
              <a:latin typeface="Arial" charset="0"/>
              <a:ea typeface="Lucida Grande" charset="0"/>
              <a:cs typeface="Lucida Grande" charset="0"/>
              <a:sym typeface="Arial" charset="0"/>
            </a:endParaRPr>
          </a:p>
          <a:p>
            <a:pPr marL="760413" lvl="1" indent="-303213" algn="l">
              <a:spcBef>
                <a:spcPts val="400"/>
              </a:spcBef>
              <a:buClr>
                <a:srgbClr val="E40B2A"/>
              </a:buClr>
              <a:buSzPct val="69000"/>
              <a:buFont typeface="Arial" charset="0"/>
              <a:buChar char="●"/>
            </a:pPr>
            <a:r>
              <a:rPr lang="en-US" sz="2000" dirty="0">
                <a:solidFill>
                  <a:srgbClr val="2A2A40"/>
                </a:solidFill>
                <a:latin typeface="Arial" charset="0"/>
                <a:ea typeface="Arial" charset="0"/>
                <a:cs typeface="Arial" charset="0"/>
                <a:sym typeface="Arial" charset="0"/>
              </a:rPr>
              <a:t>Delivery and lead time</a:t>
            </a:r>
            <a:endParaRPr lang="en-US" sz="2000" dirty="0">
              <a:solidFill>
                <a:srgbClr val="666699"/>
              </a:solidFill>
              <a:latin typeface="Arial" charset="0"/>
              <a:ea typeface="Lucida Grande" charset="0"/>
              <a:cs typeface="Lucida Grande" charset="0"/>
              <a:sym typeface="Arial" charset="0"/>
            </a:endParaRPr>
          </a:p>
          <a:p>
            <a:pPr marL="760413" lvl="1" indent="-303213" algn="l">
              <a:spcBef>
                <a:spcPts val="400"/>
              </a:spcBef>
              <a:buClr>
                <a:srgbClr val="E40B2A"/>
              </a:buClr>
              <a:buSzPct val="69000"/>
              <a:buFont typeface="Arial" charset="0"/>
              <a:buChar char="●"/>
            </a:pPr>
            <a:r>
              <a:rPr lang="en-US" sz="2000" dirty="0">
                <a:solidFill>
                  <a:srgbClr val="2A2A40"/>
                </a:solidFill>
                <a:latin typeface="Arial" charset="0"/>
                <a:ea typeface="Arial" charset="0"/>
                <a:cs typeface="Arial" charset="0"/>
                <a:sym typeface="Arial" charset="0"/>
              </a:rPr>
              <a:t>Quality and materials control</a:t>
            </a:r>
            <a:endParaRPr lang="en-US" sz="2000" dirty="0">
              <a:solidFill>
                <a:srgbClr val="666699"/>
              </a:solidFill>
              <a:latin typeface="Arial" charset="0"/>
              <a:ea typeface="Lucida Grande" charset="0"/>
              <a:cs typeface="Lucida Grande" charset="0"/>
              <a:sym typeface="Arial" charset="0"/>
            </a:endParaRPr>
          </a:p>
          <a:p>
            <a:pPr marL="760413" lvl="1" indent="-303213" algn="l">
              <a:spcBef>
                <a:spcPts val="400"/>
              </a:spcBef>
              <a:buClr>
                <a:srgbClr val="E40B2A"/>
              </a:buClr>
              <a:buSzPct val="69000"/>
              <a:buFont typeface="Arial" charset="0"/>
              <a:buChar char="●"/>
            </a:pPr>
            <a:r>
              <a:rPr lang="en-US" sz="2000" dirty="0">
                <a:solidFill>
                  <a:srgbClr val="2A2A40"/>
                </a:solidFill>
                <a:latin typeface="Arial" charset="0"/>
                <a:ea typeface="Arial" charset="0"/>
                <a:cs typeface="Arial" charset="0"/>
                <a:sym typeface="Arial" charset="0"/>
              </a:rPr>
              <a:t>Rising labor and transportation costs</a:t>
            </a:r>
            <a:endParaRPr lang="en-US" sz="2000" dirty="0">
              <a:solidFill>
                <a:srgbClr val="666699"/>
              </a:solidFill>
              <a:latin typeface="Arial" charset="0"/>
              <a:ea typeface="Lucida Grande" charset="0"/>
              <a:cs typeface="Lucida Grande" charset="0"/>
              <a:sym typeface="Arial" charset="0"/>
            </a:endParaRPr>
          </a:p>
          <a:p>
            <a:pPr marL="760413" lvl="1" indent="-303213" algn="l">
              <a:spcBef>
                <a:spcPts val="400"/>
              </a:spcBef>
              <a:buClr>
                <a:srgbClr val="E40B2A"/>
              </a:buClr>
              <a:buSzPct val="69000"/>
              <a:buFont typeface="Arial" charset="0"/>
              <a:buChar char="●"/>
            </a:pPr>
            <a:r>
              <a:rPr lang="en-US" sz="2000" dirty="0">
                <a:solidFill>
                  <a:srgbClr val="2A2A40"/>
                </a:solidFill>
                <a:latin typeface="Arial" charset="0"/>
                <a:ea typeface="Arial" charset="0"/>
                <a:cs typeface="Arial" charset="0"/>
                <a:sym typeface="Arial" charset="0"/>
              </a:rPr>
              <a:t>Communications</a:t>
            </a:r>
            <a:endParaRPr lang="en-US" sz="2000" dirty="0">
              <a:solidFill>
                <a:srgbClr val="666699"/>
              </a:solidFill>
              <a:latin typeface="Arial" charset="0"/>
              <a:ea typeface="Lucida Grande" charset="0"/>
              <a:cs typeface="Lucida Grande" charset="0"/>
              <a:sym typeface="Arial" charset="0"/>
            </a:endParaRPr>
          </a:p>
          <a:p>
            <a:pPr marL="760413" lvl="1" indent="-303213" algn="l">
              <a:spcBef>
                <a:spcPts val="400"/>
              </a:spcBef>
              <a:buClr>
                <a:srgbClr val="E40B2A"/>
              </a:buClr>
              <a:buSzPct val="69000"/>
              <a:buFont typeface="Arial" charset="0"/>
              <a:buChar char="●"/>
            </a:pPr>
            <a:r>
              <a:rPr lang="en-US" sz="2000" dirty="0">
                <a:solidFill>
                  <a:srgbClr val="2A2A40"/>
                </a:solidFill>
                <a:latin typeface="Arial" charset="0"/>
                <a:ea typeface="Arial" charset="0"/>
                <a:cs typeface="Arial" charset="0"/>
                <a:sym typeface="Arial" charset="0"/>
              </a:rPr>
              <a:t>IP </a:t>
            </a:r>
            <a:r>
              <a:rPr lang="en-US" sz="2000" dirty="0" smtClean="0">
                <a:solidFill>
                  <a:srgbClr val="2A2A40"/>
                </a:solidFill>
                <a:latin typeface="Arial" charset="0"/>
                <a:ea typeface="Arial" charset="0"/>
                <a:cs typeface="Arial" charset="0"/>
                <a:sym typeface="Arial" charset="0"/>
              </a:rPr>
              <a:t>risk</a:t>
            </a:r>
          </a:p>
          <a:p>
            <a:pPr marL="760413" lvl="1" indent="-303213" algn="l">
              <a:spcBef>
                <a:spcPts val="400"/>
              </a:spcBef>
              <a:buClr>
                <a:srgbClr val="E40B2A"/>
              </a:buClr>
              <a:buSzPct val="69000"/>
              <a:buFont typeface="Arial" charset="0"/>
              <a:buChar char="●"/>
            </a:pPr>
            <a:r>
              <a:rPr lang="en-US" sz="2000" dirty="0" smtClean="0">
                <a:solidFill>
                  <a:srgbClr val="2A2A40"/>
                </a:solidFill>
                <a:latin typeface="Arial" charset="0"/>
                <a:ea typeface="Arial" charset="0"/>
                <a:cs typeface="Arial" charset="0"/>
                <a:sym typeface="Arial" charset="0"/>
              </a:rPr>
              <a:t>Synergies</a:t>
            </a:r>
            <a:endParaRPr lang="en-US" sz="2000" dirty="0">
              <a:solidFill>
                <a:srgbClr val="666699"/>
              </a:solidFill>
              <a:latin typeface="Arial" charset="0"/>
              <a:ea typeface="Lucida Grande" charset="0"/>
              <a:cs typeface="Lucida Grande" charset="0"/>
              <a:sym typeface="Arial" charset="0"/>
            </a:endParaRPr>
          </a:p>
        </p:txBody>
      </p:sp>
      <p:sp>
        <p:nvSpPr>
          <p:cNvPr id="162820" name="Rectangle 4"/>
          <p:cNvSpPr>
            <a:spLocks/>
          </p:cNvSpPr>
          <p:nvPr/>
        </p:nvSpPr>
        <p:spPr bwMode="auto">
          <a:xfrm>
            <a:off x="152400" y="6257925"/>
            <a:ext cx="8851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Jane M. Von Bergen, Philadelphia Inquirer.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Leadership Agenda: Obama visits K</a:t>
            </a:r>
            <a:r>
              <a:rPr lang="ja-JP" altLang="en-US" sz="1100" dirty="0">
                <a:solidFill>
                  <a:srgbClr val="190104"/>
                </a:solidFill>
                <a:latin typeface="Arial" charset="0"/>
                <a:ea typeface="ＭＳ Ｐゴシック" charset="0"/>
                <a:sym typeface="Arial" charset="0"/>
              </a:rPr>
              <a:t>’</a:t>
            </a:r>
            <a:r>
              <a:rPr lang="en-US" altLang="ja-JP" sz="1100" dirty="0" err="1">
                <a:solidFill>
                  <a:srgbClr val="190104"/>
                </a:solidFill>
                <a:latin typeface="Arial" charset="0"/>
                <a:ea typeface="Arial" charset="0"/>
                <a:cs typeface="Arial" charset="0"/>
                <a:sym typeface="Arial" charset="0"/>
              </a:rPr>
              <a:t>nex</a:t>
            </a:r>
            <a:r>
              <a:rPr lang="en-US" altLang="ja-JP" sz="1100" dirty="0">
                <a:solidFill>
                  <a:srgbClr val="190104"/>
                </a:solidFill>
                <a:latin typeface="Arial" charset="0"/>
                <a:ea typeface="Arial" charset="0"/>
                <a:cs typeface="Arial" charset="0"/>
                <a:sym typeface="Arial" charset="0"/>
              </a:rPr>
              <a:t>, Michael </a:t>
            </a:r>
            <a:r>
              <a:rPr lang="en-US" altLang="ja-JP" sz="1100" dirty="0" err="1">
                <a:solidFill>
                  <a:srgbClr val="190104"/>
                </a:solidFill>
                <a:latin typeface="Arial" charset="0"/>
                <a:ea typeface="Arial" charset="0"/>
                <a:cs typeface="Arial" charset="0"/>
                <a:sym typeface="Arial" charset="0"/>
              </a:rPr>
              <a:t>Araten</a:t>
            </a:r>
            <a:r>
              <a:rPr lang="en-US" altLang="ja-JP" sz="1100" dirty="0">
                <a:solidFill>
                  <a:srgbClr val="190104"/>
                </a:solidFill>
                <a:latin typeface="Arial" charset="0"/>
                <a:ea typeface="Arial" charset="0"/>
                <a:cs typeface="Arial" charset="0"/>
                <a:sym typeface="Arial" charset="0"/>
              </a:rPr>
              <a:t>.</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September 10, 2013. </a:t>
            </a:r>
            <a:endParaRPr lang="en-US" altLang="ja-JP" sz="2400" dirty="0">
              <a:solidFill>
                <a:srgbClr val="666699"/>
              </a:solidFill>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Howard N. Aronson, </a:t>
            </a:r>
            <a:r>
              <a:rPr lang="en-US" sz="1100" dirty="0" err="1">
                <a:solidFill>
                  <a:srgbClr val="190104"/>
                </a:solidFill>
                <a:latin typeface="Arial" charset="0"/>
                <a:ea typeface="Arial" charset="0"/>
                <a:cs typeface="Arial" charset="0"/>
                <a:sym typeface="Arial" charset="0"/>
              </a:rPr>
              <a:t>toybook.com</a:t>
            </a:r>
            <a:r>
              <a:rPr lang="en-US" sz="1100" dirty="0">
                <a:solidFill>
                  <a:srgbClr val="190104"/>
                </a:solidFill>
                <a:latin typeface="Arial" charset="0"/>
                <a:ea typeface="Arial" charset="0"/>
                <a:cs typeface="Arial" charset="0"/>
                <a:sym typeface="Arial" charset="0"/>
              </a:rPr>
              <a:t>/The </a:t>
            </a:r>
            <a:r>
              <a:rPr lang="en-US" sz="1100" dirty="0" err="1">
                <a:solidFill>
                  <a:srgbClr val="190104"/>
                </a:solidFill>
                <a:latin typeface="Arial" charset="0"/>
                <a:ea typeface="Arial" charset="0"/>
                <a:cs typeface="Arial" charset="0"/>
                <a:sym typeface="Arial" charset="0"/>
              </a:rPr>
              <a:t>Rodon</a:t>
            </a:r>
            <a:r>
              <a:rPr lang="en-US" sz="1100" dirty="0">
                <a:solidFill>
                  <a:srgbClr val="190104"/>
                </a:solidFill>
                <a:latin typeface="Arial" charset="0"/>
                <a:ea typeface="Arial" charset="0"/>
                <a:cs typeface="Arial" charset="0"/>
                <a:sym typeface="Arial" charset="0"/>
              </a:rPr>
              <a:t> Group. </a:t>
            </a:r>
            <a:r>
              <a:rPr lang="ja-JP" altLang="en-US" sz="1100" dirty="0">
                <a:solidFill>
                  <a:srgbClr val="190104"/>
                </a:solidFill>
                <a:latin typeface="Arial" charset="0"/>
                <a:ea typeface="ＭＳ Ｐゴシック" charset="0"/>
                <a:sym typeface="Arial" charset="0"/>
              </a:rPr>
              <a:t>“</a:t>
            </a:r>
            <a:r>
              <a:rPr lang="en-US" altLang="ja-JP" sz="1100" dirty="0" err="1">
                <a:solidFill>
                  <a:srgbClr val="190104"/>
                </a:solidFill>
                <a:latin typeface="Arial" charset="0"/>
                <a:ea typeface="Arial" charset="0"/>
                <a:cs typeface="Arial" charset="0"/>
                <a:sym typeface="Arial" charset="0"/>
              </a:rPr>
              <a:t>Reshoring</a:t>
            </a:r>
            <a:r>
              <a:rPr lang="en-US" altLang="ja-JP" sz="1100" dirty="0">
                <a:solidFill>
                  <a:srgbClr val="190104"/>
                </a:solidFill>
                <a:latin typeface="Arial" charset="0"/>
                <a:ea typeface="Arial" charset="0"/>
                <a:cs typeface="Arial" charset="0"/>
                <a:sym typeface="Arial" charset="0"/>
              </a:rPr>
              <a:t> Toys.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May 14, 2013. </a:t>
            </a:r>
            <a:endParaRPr lang="en-US" altLang="ja-JP" sz="2400" dirty="0">
              <a:solidFill>
                <a:srgbClr val="666699"/>
              </a:solidFill>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Mike Armstrong, </a:t>
            </a:r>
            <a:r>
              <a:rPr lang="en-US" sz="1100" dirty="0" err="1">
                <a:solidFill>
                  <a:srgbClr val="190104"/>
                </a:solidFill>
                <a:latin typeface="Arial" charset="0"/>
                <a:ea typeface="Arial" charset="0"/>
                <a:cs typeface="Arial" charset="0"/>
                <a:sym typeface="Arial" charset="0"/>
              </a:rPr>
              <a:t>Philly.com</a:t>
            </a:r>
            <a:r>
              <a:rPr lang="en-US" sz="1100" dirty="0">
                <a:solidFill>
                  <a:srgbClr val="190104"/>
                </a:solidFill>
                <a:latin typeface="Arial" charset="0"/>
                <a:ea typeface="Arial" charset="0"/>
                <a:cs typeface="Arial"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Made in America makes sense again, K</a:t>
            </a:r>
            <a:r>
              <a:rPr lang="ja-JP" altLang="en-US" sz="1100" dirty="0">
                <a:solidFill>
                  <a:srgbClr val="190104"/>
                </a:solidFill>
                <a:latin typeface="Arial" charset="0"/>
                <a:ea typeface="ＭＳ Ｐゴシック" charset="0"/>
                <a:sym typeface="Arial" charset="0"/>
              </a:rPr>
              <a:t>’</a:t>
            </a:r>
            <a:r>
              <a:rPr lang="en-US" altLang="ja-JP" sz="1100" dirty="0" err="1">
                <a:solidFill>
                  <a:srgbClr val="190104"/>
                </a:solidFill>
                <a:latin typeface="Arial" charset="0"/>
                <a:ea typeface="Arial" charset="0"/>
                <a:cs typeface="Arial" charset="0"/>
                <a:sym typeface="Arial" charset="0"/>
              </a:rPr>
              <a:t>nex</a:t>
            </a:r>
            <a:r>
              <a:rPr lang="en-US" altLang="ja-JP" sz="1100" dirty="0">
                <a:solidFill>
                  <a:srgbClr val="190104"/>
                </a:solidFill>
                <a:latin typeface="Arial" charset="0"/>
                <a:ea typeface="Arial" charset="0"/>
                <a:cs typeface="Arial" charset="0"/>
                <a:sym typeface="Arial" charset="0"/>
              </a:rPr>
              <a:t> Brands CEO says.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May 24, 2012.</a:t>
            </a:r>
            <a:endParaRPr lang="en-US" sz="1100" dirty="0">
              <a:solidFill>
                <a:srgbClr val="190104"/>
              </a:solidFill>
              <a:latin typeface="Arial" charset="0"/>
              <a:ea typeface="Arial" charset="0"/>
              <a:cs typeface="Arial" charset="0"/>
              <a:sym typeface="Arial" charset="0"/>
            </a:endParaRPr>
          </a:p>
        </p:txBody>
      </p:sp>
      <p:pic>
        <p:nvPicPr>
          <p:cNvPr id="162821"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67400" y="685800"/>
            <a:ext cx="3048000" cy="67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2822" name="Rectangle 6"/>
          <p:cNvSpPr>
            <a:spLocks/>
          </p:cNvSpPr>
          <p:nvPr/>
        </p:nvSpPr>
        <p:spPr bwMode="auto">
          <a:xfrm>
            <a:off x="1597024" y="-241300"/>
            <a:ext cx="65563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Plastic </a:t>
            </a:r>
            <a:r>
              <a:rPr lang="en-US" sz="3200" dirty="0" smtClean="0">
                <a:solidFill>
                  <a:srgbClr val="2A2A40"/>
                </a:solidFill>
                <a:latin typeface="Arial" charset="0"/>
                <a:ea typeface="ＭＳ Ｐゴシック" charset="0"/>
                <a:sym typeface="Arial" charset="0"/>
              </a:rPr>
              <a:t>Connecting Building </a:t>
            </a:r>
            <a:r>
              <a:rPr lang="en-US" sz="3200" dirty="0">
                <a:solidFill>
                  <a:srgbClr val="2A2A40"/>
                </a:solidFill>
                <a:latin typeface="Arial" charset="0"/>
                <a:ea typeface="ＭＳ Ｐゴシック" charset="0"/>
                <a:sym typeface="Arial" charset="0"/>
              </a:rPr>
              <a:t>Toy</a:t>
            </a:r>
          </a:p>
        </p:txBody>
      </p:sp>
    </p:spTree>
  </p:cSld>
  <p:clrMapOvr>
    <a:masterClrMapping/>
  </p:clrMapOvr>
  <p:transition xmlns:p14="http://schemas.microsoft.com/office/powerpoint/2010/mai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691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D52EA38D-0B77-414A-AA63-1668D745FDB4}" type="slidenum">
              <a:rPr lang="en-US" sz="1800" smtClean="0">
                <a:solidFill>
                  <a:srgbClr val="000000"/>
                </a:solidFill>
                <a:latin typeface="Times New Roman" charset="0"/>
                <a:cs typeface="Times New Roman" charset="0"/>
                <a:sym typeface="Times New Roman" charset="0"/>
              </a:rPr>
              <a:pPr algn="r">
                <a:defRPr/>
              </a:pPr>
              <a:t>133</a:t>
            </a:fld>
            <a:endParaRPr lang="en-US" sz="1800" smtClean="0">
              <a:solidFill>
                <a:srgbClr val="000000"/>
              </a:solidFill>
              <a:latin typeface="Times New Roman" charset="0"/>
              <a:cs typeface="Times New Roman" charset="0"/>
              <a:sym typeface="Times New Roman" charset="0"/>
            </a:endParaRPr>
          </a:p>
        </p:txBody>
      </p:sp>
      <p:sp>
        <p:nvSpPr>
          <p:cNvPr id="164867" name="Rectangle 3"/>
          <p:cNvSpPr>
            <a:spLocks/>
          </p:cNvSpPr>
          <p:nvPr/>
        </p:nvSpPr>
        <p:spPr bwMode="auto">
          <a:xfrm>
            <a:off x="152400" y="2133600"/>
            <a:ext cx="88519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Offshored to China in 2009, announced </a:t>
            </a:r>
            <a:r>
              <a:rPr lang="en-US" sz="2800" dirty="0" err="1">
                <a:solidFill>
                  <a:srgbClr val="190104"/>
                </a:solidFill>
                <a:latin typeface="Arial" charset="0"/>
                <a:ea typeface="ＭＳ Ｐゴシック" charset="0"/>
                <a:sym typeface="Arial" charset="0"/>
              </a:rPr>
              <a:t>reshoring</a:t>
            </a:r>
            <a:r>
              <a:rPr lang="en-US" sz="2800" dirty="0">
                <a:solidFill>
                  <a:srgbClr val="190104"/>
                </a:solidFill>
                <a:latin typeface="Arial" charset="0"/>
                <a:ea typeface="ＭＳ Ｐゴシック" charset="0"/>
                <a:sym typeface="Arial" charset="0"/>
              </a:rPr>
              <a:t> to Lakewood, NJ in 2012</a:t>
            </a:r>
            <a:endParaRPr lang="en-US" sz="28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50+ employees</a:t>
            </a:r>
            <a:endParaRPr lang="en-US" sz="28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Proximity to customer/lead time</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Customer demand for products made in U.S.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Rising wages offshore</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Skilled workers and higher productivity in U.S.</a:t>
            </a:r>
          </a:p>
        </p:txBody>
      </p:sp>
      <p:sp>
        <p:nvSpPr>
          <p:cNvPr id="164868" name="Rectangle 4"/>
          <p:cNvSpPr>
            <a:spLocks/>
          </p:cNvSpPr>
          <p:nvPr/>
        </p:nvSpPr>
        <p:spPr bwMode="auto">
          <a:xfrm>
            <a:off x="228600" y="6096000"/>
            <a:ext cx="868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chemeClr val="bg2"/>
                </a:solidFill>
                <a:latin typeface="Arial" charset="0"/>
                <a:ea typeface="ＭＳ Ｐゴシック" charset="0"/>
                <a:sym typeface="Arial" charset="0"/>
              </a:rPr>
              <a:t>Source: KOMO, Press Release. http://www.komo.com/press-releases/PR-4.19.12-BackintheUS.pdf.</a:t>
            </a:r>
          </a:p>
          <a:p>
            <a:pPr algn="l"/>
            <a:r>
              <a:rPr lang="en-US" sz="1100" dirty="0">
                <a:solidFill>
                  <a:schemeClr val="bg2"/>
                </a:solidFill>
                <a:latin typeface="Arial" charset="0"/>
                <a:ea typeface="ＭＳ Ｐゴシック" charset="0"/>
                <a:sym typeface="Arial" charset="0"/>
              </a:rPr>
              <a:t>MBT Mag. http://</a:t>
            </a:r>
            <a:r>
              <a:rPr lang="en-US" sz="1100" dirty="0" err="1">
                <a:solidFill>
                  <a:schemeClr val="bg2"/>
                </a:solidFill>
                <a:latin typeface="Arial" charset="0"/>
                <a:ea typeface="ＭＳ Ｐゴシック" charset="0"/>
                <a:sym typeface="Arial" charset="0"/>
              </a:rPr>
              <a:t>www.mbtmag.com</a:t>
            </a:r>
            <a:r>
              <a:rPr lang="en-US" sz="1100" dirty="0">
                <a:solidFill>
                  <a:schemeClr val="bg2"/>
                </a:solidFill>
                <a:latin typeface="Arial" charset="0"/>
                <a:ea typeface="ＭＳ Ｐゴシック" charset="0"/>
                <a:sym typeface="Arial" charset="0"/>
              </a:rPr>
              <a:t>/videos/2013/02/</a:t>
            </a:r>
            <a:r>
              <a:rPr lang="en-US" sz="1100" dirty="0" err="1">
                <a:solidFill>
                  <a:schemeClr val="bg2"/>
                </a:solidFill>
                <a:latin typeface="Arial" charset="0"/>
                <a:ea typeface="ＭＳ Ｐゴシック" charset="0"/>
                <a:sym typeface="Arial" charset="0"/>
              </a:rPr>
              <a:t>bringing-manufacturing-jobs-back-home?goback</a:t>
            </a:r>
            <a:r>
              <a:rPr lang="en-US" sz="1100" dirty="0">
                <a:solidFill>
                  <a:schemeClr val="bg2"/>
                </a:solidFill>
                <a:latin typeface="Arial" charset="0"/>
                <a:ea typeface="ＭＳ Ｐゴシック" charset="0"/>
                <a:sym typeface="Arial" charset="0"/>
              </a:rPr>
              <a:t>=%2Egde_3698300_member_211234966%00</a:t>
            </a:r>
            <a:r>
              <a:rPr lang="en-US" sz="1100" dirty="0" smtClean="0">
                <a:solidFill>
                  <a:schemeClr val="bg2"/>
                </a:solidFill>
                <a:latin typeface="Arial" charset="0"/>
                <a:ea typeface="ＭＳ Ｐゴシック" charset="0"/>
                <a:sym typeface="Arial" charset="0"/>
                <a:hlinkClick r:id="rId3"/>
              </a:rPr>
              <a:t>. </a:t>
            </a:r>
            <a:endParaRPr lang="en-US" sz="1100" dirty="0">
              <a:solidFill>
                <a:schemeClr val="bg2"/>
              </a:solidFill>
              <a:latin typeface="Arial" charset="0"/>
              <a:ea typeface="ＭＳ Ｐゴシック" charset="0"/>
              <a:sym typeface="Arial" charset="0"/>
              <a:hlinkClick r:id="rId3"/>
            </a:endParaRPr>
          </a:p>
        </p:txBody>
      </p:sp>
      <p:sp>
        <p:nvSpPr>
          <p:cNvPr id="164869" name="Rectangle 5"/>
          <p:cNvSpPr>
            <a:spLocks/>
          </p:cNvSpPr>
          <p:nvPr/>
        </p:nvSpPr>
        <p:spPr bwMode="auto">
          <a:xfrm>
            <a:off x="1674813" y="0"/>
            <a:ext cx="74803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CNC Routers and Machining Centers</a:t>
            </a:r>
          </a:p>
        </p:txBody>
      </p:sp>
      <p:pic>
        <p:nvPicPr>
          <p:cNvPr id="164870"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86400" y="457200"/>
            <a:ext cx="39370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793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F729EC52-1346-504D-B6C1-58EBA0067B37}" type="slidenum">
              <a:rPr lang="en-US" sz="1800" smtClean="0">
                <a:solidFill>
                  <a:srgbClr val="000000"/>
                </a:solidFill>
                <a:latin typeface="Times New Roman" charset="0"/>
                <a:cs typeface="Times New Roman" charset="0"/>
                <a:sym typeface="Times New Roman" charset="0"/>
              </a:rPr>
              <a:pPr algn="r">
                <a:defRPr/>
              </a:pPr>
              <a:t>134</a:t>
            </a:fld>
            <a:endParaRPr lang="en-US" sz="1800" smtClean="0">
              <a:solidFill>
                <a:srgbClr val="000000"/>
              </a:solidFill>
              <a:latin typeface="Times New Roman" charset="0"/>
              <a:cs typeface="Times New Roman" charset="0"/>
              <a:sym typeface="Times New Roman" charset="0"/>
            </a:endParaRPr>
          </a:p>
        </p:txBody>
      </p:sp>
      <p:sp>
        <p:nvSpPr>
          <p:cNvPr id="167939" name="Rectangle 3"/>
          <p:cNvSpPr>
            <a:spLocks noGrp="1" noChangeArrowheads="1"/>
          </p:cNvSpPr>
          <p:nvPr>
            <p:ph type="title"/>
          </p:nvPr>
        </p:nvSpPr>
        <p:spPr>
          <a:xfrm>
            <a:off x="1524000" y="0"/>
            <a:ext cx="6146800" cy="5334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Rugs</a:t>
            </a:r>
          </a:p>
        </p:txBody>
      </p:sp>
      <p:sp>
        <p:nvSpPr>
          <p:cNvPr id="165892" name="Rectangle 4"/>
          <p:cNvSpPr>
            <a:spLocks/>
          </p:cNvSpPr>
          <p:nvPr/>
        </p:nvSpPr>
        <p:spPr bwMode="auto">
          <a:xfrm>
            <a:off x="152400" y="1295400"/>
            <a:ext cx="88519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Montreal</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Produces 35% of products in Montreal, plans to increase that percentage</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a:t>
            </a:r>
            <a:r>
              <a:rPr lang="en-US" sz="2800" dirty="0" smtClean="0">
                <a:latin typeface="Arial" charset="0"/>
                <a:ea typeface="ＭＳ Ｐゴシック" charset="0"/>
                <a:sym typeface="Arial" charset="0"/>
              </a:rPr>
              <a:t>Reasons:</a:t>
            </a:r>
            <a:endParaRPr lang="en-US" sz="2800" dirty="0">
              <a:latin typeface="Arial" charset="0"/>
              <a:ea typeface="ＭＳ Ｐゴシック" charset="0"/>
              <a:sym typeface="Arial" charset="0"/>
            </a:endParaRP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Automation/Technology</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Corporate social responsibility</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Rising costs overseas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Re-design</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Quality</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Green considerations</a:t>
            </a:r>
          </a:p>
        </p:txBody>
      </p:sp>
      <p:sp>
        <p:nvSpPr>
          <p:cNvPr id="165893" name="Rectangle 5"/>
          <p:cNvSpPr>
            <a:spLocks/>
          </p:cNvSpPr>
          <p:nvPr/>
        </p:nvSpPr>
        <p:spPr bwMode="auto">
          <a:xfrm>
            <a:off x="190500" y="6248400"/>
            <a:ext cx="8775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100" dirty="0">
                <a:solidFill>
                  <a:srgbClr val="190104"/>
                </a:solidFill>
                <a:latin typeface="Arial" charset="0"/>
                <a:ea typeface="ＭＳ Ｐゴシック" charset="0"/>
                <a:sym typeface="Arial" charset="0"/>
              </a:rPr>
              <a:t>Source: Alexandra Lopez-Pacheco,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Why small manufacturers are returning to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Made in Canada</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Financial Post</a:t>
            </a:r>
            <a:r>
              <a:rPr lang="en-US" altLang="ja-JP" sz="1100" dirty="0">
                <a:solidFill>
                  <a:srgbClr val="190104"/>
                </a:solidFill>
                <a:latin typeface="Arial" charset="0"/>
                <a:ea typeface="Arial" charset="0"/>
                <a:cs typeface="Arial" charset="0"/>
                <a:sym typeface="Arial" charset="0"/>
              </a:rPr>
              <a:t>. July 14, 2013. </a:t>
            </a:r>
            <a:r>
              <a:rPr lang="en-US" altLang="ja-JP" sz="1100" dirty="0">
                <a:solidFill>
                  <a:schemeClr val="bg2"/>
                </a:solidFill>
                <a:latin typeface="Arial" charset="0"/>
                <a:ea typeface="Arial" charset="0"/>
                <a:cs typeface="Arial" charset="0"/>
                <a:sym typeface="Arial" charset="0"/>
              </a:rPr>
              <a:t>http://business.financialpost.com/2013/07/14/why-small-manufacturers-are-returning-to-made-in-canada/</a:t>
            </a:r>
            <a:r>
              <a:rPr lang="en-US" altLang="ja-JP" sz="1100" dirty="0">
                <a:solidFill>
                  <a:srgbClr val="190104"/>
                </a:solidFill>
                <a:latin typeface="Arial" charset="0"/>
                <a:ea typeface="Arial" charset="0"/>
                <a:cs typeface="Arial" charset="0"/>
                <a:sym typeface="Arial" charset="0"/>
              </a:rPr>
              <a:t>. </a:t>
            </a:r>
            <a:endParaRPr lang="en-US" sz="1100" dirty="0">
              <a:solidFill>
                <a:srgbClr val="190104"/>
              </a:solidFill>
              <a:latin typeface="Arial" charset="0"/>
              <a:ea typeface="Arial" charset="0"/>
              <a:cs typeface="Arial" charset="0"/>
              <a:sym typeface="Arial" charset="0"/>
            </a:endParaRPr>
          </a:p>
        </p:txBody>
      </p:sp>
      <p:pic>
        <p:nvPicPr>
          <p:cNvPr id="165894"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553200" y="609600"/>
            <a:ext cx="2324100" cy="127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896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CD1D26F5-D11C-994B-96E4-A774FDB77492}" type="slidenum">
              <a:rPr lang="en-US" sz="1800" smtClean="0">
                <a:solidFill>
                  <a:srgbClr val="000000"/>
                </a:solidFill>
                <a:latin typeface="Times New Roman" charset="0"/>
                <a:cs typeface="Times New Roman" charset="0"/>
                <a:sym typeface="Times New Roman" charset="0"/>
              </a:rPr>
              <a:pPr algn="r">
                <a:defRPr/>
              </a:pPr>
              <a:t>135</a:t>
            </a:fld>
            <a:endParaRPr lang="en-US" sz="1800" smtClean="0">
              <a:solidFill>
                <a:srgbClr val="000000"/>
              </a:solidFill>
              <a:latin typeface="Times New Roman" charset="0"/>
              <a:cs typeface="Times New Roman" charset="0"/>
              <a:sym typeface="Times New Roman" charset="0"/>
            </a:endParaRPr>
          </a:p>
        </p:txBody>
      </p:sp>
      <p:sp>
        <p:nvSpPr>
          <p:cNvPr id="166915" name="Rectangle 3"/>
          <p:cNvSpPr>
            <a:spLocks/>
          </p:cNvSpPr>
          <p:nvPr/>
        </p:nvSpPr>
        <p:spPr bwMode="auto">
          <a:xfrm>
            <a:off x="1978024" y="-87313"/>
            <a:ext cx="58705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nchor="ctr"/>
          <a:lstStyle/>
          <a:p>
            <a:r>
              <a:rPr lang="en-US" sz="3200" dirty="0">
                <a:solidFill>
                  <a:srgbClr val="2A2A40"/>
                </a:solidFill>
                <a:latin typeface="Arial" charset="0"/>
                <a:ea typeface="ＭＳ Ｐゴシック" charset="0"/>
                <a:sym typeface="Arial" charset="0"/>
              </a:rPr>
              <a:t>Tea Light Candles</a:t>
            </a:r>
            <a:br>
              <a:rPr lang="en-US" sz="3200" dirty="0">
                <a:solidFill>
                  <a:srgbClr val="2A2A40"/>
                </a:solidFill>
                <a:latin typeface="Arial" charset="0"/>
                <a:ea typeface="ＭＳ Ｐゴシック" charset="0"/>
                <a:sym typeface="Arial" charset="0"/>
              </a:rPr>
            </a:br>
            <a:r>
              <a:rPr lang="en-US" sz="3200" dirty="0">
                <a:solidFill>
                  <a:srgbClr val="2A2A40"/>
                </a:solidFill>
                <a:latin typeface="Arial" charset="0"/>
                <a:ea typeface="ＭＳ Ｐゴシック" charset="0"/>
                <a:sym typeface="Arial" charset="0"/>
              </a:rPr>
              <a:t>(Foreign Direct Investment)</a:t>
            </a:r>
          </a:p>
        </p:txBody>
      </p:sp>
      <p:sp>
        <p:nvSpPr>
          <p:cNvPr id="166916" name="Rectangle 4"/>
          <p:cNvSpPr>
            <a:spLocks/>
          </p:cNvSpPr>
          <p:nvPr/>
        </p:nvSpPr>
        <p:spPr bwMode="auto">
          <a:xfrm>
            <a:off x="152400" y="1463675"/>
            <a:ext cx="88519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652463" indent="-271463" algn="l">
              <a:spcBef>
                <a:spcPts val="400"/>
              </a:spcBef>
              <a:buClr>
                <a:srgbClr val="E40B2A"/>
              </a:buClr>
              <a:buSzPct val="69000"/>
              <a:buFont typeface="Arial" charset="0"/>
              <a:buChar char="●"/>
            </a:pPr>
            <a:r>
              <a:rPr lang="en-US" sz="2800" dirty="0">
                <a:solidFill>
                  <a:srgbClr val="2A2A40"/>
                </a:solidFill>
                <a:latin typeface="Arial" charset="0"/>
                <a:ea typeface="ＭＳ Ｐゴシック" charset="0"/>
                <a:sym typeface="Arial" charset="0"/>
              </a:rPr>
              <a:t>Poland to Virginia</a:t>
            </a:r>
            <a:endParaRPr lang="en-US" sz="2800" dirty="0">
              <a:solidFill>
                <a:srgbClr val="666699"/>
              </a:solidFill>
              <a:latin typeface="Arial" charset="0"/>
              <a:ea typeface="ＭＳ Ｐゴシック" charset="0"/>
              <a:sym typeface="Arial" charset="0"/>
            </a:endParaRPr>
          </a:p>
          <a:p>
            <a:pPr marL="652463" indent="-271463" algn="l">
              <a:spcBef>
                <a:spcPts val="400"/>
              </a:spcBef>
              <a:buClr>
                <a:srgbClr val="E40B2A"/>
              </a:buClr>
              <a:buSzPct val="69000"/>
              <a:buFont typeface="Arial" charset="0"/>
              <a:buChar char="●"/>
            </a:pPr>
            <a:r>
              <a:rPr lang="en-US" sz="2800" dirty="0">
                <a:solidFill>
                  <a:srgbClr val="2A2A40"/>
                </a:solidFill>
                <a:latin typeface="Arial" charset="0"/>
                <a:ea typeface="ＭＳ Ｐゴシック" charset="0"/>
                <a:sym typeface="Arial" charset="0"/>
              </a:rPr>
              <a:t>170 jobs</a:t>
            </a:r>
            <a:endParaRPr lang="en-US" sz="2800" dirty="0">
              <a:solidFill>
                <a:srgbClr val="666699"/>
              </a:solidFill>
              <a:latin typeface="Arial" charset="0"/>
              <a:ea typeface="ＭＳ Ｐゴシック" charset="0"/>
              <a:sym typeface="Arial" charset="0"/>
            </a:endParaRPr>
          </a:p>
          <a:p>
            <a:pPr marL="652463" indent="-271463" algn="l">
              <a:spcBef>
                <a:spcPts val="400"/>
              </a:spcBef>
              <a:buClr>
                <a:srgbClr val="E40B2A"/>
              </a:buClr>
              <a:buSzPct val="69000"/>
              <a:buFont typeface="Arial" charset="0"/>
              <a:buChar char="●"/>
            </a:pPr>
            <a:r>
              <a:rPr lang="en-US" sz="2800" dirty="0">
                <a:solidFill>
                  <a:srgbClr val="2A2A40"/>
                </a:solidFill>
                <a:latin typeface="Arial" charset="0"/>
                <a:ea typeface="ＭＳ Ｐゴシック" charset="0"/>
                <a:sym typeface="Arial" charset="0"/>
              </a:rPr>
              <a:t>$18.5 million</a:t>
            </a:r>
            <a:endParaRPr lang="en-US" sz="2800" dirty="0">
              <a:solidFill>
                <a:srgbClr val="666699"/>
              </a:solidFill>
              <a:latin typeface="Arial" charset="0"/>
              <a:ea typeface="ＭＳ Ｐゴシック" charset="0"/>
              <a:sym typeface="Arial" charset="0"/>
            </a:endParaRPr>
          </a:p>
          <a:p>
            <a:pPr marL="652463" indent="-271463" algn="l">
              <a:spcBef>
                <a:spcPts val="400"/>
              </a:spcBef>
              <a:buClr>
                <a:srgbClr val="E40B2A"/>
              </a:buClr>
              <a:buSzPct val="69000"/>
              <a:buFont typeface="Arial" charset="0"/>
              <a:buChar char="●"/>
            </a:pPr>
            <a:r>
              <a:rPr lang="en-US" sz="2800" dirty="0">
                <a:solidFill>
                  <a:srgbClr val="2A2A40"/>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1054100" lvl="1" indent="-215900" algn="l">
              <a:spcBef>
                <a:spcPts val="400"/>
              </a:spcBef>
              <a:buClr>
                <a:srgbClr val="E40B2A"/>
              </a:buClr>
              <a:buSzPct val="64000"/>
              <a:buFont typeface="Arial" charset="0"/>
              <a:buChar char="●"/>
            </a:pPr>
            <a:r>
              <a:rPr lang="en-US" sz="2400" dirty="0" err="1">
                <a:solidFill>
                  <a:srgbClr val="2A2A40"/>
                </a:solidFill>
                <a:latin typeface="Arial" charset="0"/>
                <a:ea typeface="ＭＳ Ｐゴシック" charset="0"/>
                <a:sym typeface="Arial" charset="0"/>
              </a:rPr>
              <a:t>Walmart</a:t>
            </a:r>
            <a:r>
              <a:rPr lang="en-US" sz="2400" dirty="0">
                <a:solidFill>
                  <a:srgbClr val="2A2A40"/>
                </a:solidFill>
                <a:latin typeface="Arial" charset="0"/>
                <a:ea typeface="ＭＳ Ｐゴシック" charset="0"/>
                <a:sym typeface="Arial" charset="0"/>
              </a:rPr>
              <a:t> initiative</a:t>
            </a:r>
          </a:p>
        </p:txBody>
      </p:sp>
      <p:sp>
        <p:nvSpPr>
          <p:cNvPr id="166917" name="Rectangle 5"/>
          <p:cNvSpPr>
            <a:spLocks/>
          </p:cNvSpPr>
          <p:nvPr/>
        </p:nvSpPr>
        <p:spPr bwMode="auto">
          <a:xfrm>
            <a:off x="190500" y="5984874"/>
            <a:ext cx="87757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chemeClr val="bg2"/>
                </a:solidFill>
                <a:latin typeface="Arial" charset="0"/>
                <a:ea typeface="ＭＳ Ｐゴシック" charset="0"/>
                <a:sym typeface="Arial" charset="0"/>
              </a:rPr>
              <a:t>Sources: http://articles.economictimes.indiatimes.com/2013-09-25/news/42394568_1_walmart-u-s-suppliers-wisconsin-plant/5</a:t>
            </a:r>
          </a:p>
          <a:p>
            <a:pPr algn="l"/>
            <a:r>
              <a:rPr lang="en-US" sz="1100" dirty="0">
                <a:solidFill>
                  <a:schemeClr val="bg2"/>
                </a:solidFill>
                <a:latin typeface="Arial" charset="0"/>
                <a:ea typeface="ＭＳ Ｐゴシック" charset="0"/>
                <a:sym typeface="Arial" charset="0"/>
              </a:rPr>
              <a:t>http://</a:t>
            </a:r>
            <a:r>
              <a:rPr lang="en-US" sz="1100" dirty="0" err="1">
                <a:solidFill>
                  <a:schemeClr val="bg2"/>
                </a:solidFill>
                <a:latin typeface="Arial" charset="0"/>
                <a:ea typeface="ＭＳ Ｐゴシック" charset="0"/>
                <a:sym typeface="Arial" charset="0"/>
              </a:rPr>
              <a:t>www.forbes.com</a:t>
            </a:r>
            <a:r>
              <a:rPr lang="en-US" sz="1100" dirty="0">
                <a:solidFill>
                  <a:schemeClr val="bg2"/>
                </a:solidFill>
                <a:latin typeface="Arial" charset="0"/>
                <a:ea typeface="ＭＳ Ｐゴシック" charset="0"/>
                <a:sym typeface="Arial" charset="0"/>
              </a:rPr>
              <a:t>/sites/</a:t>
            </a:r>
            <a:r>
              <a:rPr lang="en-US" sz="1100" dirty="0" err="1">
                <a:solidFill>
                  <a:schemeClr val="bg2"/>
                </a:solidFill>
                <a:latin typeface="Arial" charset="0"/>
                <a:ea typeface="ＭＳ Ｐゴシック" charset="0"/>
                <a:sym typeface="Arial" charset="0"/>
              </a:rPr>
              <a:t>walterloeb</a:t>
            </a:r>
            <a:r>
              <a:rPr lang="en-US" sz="1100" dirty="0">
                <a:solidFill>
                  <a:schemeClr val="bg2"/>
                </a:solidFill>
                <a:latin typeface="Arial" charset="0"/>
                <a:ea typeface="ＭＳ Ｐゴシック" charset="0"/>
                <a:sym typeface="Arial" charset="0"/>
              </a:rPr>
              <a:t>/2013/11/12/walmart-taking-steps-to-bring-manufacturing-back-to-the-united-states/%</a:t>
            </a:r>
            <a:r>
              <a:rPr lang="en-US" sz="1100" dirty="0" smtClean="0">
                <a:solidFill>
                  <a:schemeClr val="bg2"/>
                </a:solidFill>
                <a:latin typeface="Arial" charset="0"/>
                <a:ea typeface="ＭＳ Ｐゴシック" charset="0"/>
                <a:sym typeface="Arial" charset="0"/>
              </a:rPr>
              <a:t>00</a:t>
            </a:r>
            <a:r>
              <a:rPr lang="pl-PL" sz="1100" dirty="0">
                <a:solidFill>
                  <a:schemeClr val="bg2"/>
                </a:solidFill>
                <a:latin typeface="Arial" charset="0"/>
                <a:ea typeface="ＭＳ Ｐゴシック" charset="0"/>
                <a:sym typeface="Arial" charset="0"/>
              </a:rPr>
              <a:t>http://www.thecitywire.com/node/30313#.UoaDcGQ_-D6</a:t>
            </a:r>
            <a:endParaRPr lang="en-US" sz="1100" dirty="0">
              <a:solidFill>
                <a:schemeClr val="bg2"/>
              </a:solidFill>
              <a:latin typeface="Arial" charset="0"/>
              <a:ea typeface="ＭＳ Ｐゴシック" charset="0"/>
              <a:sym typeface="Arial" charset="0"/>
              <a:hlinkClick r:id="rId3"/>
            </a:endParaRPr>
          </a:p>
        </p:txBody>
      </p:sp>
      <p:pic>
        <p:nvPicPr>
          <p:cNvPr id="166918"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48400" y="1066800"/>
            <a:ext cx="26193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998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5504BA4F-0DC2-8F49-A4B1-88E297CAF3BD}" type="slidenum">
              <a:rPr lang="en-US" sz="1800" smtClean="0">
                <a:solidFill>
                  <a:srgbClr val="000000"/>
                </a:solidFill>
                <a:latin typeface="Times New Roman" charset="0"/>
                <a:cs typeface="Times New Roman" charset="0"/>
                <a:sym typeface="Times New Roman" charset="0"/>
              </a:rPr>
              <a:pPr algn="r">
                <a:defRPr/>
              </a:pPr>
              <a:t>136</a:t>
            </a:fld>
            <a:endParaRPr lang="en-US" sz="1800" smtClean="0">
              <a:solidFill>
                <a:srgbClr val="000000"/>
              </a:solidFill>
              <a:latin typeface="Times New Roman" charset="0"/>
              <a:cs typeface="Times New Roman" charset="0"/>
              <a:sym typeface="Times New Roman" charset="0"/>
            </a:endParaRPr>
          </a:p>
        </p:txBody>
      </p:sp>
      <p:sp>
        <p:nvSpPr>
          <p:cNvPr id="167939" name="Rectangle 3"/>
          <p:cNvSpPr>
            <a:spLocks/>
          </p:cNvSpPr>
          <p:nvPr/>
        </p:nvSpPr>
        <p:spPr bwMode="auto">
          <a:xfrm>
            <a:off x="1371600" y="-19050"/>
            <a:ext cx="7785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000" dirty="0">
                <a:solidFill>
                  <a:srgbClr val="2A2A40"/>
                </a:solidFill>
                <a:latin typeface="Arial" charset="0"/>
                <a:ea typeface="ＭＳ Ｐゴシック" charset="0"/>
                <a:sym typeface="Arial" charset="0"/>
              </a:rPr>
              <a:t>Custom Permanent Molds and Castings</a:t>
            </a:r>
          </a:p>
        </p:txBody>
      </p:sp>
      <p:sp>
        <p:nvSpPr>
          <p:cNvPr id="167940" name="Rectangle 4"/>
          <p:cNvSpPr>
            <a:spLocks/>
          </p:cNvSpPr>
          <p:nvPr/>
        </p:nvSpPr>
        <p:spPr bwMode="auto">
          <a:xfrm>
            <a:off x="152400" y="2362200"/>
            <a:ext cx="88519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8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Single-source supplier/manufacturer</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Bringing customers back from Chinese/offshore manufacturers</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Reasons: </a:t>
            </a:r>
            <a:endParaRPr lang="en-US" sz="28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Quality</a:t>
            </a:r>
            <a:endParaRPr lang="en-US" sz="24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Shorter supply chain</a:t>
            </a:r>
          </a:p>
        </p:txBody>
      </p:sp>
      <p:sp>
        <p:nvSpPr>
          <p:cNvPr id="167941" name="Rectangle 5"/>
          <p:cNvSpPr>
            <a:spLocks/>
          </p:cNvSpPr>
          <p:nvPr/>
        </p:nvSpPr>
        <p:spPr bwMode="auto">
          <a:xfrm>
            <a:off x="381000" y="6477000"/>
            <a:ext cx="67945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http://</a:t>
            </a:r>
            <a:r>
              <a:rPr lang="en-US" sz="1100" dirty="0" err="1">
                <a:solidFill>
                  <a:srgbClr val="190104"/>
                </a:solidFill>
                <a:latin typeface="Arial" charset="0"/>
                <a:ea typeface="ＭＳ Ｐゴシック" charset="0"/>
                <a:sym typeface="Arial" charset="0"/>
              </a:rPr>
              <a:t>www.laaluminum.com</a:t>
            </a:r>
            <a:r>
              <a:rPr lang="en-US" sz="1100" dirty="0">
                <a:solidFill>
                  <a:srgbClr val="190104"/>
                </a:solidFill>
                <a:latin typeface="Arial" charset="0"/>
                <a:ea typeface="ＭＳ Ｐゴシック" charset="0"/>
                <a:sym typeface="Arial" charset="0"/>
              </a:rPr>
              <a:t>/</a:t>
            </a:r>
            <a:r>
              <a:rPr lang="en-US" sz="1100" dirty="0" err="1">
                <a:solidFill>
                  <a:srgbClr val="190104"/>
                </a:solidFill>
                <a:latin typeface="Arial" charset="0"/>
                <a:ea typeface="ＭＳ Ｐゴシック" charset="0"/>
                <a:sym typeface="Arial" charset="0"/>
              </a:rPr>
              <a:t>la_aluminum_news.html</a:t>
            </a:r>
            <a:endParaRPr lang="en-US" sz="1100" dirty="0">
              <a:solidFill>
                <a:srgbClr val="190104"/>
              </a:solidFill>
              <a:latin typeface="Arial" charset="0"/>
              <a:ea typeface="ＭＳ Ｐゴシック" charset="0"/>
              <a:sym typeface="Arial" charset="0"/>
            </a:endParaRPr>
          </a:p>
        </p:txBody>
      </p:sp>
      <p:pic>
        <p:nvPicPr>
          <p:cNvPr id="167942"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95900" y="609600"/>
            <a:ext cx="38100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101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0732E854-3B82-5B43-AA4B-F6701FA302F0}" type="slidenum">
              <a:rPr lang="en-US" sz="1800" smtClean="0">
                <a:solidFill>
                  <a:srgbClr val="000000"/>
                </a:solidFill>
                <a:latin typeface="Times New Roman" charset="0"/>
                <a:cs typeface="Times New Roman" charset="0"/>
                <a:sym typeface="Times New Roman" charset="0"/>
              </a:rPr>
              <a:pPr algn="r">
                <a:defRPr/>
              </a:pPr>
              <a:t>137</a:t>
            </a:fld>
            <a:endParaRPr lang="en-US" sz="1800" smtClean="0">
              <a:solidFill>
                <a:srgbClr val="000000"/>
              </a:solidFill>
              <a:latin typeface="Times New Roman" charset="0"/>
              <a:cs typeface="Times New Roman" charset="0"/>
              <a:sym typeface="Times New Roman" charset="0"/>
            </a:endParaRPr>
          </a:p>
        </p:txBody>
      </p:sp>
      <p:sp>
        <p:nvSpPr>
          <p:cNvPr id="168963" name="Rectangle 3"/>
          <p:cNvSpPr>
            <a:spLocks/>
          </p:cNvSpPr>
          <p:nvPr/>
        </p:nvSpPr>
        <p:spPr bwMode="auto">
          <a:xfrm>
            <a:off x="1752600" y="0"/>
            <a:ext cx="57277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Buckets</a:t>
            </a:r>
            <a:endParaRPr lang="en-US" sz="2400" dirty="0">
              <a:solidFill>
                <a:srgbClr val="666699"/>
              </a:solidFill>
              <a:latin typeface="Arial" charset="0"/>
              <a:ea typeface="ＭＳ Ｐゴシック" charset="0"/>
              <a:sym typeface="Arial" charset="0"/>
            </a:endParaRPr>
          </a:p>
          <a:p>
            <a:r>
              <a:rPr lang="en-US" sz="3200" dirty="0">
                <a:solidFill>
                  <a:srgbClr val="2A2A40"/>
                </a:solidFill>
                <a:latin typeface="Arial" charset="0"/>
                <a:ea typeface="ＭＳ Ｐゴシック" charset="0"/>
                <a:sym typeface="Arial" charset="0"/>
              </a:rPr>
              <a:t>(Kept from Offshoring)</a:t>
            </a:r>
          </a:p>
        </p:txBody>
      </p:sp>
      <p:sp>
        <p:nvSpPr>
          <p:cNvPr id="168964" name="Rectangle 4"/>
          <p:cNvSpPr>
            <a:spLocks/>
          </p:cNvSpPr>
          <p:nvPr/>
        </p:nvSpPr>
        <p:spPr bwMode="auto">
          <a:xfrm>
            <a:off x="293688" y="1600200"/>
            <a:ext cx="88519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400"/>
              </a:spcBef>
              <a:buClr>
                <a:srgbClr val="E40B2A"/>
              </a:buClr>
              <a:buSzPct val="100000"/>
              <a:buFont typeface="Arial" charset="0"/>
              <a:buChar char="●"/>
            </a:pPr>
            <a:r>
              <a:rPr lang="en-US" sz="2800" dirty="0">
                <a:solidFill>
                  <a:srgbClr val="2A2A40"/>
                </a:solidFill>
                <a:latin typeface="Arial" charset="0"/>
                <a:ea typeface="ＭＳ Ｐゴシック" charset="0"/>
                <a:sym typeface="Arial" charset="0"/>
              </a:rPr>
              <a:t>Leominster, MA</a:t>
            </a:r>
            <a:endParaRPr lang="en-US" sz="2800" dirty="0">
              <a:solidFill>
                <a:srgbClr val="666699"/>
              </a:solidFill>
              <a:latin typeface="Arial" charset="0"/>
              <a:ea typeface="ＭＳ Ｐゴシック" charset="0"/>
              <a:sym typeface="Arial" charset="0"/>
            </a:endParaRPr>
          </a:p>
          <a:p>
            <a:pPr marL="303213" indent="-303213" algn="l">
              <a:spcBef>
                <a:spcPts val="400"/>
              </a:spcBef>
              <a:buClr>
                <a:srgbClr val="E40B2A"/>
              </a:buClr>
              <a:buSzPct val="100000"/>
              <a:buFont typeface="Arial" charset="0"/>
              <a:buChar char="●"/>
            </a:pPr>
            <a:r>
              <a:rPr lang="en-US" sz="2800" dirty="0">
                <a:solidFill>
                  <a:srgbClr val="2A2A40"/>
                </a:solidFill>
                <a:latin typeface="Arial" charset="0"/>
                <a:ea typeface="ＭＳ Ｐゴシック" charset="0"/>
                <a:sym typeface="Arial" charset="0"/>
              </a:rPr>
              <a:t>No new employees yet</a:t>
            </a:r>
            <a:endParaRPr lang="en-US" sz="2800" dirty="0">
              <a:solidFill>
                <a:srgbClr val="666699"/>
              </a:solidFill>
              <a:latin typeface="Arial" charset="0"/>
              <a:ea typeface="ＭＳ Ｐゴシック" charset="0"/>
              <a:sym typeface="Arial" charset="0"/>
            </a:endParaRPr>
          </a:p>
          <a:p>
            <a:pPr marL="303213" indent="-303213" algn="l">
              <a:spcBef>
                <a:spcPts val="400"/>
              </a:spcBef>
              <a:buClr>
                <a:srgbClr val="E00202"/>
              </a:buClr>
              <a:buSzPct val="100000"/>
              <a:buFont typeface="Arial" charset="0"/>
              <a:buChar char="●"/>
            </a:pPr>
            <a:r>
              <a:rPr lang="en-US" sz="2800" dirty="0">
                <a:solidFill>
                  <a:srgbClr val="2A2A40"/>
                </a:solidFill>
                <a:latin typeface="Arial" charset="0"/>
                <a:ea typeface="ＭＳ Ｐゴシック" charset="0"/>
                <a:sym typeface="Arial" charset="0"/>
              </a:rPr>
              <a:t>Consistent annual sales growth</a:t>
            </a:r>
            <a:endParaRPr lang="en-US" sz="2800" dirty="0">
              <a:solidFill>
                <a:srgbClr val="666699"/>
              </a:solidFill>
              <a:latin typeface="Arial" charset="0"/>
              <a:ea typeface="ＭＳ Ｐゴシック" charset="0"/>
              <a:sym typeface="Arial" charset="0"/>
            </a:endParaRPr>
          </a:p>
          <a:p>
            <a:pPr marL="303213" indent="-303213" algn="l">
              <a:spcBef>
                <a:spcPts val="400"/>
              </a:spcBef>
              <a:buClr>
                <a:srgbClr val="E40B2A"/>
              </a:buClr>
              <a:buSzPct val="100000"/>
              <a:buFont typeface="Arial" charset="0"/>
              <a:buChar char="●"/>
            </a:pPr>
            <a:r>
              <a:rPr lang="en-US" sz="2800" dirty="0">
                <a:solidFill>
                  <a:srgbClr val="2A2A40"/>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0413" lvl="1" indent="-303213" algn="l">
              <a:spcBef>
                <a:spcPts val="4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Image/brand</a:t>
            </a:r>
            <a:endParaRPr lang="en-US" sz="2400" dirty="0">
              <a:solidFill>
                <a:srgbClr val="666699"/>
              </a:solidFill>
              <a:latin typeface="Arial" charset="0"/>
              <a:ea typeface="ＭＳ Ｐゴシック" charset="0"/>
              <a:sym typeface="Arial" charset="0"/>
            </a:endParaRPr>
          </a:p>
          <a:p>
            <a:pPr marL="760413" lvl="1" indent="-303213" algn="l">
              <a:spcBef>
                <a:spcPts val="400"/>
              </a:spcBef>
              <a:buClr>
                <a:srgbClr val="E00202"/>
              </a:buClr>
              <a:buSzPct val="69000"/>
              <a:buFont typeface="Arial" charset="0"/>
              <a:buChar char="●"/>
            </a:pPr>
            <a:r>
              <a:rPr lang="en-US" sz="2400" dirty="0">
                <a:solidFill>
                  <a:srgbClr val="2A2A40"/>
                </a:solidFill>
                <a:latin typeface="Arial" charset="0"/>
                <a:ea typeface="ＭＳ Ｐゴシック" charset="0"/>
                <a:sym typeface="Arial" charset="0"/>
              </a:rPr>
              <a:t>Increased consumer preference for American-made</a:t>
            </a:r>
            <a:endParaRPr lang="en-US" sz="2400" dirty="0">
              <a:solidFill>
                <a:srgbClr val="666699"/>
              </a:solidFill>
              <a:latin typeface="Arial" charset="0"/>
              <a:ea typeface="ＭＳ Ｐゴシック" charset="0"/>
              <a:sym typeface="Arial" charset="0"/>
            </a:endParaRPr>
          </a:p>
          <a:p>
            <a:pPr marL="760413" lvl="1" indent="-303213" algn="l">
              <a:spcBef>
                <a:spcPts val="400"/>
              </a:spcBef>
              <a:buClr>
                <a:srgbClr val="E00202"/>
              </a:buClr>
              <a:buSzPct val="69000"/>
              <a:buFont typeface="Arial" charset="0"/>
              <a:buChar char="●"/>
            </a:pPr>
            <a:r>
              <a:rPr lang="en-US" sz="2400" dirty="0">
                <a:solidFill>
                  <a:srgbClr val="2A2A40"/>
                </a:solidFill>
                <a:latin typeface="Arial" charset="0"/>
                <a:ea typeface="ＭＳ Ｐゴシック" charset="0"/>
                <a:sym typeface="Arial" charset="0"/>
              </a:rPr>
              <a:t>Freight cost</a:t>
            </a:r>
            <a:endParaRPr lang="en-US" sz="2400" dirty="0">
              <a:solidFill>
                <a:srgbClr val="666699"/>
              </a:solidFill>
              <a:latin typeface="Arial" charset="0"/>
              <a:ea typeface="ＭＳ Ｐゴシック" charset="0"/>
              <a:sym typeface="Arial" charset="0"/>
            </a:endParaRPr>
          </a:p>
          <a:p>
            <a:pPr marL="760413" lvl="1" indent="-303213" algn="l">
              <a:spcBef>
                <a:spcPts val="400"/>
              </a:spcBef>
              <a:buClr>
                <a:srgbClr val="E00202"/>
              </a:buClr>
              <a:buSzPct val="69000"/>
              <a:buFont typeface="Arial" charset="0"/>
              <a:buChar char="●"/>
            </a:pPr>
            <a:r>
              <a:rPr lang="en-US" sz="2400" dirty="0">
                <a:solidFill>
                  <a:srgbClr val="2A2A40"/>
                </a:solidFill>
                <a:latin typeface="Arial" charset="0"/>
                <a:ea typeface="ＭＳ Ｐゴシック" charset="0"/>
                <a:sym typeface="Arial" charset="0"/>
              </a:rPr>
              <a:t>Lead time</a:t>
            </a:r>
            <a:endParaRPr lang="en-US" sz="2400" dirty="0">
              <a:solidFill>
                <a:srgbClr val="666699"/>
              </a:solidFill>
              <a:latin typeface="Arial" charset="0"/>
              <a:ea typeface="ＭＳ Ｐゴシック" charset="0"/>
              <a:sym typeface="Arial" charset="0"/>
            </a:endParaRPr>
          </a:p>
          <a:p>
            <a:pPr marL="760413" lvl="1" indent="-303213" algn="l">
              <a:spcBef>
                <a:spcPts val="400"/>
              </a:spcBef>
              <a:buClr>
                <a:srgbClr val="E00202"/>
              </a:buClr>
              <a:buSzPct val="69000"/>
              <a:buFont typeface="Arial" charset="0"/>
              <a:buChar char="●"/>
            </a:pPr>
            <a:r>
              <a:rPr lang="en-US" sz="2400" dirty="0">
                <a:solidFill>
                  <a:srgbClr val="2A2A40"/>
                </a:solidFill>
                <a:latin typeface="Arial" charset="0"/>
                <a:ea typeface="ＭＳ Ｐゴシック" charset="0"/>
                <a:sym typeface="Arial" charset="0"/>
              </a:rPr>
              <a:t>U.S. cost of natural gas, energy</a:t>
            </a:r>
          </a:p>
        </p:txBody>
      </p:sp>
      <p:sp>
        <p:nvSpPr>
          <p:cNvPr id="168965" name="Rectangle 5"/>
          <p:cNvSpPr>
            <a:spLocks/>
          </p:cNvSpPr>
          <p:nvPr/>
        </p:nvSpPr>
        <p:spPr bwMode="auto">
          <a:xfrm>
            <a:off x="152400" y="6019800"/>
            <a:ext cx="8851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Jon </a:t>
            </a:r>
            <a:r>
              <a:rPr lang="en-US" sz="1100" dirty="0" err="1">
                <a:solidFill>
                  <a:srgbClr val="190104"/>
                </a:solidFill>
                <a:latin typeface="Arial" charset="0"/>
                <a:ea typeface="ＭＳ Ｐゴシック" charset="0"/>
                <a:sym typeface="Arial" charset="0"/>
              </a:rPr>
              <a:t>Chesto</a:t>
            </a:r>
            <a:r>
              <a:rPr lang="en-US" sz="1100" dirty="0">
                <a:solidFill>
                  <a:srgbClr val="190104"/>
                </a:solidFill>
                <a:latin typeface="Arial" charset="0"/>
                <a:ea typeface="ＭＳ Ｐゴシック" charset="0"/>
                <a:sym typeface="Arial" charset="0"/>
              </a:rPr>
              <a:t>, </a:t>
            </a:r>
            <a:r>
              <a:rPr lang="en-US" sz="1100" dirty="0">
                <a:solidFill>
                  <a:srgbClr val="190104"/>
                </a:solidFill>
                <a:latin typeface="Arial Italic" charset="0"/>
                <a:ea typeface="ＭＳ Ｐゴシック" charset="0"/>
                <a:sym typeface="Arial Italic" charset="0"/>
              </a:rPr>
              <a:t>Boston Business Journal</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Leominster firm</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s bucket plant shows how a local manufacturer can beat overseas rivals.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January 9, 2014. </a:t>
            </a:r>
            <a:r>
              <a:rPr lang="en-US" altLang="ja-JP" sz="1100" dirty="0">
                <a:solidFill>
                  <a:schemeClr val="bg2"/>
                </a:solidFill>
                <a:latin typeface="Arial" charset="0"/>
                <a:ea typeface="Arial" charset="0"/>
                <a:cs typeface="Arial" charset="0"/>
                <a:sym typeface="Arial" charset="0"/>
              </a:rPr>
              <a:t>http://www.bizjournals.com/boston/blog/mass_roundup/2014/01/leaktites-leominster-made-big-gripper.html?page=all.</a:t>
            </a:r>
            <a:r>
              <a:rPr lang="en-US" altLang="ja-JP" sz="1100" dirty="0">
                <a:solidFill>
                  <a:srgbClr val="190104"/>
                </a:solidFill>
                <a:latin typeface="Arial" charset="0"/>
                <a:ea typeface="Arial" charset="0"/>
                <a:cs typeface="Arial" charset="0"/>
                <a:sym typeface="Arial" charset="0"/>
              </a:rPr>
              <a:t> </a:t>
            </a:r>
            <a:endParaRPr lang="en-US" sz="1100" dirty="0">
              <a:solidFill>
                <a:srgbClr val="190104"/>
              </a:solidFill>
              <a:latin typeface="Arial" charset="0"/>
              <a:ea typeface="Arial" charset="0"/>
              <a:cs typeface="Arial" charset="0"/>
              <a:sym typeface="Arial" charset="0"/>
            </a:endParaRPr>
          </a:p>
        </p:txBody>
      </p:sp>
      <p:pic>
        <p:nvPicPr>
          <p:cNvPr id="168966"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43600" y="1066800"/>
            <a:ext cx="304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5"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203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FA4C206F-30DC-E34C-8299-A9B5F811C4C1}" type="slidenum">
              <a:rPr lang="en-US" sz="1800" smtClean="0">
                <a:solidFill>
                  <a:srgbClr val="000000"/>
                </a:solidFill>
                <a:latin typeface="Times New Roman" charset="0"/>
                <a:cs typeface="Times New Roman" charset="0"/>
                <a:sym typeface="Times New Roman" charset="0"/>
              </a:rPr>
              <a:pPr algn="r">
                <a:defRPr/>
              </a:pPr>
              <a:t>138</a:t>
            </a:fld>
            <a:endParaRPr lang="en-US" sz="1800" smtClean="0">
              <a:solidFill>
                <a:srgbClr val="000000"/>
              </a:solidFill>
              <a:latin typeface="Times New Roman" charset="0"/>
              <a:cs typeface="Times New Roman" charset="0"/>
              <a:sym typeface="Times New Roman" charset="0"/>
            </a:endParaRPr>
          </a:p>
        </p:txBody>
      </p:sp>
      <p:sp>
        <p:nvSpPr>
          <p:cNvPr id="172035" name="Rectangle 3"/>
          <p:cNvSpPr>
            <a:spLocks/>
          </p:cNvSpPr>
          <p:nvPr/>
        </p:nvSpPr>
        <p:spPr bwMode="auto">
          <a:xfrm>
            <a:off x="5257800" y="1219200"/>
            <a:ext cx="3670300" cy="685800"/>
          </a:xfrm>
          <a:prstGeom prst="rect">
            <a:avLst/>
          </a:prstGeom>
          <a:solidFill>
            <a:schemeClr val="accent1"/>
          </a:solidFill>
          <a:ln>
            <a:noFill/>
          </a:ln>
          <a:effectLst>
            <a:outerShdw blurRad="63500" dist="23039" dir="5400000" algn="ctr" rotWithShape="0">
              <a:schemeClr val="bg2">
                <a:alpha val="35036"/>
              </a:schemeClr>
            </a:outerShdw>
          </a:effectLst>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wrap="none" lIns="0" tIns="0" rIns="0" bIns="0"/>
          <a:lstStyle/>
          <a:p>
            <a:pPr>
              <a:defRPr/>
            </a:pPr>
            <a:endParaRPr lang="en-US"/>
          </a:p>
        </p:txBody>
      </p:sp>
      <p:sp>
        <p:nvSpPr>
          <p:cNvPr id="169988" name="Rectangle 4"/>
          <p:cNvSpPr>
            <a:spLocks/>
          </p:cNvSpPr>
          <p:nvPr/>
        </p:nvSpPr>
        <p:spPr bwMode="auto">
          <a:xfrm>
            <a:off x="1981200" y="-14288"/>
            <a:ext cx="5943600" cy="100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Computers </a:t>
            </a:r>
            <a:br>
              <a:rPr lang="en-US" sz="3200" dirty="0">
                <a:solidFill>
                  <a:srgbClr val="2A2A40"/>
                </a:solidFill>
                <a:latin typeface="Arial" charset="0"/>
                <a:ea typeface="ＭＳ Ｐゴシック" charset="0"/>
                <a:sym typeface="Arial" charset="0"/>
              </a:rPr>
            </a:br>
            <a:r>
              <a:rPr lang="en-US" sz="3200" dirty="0">
                <a:solidFill>
                  <a:srgbClr val="2A2A40"/>
                </a:solidFill>
                <a:latin typeface="Arial" charset="0"/>
                <a:ea typeface="ＭＳ Ｐゴシック" charset="0"/>
                <a:sym typeface="Arial" charset="0"/>
              </a:rPr>
              <a:t>(Foreign Direct Investment)</a:t>
            </a:r>
          </a:p>
        </p:txBody>
      </p:sp>
      <p:sp>
        <p:nvSpPr>
          <p:cNvPr id="169989" name="Rectangle 5"/>
          <p:cNvSpPr>
            <a:spLocks/>
          </p:cNvSpPr>
          <p:nvPr/>
        </p:nvSpPr>
        <p:spPr bwMode="auto">
          <a:xfrm>
            <a:off x="152400" y="1524000"/>
            <a:ext cx="88519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China to </a:t>
            </a:r>
            <a:r>
              <a:rPr lang="en-US" sz="2800" dirty="0" err="1">
                <a:solidFill>
                  <a:srgbClr val="2A2A40"/>
                </a:solidFill>
                <a:latin typeface="Arial" charset="0"/>
                <a:ea typeface="ＭＳ Ｐゴシック" charset="0"/>
                <a:sym typeface="Arial" charset="0"/>
              </a:rPr>
              <a:t>Whitsett</a:t>
            </a:r>
            <a:r>
              <a:rPr lang="en-US" sz="2800" dirty="0">
                <a:solidFill>
                  <a:srgbClr val="2A2A40"/>
                </a:solidFill>
                <a:latin typeface="Arial" charset="0"/>
                <a:ea typeface="ＭＳ Ｐゴシック" charset="0"/>
                <a:sym typeface="Arial" charset="0"/>
              </a:rPr>
              <a:t>, N.C.</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115 manufacturing jobs, 185 logistics and refurbishment jobs</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Freight cost; Rising wages; Skilled workforce; Re-design; Lead time</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10-20% growth every quarter and year since beginning U.S. manufacturing</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Morrisville, NC, call center: 185 jobs</a:t>
            </a:r>
          </a:p>
        </p:txBody>
      </p:sp>
      <p:sp>
        <p:nvSpPr>
          <p:cNvPr id="169990" name="Rectangle 6"/>
          <p:cNvSpPr>
            <a:spLocks/>
          </p:cNvSpPr>
          <p:nvPr/>
        </p:nvSpPr>
        <p:spPr bwMode="auto">
          <a:xfrm>
            <a:off x="228600" y="5867400"/>
            <a:ext cx="7937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Has U.S. Manufacturing</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s Comeback Stalled?</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Pew Charitable Trust</a:t>
            </a:r>
            <a:r>
              <a:rPr lang="en-US" altLang="ja-JP" sz="1100" dirty="0">
                <a:solidFill>
                  <a:srgbClr val="190104"/>
                </a:solidFill>
                <a:latin typeface="Arial" charset="0"/>
                <a:ea typeface="Arial" charset="0"/>
                <a:cs typeface="Arial" charset="0"/>
                <a:sym typeface="Arial" charset="0"/>
              </a:rPr>
              <a:t>. </a:t>
            </a:r>
            <a:endParaRPr lang="en-US" altLang="ja-JP" sz="2400" dirty="0">
              <a:solidFill>
                <a:srgbClr val="666699"/>
              </a:solidFill>
              <a:latin typeface="Arial" charset="0"/>
              <a:ea typeface="Lucida Grande" charset="0"/>
              <a:cs typeface="Lucida Grande" charset="0"/>
              <a:sym typeface="Arial" charset="0"/>
            </a:endParaRPr>
          </a:p>
          <a:p>
            <a:pPr algn="l"/>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Made in America? How to know which flag-waving products are true red, white, and blue.</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Consumer Reports</a:t>
            </a:r>
            <a:r>
              <a:rPr lang="en-US" altLang="ja-JP" sz="1100" dirty="0">
                <a:solidFill>
                  <a:srgbClr val="190104"/>
                </a:solidFill>
                <a:latin typeface="Arial" charset="0"/>
                <a:ea typeface="Arial" charset="0"/>
                <a:cs typeface="Arial" charset="0"/>
                <a:sym typeface="Arial" charset="0"/>
              </a:rPr>
              <a:t>. </a:t>
            </a:r>
            <a:endParaRPr lang="en-US" altLang="ja-JP" sz="2400" dirty="0">
              <a:solidFill>
                <a:srgbClr val="666699"/>
              </a:solidFill>
              <a:latin typeface="Arial" charset="0"/>
              <a:ea typeface="Lucida Grande" charset="0"/>
              <a:cs typeface="Lucida Grande" charset="0"/>
              <a:sym typeface="Arial" charset="0"/>
            </a:endParaRPr>
          </a:p>
          <a:p>
            <a:pPr algn="l"/>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Made in America: How PC Giant Lenovo Eclipsed HP.</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Bloomberg News</a:t>
            </a:r>
            <a:r>
              <a:rPr lang="en-US" altLang="ja-JP" sz="1100" dirty="0">
                <a:solidFill>
                  <a:srgbClr val="190104"/>
                </a:solidFill>
                <a:latin typeface="Arial" charset="0"/>
                <a:ea typeface="Arial" charset="0"/>
                <a:cs typeface="Arial" charset="0"/>
                <a:sym typeface="Arial" charset="0"/>
              </a:rPr>
              <a:t>.</a:t>
            </a:r>
            <a:endParaRPr lang="en-US" altLang="ja-JP" sz="2400" dirty="0">
              <a:solidFill>
                <a:srgbClr val="666699"/>
              </a:solidFill>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Tom Spring, </a:t>
            </a:r>
            <a:r>
              <a:rPr lang="en-US" sz="1100" dirty="0">
                <a:solidFill>
                  <a:srgbClr val="190104"/>
                </a:solidFill>
                <a:latin typeface="Arial Italic" charset="0"/>
                <a:ea typeface="Arial Italic" charset="0"/>
                <a:cs typeface="Arial Italic" charset="0"/>
                <a:sym typeface="Arial Italic" charset="0"/>
              </a:rPr>
              <a:t>CRN</a:t>
            </a:r>
            <a:r>
              <a:rPr lang="en-US" sz="1100" dirty="0">
                <a:solidFill>
                  <a:srgbClr val="190104"/>
                </a:solidFill>
                <a:latin typeface="Arial" charset="0"/>
                <a:ea typeface="Arial" charset="0"/>
                <a:cs typeface="Arial"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10 Tech Companies Bringing Jobs Back to the U.S.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Nov. 15, 2013.,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Lenovo</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s North Carolina </a:t>
            </a:r>
            <a:r>
              <a:rPr lang="en-US" altLang="ja-JP" sz="1100" dirty="0" err="1">
                <a:solidFill>
                  <a:srgbClr val="190104"/>
                </a:solidFill>
                <a:latin typeface="Arial" charset="0"/>
                <a:ea typeface="Arial" charset="0"/>
                <a:cs typeface="Arial" charset="0"/>
                <a:sym typeface="Arial" charset="0"/>
              </a:rPr>
              <a:t>Onshoring</a:t>
            </a:r>
            <a:r>
              <a:rPr lang="en-US" altLang="ja-JP" sz="1100" dirty="0">
                <a:solidFill>
                  <a:srgbClr val="190104"/>
                </a:solidFill>
                <a:latin typeface="Arial" charset="0"/>
                <a:ea typeface="Arial" charset="0"/>
                <a:cs typeface="Arial" charset="0"/>
                <a:sym typeface="Arial" charset="0"/>
              </a:rPr>
              <a:t> Effort: One Year Later.</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December 26, 2013.</a:t>
            </a:r>
            <a:endParaRPr lang="en-US" sz="1100" dirty="0">
              <a:solidFill>
                <a:srgbClr val="190104"/>
              </a:solidFill>
              <a:latin typeface="Arial" charset="0"/>
              <a:ea typeface="Arial" charset="0"/>
              <a:cs typeface="Arial" charset="0"/>
              <a:sym typeface="Arial" charset="0"/>
            </a:endParaRPr>
          </a:p>
        </p:txBody>
      </p:sp>
      <p:pic>
        <p:nvPicPr>
          <p:cNvPr id="169991"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10200" y="1219200"/>
            <a:ext cx="35052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08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4E8669B4-15B6-5743-8AF0-2ECE0245D464}" type="slidenum">
              <a:rPr lang="en-US" sz="1800" smtClean="0">
                <a:solidFill>
                  <a:srgbClr val="000000"/>
                </a:solidFill>
                <a:latin typeface="Times New Roman" charset="0"/>
                <a:cs typeface="Times New Roman" charset="0"/>
                <a:sym typeface="Times New Roman" charset="0"/>
              </a:rPr>
              <a:pPr algn="r">
                <a:defRPr/>
              </a:pPr>
              <a:t>139</a:t>
            </a:fld>
            <a:endParaRPr lang="en-US" sz="1800" smtClean="0">
              <a:solidFill>
                <a:srgbClr val="000000"/>
              </a:solidFill>
              <a:latin typeface="Times New Roman" charset="0"/>
              <a:cs typeface="Times New Roman" charset="0"/>
              <a:sym typeface="Times New Roman" charset="0"/>
            </a:endParaRPr>
          </a:p>
        </p:txBody>
      </p:sp>
      <p:sp>
        <p:nvSpPr>
          <p:cNvPr id="172035" name="Rectangle 3"/>
          <p:cNvSpPr>
            <a:spLocks/>
          </p:cNvSpPr>
          <p:nvPr/>
        </p:nvSpPr>
        <p:spPr bwMode="auto">
          <a:xfrm>
            <a:off x="990600" y="-76200"/>
            <a:ext cx="79375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QuickPort </a:t>
            </a:r>
            <a:r>
              <a:rPr lang="en-US" sz="3200" dirty="0" err="1">
                <a:solidFill>
                  <a:srgbClr val="2A2A40"/>
                </a:solidFill>
                <a:latin typeface="Arial" charset="0"/>
                <a:ea typeface="ＭＳ Ｐゴシック" charset="0"/>
                <a:sym typeface="Arial" charset="0"/>
              </a:rPr>
              <a:t>Datacom</a:t>
            </a:r>
            <a:r>
              <a:rPr lang="en-US" sz="3200" dirty="0">
                <a:solidFill>
                  <a:srgbClr val="2A2A40"/>
                </a:solidFill>
                <a:latin typeface="Arial" charset="0"/>
                <a:ea typeface="ＭＳ Ｐゴシック" charset="0"/>
                <a:sym typeface="Arial" charset="0"/>
              </a:rPr>
              <a:t> Wall Port</a:t>
            </a:r>
          </a:p>
        </p:txBody>
      </p:sp>
      <p:sp>
        <p:nvSpPr>
          <p:cNvPr id="172036" name="Rectangle 4"/>
          <p:cNvSpPr>
            <a:spLocks/>
          </p:cNvSpPr>
          <p:nvPr/>
        </p:nvSpPr>
        <p:spPr bwMode="auto">
          <a:xfrm>
            <a:off x="152400" y="1446213"/>
            <a:ext cx="88519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China to Bothell, WA</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ja-JP" altLang="en-US" sz="2400" dirty="0">
                <a:solidFill>
                  <a:srgbClr val="2A2A40"/>
                </a:solidFill>
                <a:latin typeface="Arial" charset="0"/>
                <a:ea typeface="ＭＳ Ｐゴシック" charset="0"/>
                <a:sym typeface="Arial" charset="0"/>
              </a:rPr>
              <a:t>“</a:t>
            </a:r>
            <a:r>
              <a:rPr lang="en-US" altLang="ja-JP" sz="2400" dirty="0">
                <a:solidFill>
                  <a:srgbClr val="008000"/>
                </a:solidFill>
                <a:latin typeface="Arial" charset="0"/>
                <a:ea typeface="Arial" charset="0"/>
                <a:cs typeface="Arial" charset="0"/>
                <a:sym typeface="Arial" charset="0"/>
              </a:rPr>
              <a:t>Green</a:t>
            </a:r>
            <a:r>
              <a:rPr lang="ja-JP" altLang="en-US" sz="2400" dirty="0">
                <a:solidFill>
                  <a:srgbClr val="2A2A40"/>
                </a:solidFill>
                <a:latin typeface="Arial" charset="0"/>
                <a:ea typeface="ＭＳ Ｐゴシック" charset="0"/>
                <a:sym typeface="Arial" charset="0"/>
              </a:rPr>
              <a:t>”</a:t>
            </a:r>
            <a:r>
              <a:rPr lang="en-US" altLang="ja-JP" sz="2400" dirty="0">
                <a:solidFill>
                  <a:srgbClr val="2A2A40"/>
                </a:solidFill>
                <a:latin typeface="Arial" charset="0"/>
                <a:ea typeface="Arial" charset="0"/>
                <a:cs typeface="Arial" charset="0"/>
                <a:sym typeface="Arial" charset="0"/>
              </a:rPr>
              <a:t> philosophy:</a:t>
            </a:r>
            <a:endParaRPr lang="en-US" altLang="ja-JP" sz="2400" dirty="0">
              <a:solidFill>
                <a:srgbClr val="666699"/>
              </a:solidFill>
              <a:latin typeface="Arial" charset="0"/>
              <a:ea typeface="Lucida Grande" charset="0"/>
              <a:cs typeface="Lucida Grande"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Arial" charset="0"/>
                <a:cs typeface="Arial" charset="0"/>
                <a:sym typeface="Arial" charset="0"/>
              </a:rPr>
              <a:t>Reduces waste</a:t>
            </a:r>
            <a:endParaRPr lang="en-US" sz="2400" dirty="0">
              <a:solidFill>
                <a:srgbClr val="666699"/>
              </a:solidFill>
              <a:latin typeface="Arial" charset="0"/>
              <a:ea typeface="Lucida Grande" charset="0"/>
              <a:cs typeface="Lucida Grande"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Arial" charset="0"/>
                <a:cs typeface="Arial" charset="0"/>
                <a:sym typeface="Arial" charset="0"/>
              </a:rPr>
              <a:t>Machines use cleaner energy sources</a:t>
            </a:r>
            <a:endParaRPr lang="en-US" sz="2400" dirty="0">
              <a:solidFill>
                <a:srgbClr val="666699"/>
              </a:solidFill>
              <a:latin typeface="Arial" charset="0"/>
              <a:ea typeface="Lucida Grande" charset="0"/>
              <a:cs typeface="Lucida Grande"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Arial" charset="0"/>
                <a:cs typeface="Arial" charset="0"/>
                <a:sym typeface="Arial" charset="0"/>
              </a:rPr>
              <a:t>More efficient</a:t>
            </a:r>
            <a:endParaRPr lang="en-US" sz="2400" dirty="0">
              <a:solidFill>
                <a:srgbClr val="666699"/>
              </a:solidFill>
              <a:latin typeface="Arial" charset="0"/>
              <a:ea typeface="Lucida Grande" charset="0"/>
              <a:cs typeface="Lucida Grande"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Arial" charset="0"/>
                <a:cs typeface="Arial" charset="0"/>
                <a:sym typeface="Arial" charset="0"/>
              </a:rPr>
              <a:t>Support American job growth</a:t>
            </a:r>
            <a:endParaRPr lang="en-US" sz="2400" dirty="0">
              <a:solidFill>
                <a:srgbClr val="666699"/>
              </a:solidFill>
              <a:latin typeface="Arial" charset="0"/>
              <a:ea typeface="Lucida Grande" charset="0"/>
              <a:cs typeface="Lucida Grande"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Arial" charset="0"/>
                <a:cs typeface="Arial" charset="0"/>
                <a:sym typeface="Arial" charset="0"/>
              </a:rPr>
              <a:t>Cost-benefit analysis: no loss of competitive price advantage</a:t>
            </a:r>
            <a:endParaRPr lang="en-US" sz="2400" dirty="0">
              <a:solidFill>
                <a:srgbClr val="666699"/>
              </a:solidFill>
              <a:latin typeface="Arial" charset="0"/>
              <a:ea typeface="Lucida Grande" charset="0"/>
              <a:cs typeface="Lucida Grande"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Arial" charset="0"/>
                <a:cs typeface="Arial" charset="0"/>
                <a:sym typeface="Arial" charset="0"/>
              </a:rPr>
              <a:t>Reasons:</a:t>
            </a:r>
            <a:endParaRPr lang="en-US" sz="2400" dirty="0">
              <a:solidFill>
                <a:srgbClr val="666699"/>
              </a:solidFill>
              <a:latin typeface="Arial" charset="0"/>
              <a:ea typeface="Lucida Grande" charset="0"/>
              <a:cs typeface="Lucida Grande"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FF0000"/>
                </a:solidFill>
                <a:latin typeface="Arial" charset="0"/>
                <a:ea typeface="Arial" charset="0"/>
                <a:cs typeface="Arial" charset="0"/>
                <a:sym typeface="Arial" charset="0"/>
              </a:rPr>
              <a:t>Time to market</a:t>
            </a:r>
            <a:endParaRPr lang="en-US" sz="2400" dirty="0">
              <a:solidFill>
                <a:srgbClr val="666699"/>
              </a:solidFill>
              <a:latin typeface="Arial" charset="0"/>
              <a:ea typeface="Lucida Grande" charset="0"/>
              <a:cs typeface="Lucida Grande"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FF0000"/>
                </a:solidFill>
                <a:latin typeface="Arial" charset="0"/>
                <a:ea typeface="Arial" charset="0"/>
                <a:cs typeface="Arial" charset="0"/>
                <a:sym typeface="Arial" charset="0"/>
              </a:rPr>
              <a:t>Freight Cost</a:t>
            </a:r>
            <a:endParaRPr lang="en-US" sz="2400" dirty="0">
              <a:solidFill>
                <a:srgbClr val="666699"/>
              </a:solidFill>
              <a:latin typeface="Arial" charset="0"/>
              <a:ea typeface="Lucida Grande" charset="0"/>
              <a:cs typeface="Lucida Grande"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FF0000"/>
                </a:solidFill>
                <a:latin typeface="Arial" charset="0"/>
                <a:ea typeface="Arial" charset="0"/>
                <a:cs typeface="Arial" charset="0"/>
                <a:sym typeface="Arial" charset="0"/>
              </a:rPr>
              <a:t>Rising Wages</a:t>
            </a:r>
            <a:endParaRPr lang="en-US" sz="2400" dirty="0">
              <a:solidFill>
                <a:srgbClr val="666699"/>
              </a:solidFill>
              <a:latin typeface="Arial" charset="0"/>
              <a:ea typeface="Lucida Grande" charset="0"/>
              <a:cs typeface="Lucida Grande"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FF0000"/>
                </a:solidFill>
                <a:latin typeface="Arial" charset="0"/>
                <a:ea typeface="Arial" charset="0"/>
                <a:cs typeface="Arial" charset="0"/>
                <a:sym typeface="Arial" charset="0"/>
              </a:rPr>
              <a:t>Quality</a:t>
            </a:r>
          </a:p>
        </p:txBody>
      </p:sp>
      <p:sp>
        <p:nvSpPr>
          <p:cNvPr id="172037" name="Rectangle 5"/>
          <p:cNvSpPr>
            <a:spLocks/>
          </p:cNvSpPr>
          <p:nvPr/>
        </p:nvSpPr>
        <p:spPr bwMode="auto">
          <a:xfrm>
            <a:off x="304800" y="6324600"/>
            <a:ext cx="680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Bothell firm brings work back to the U.S. from China.</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Debra Smith, </a:t>
            </a:r>
            <a:r>
              <a:rPr lang="en-US" altLang="ja-JP" sz="1100" dirty="0">
                <a:solidFill>
                  <a:srgbClr val="190104"/>
                </a:solidFill>
                <a:latin typeface="Arial Italic" charset="0"/>
                <a:ea typeface="Arial Italic" charset="0"/>
                <a:cs typeface="Arial Italic" charset="0"/>
                <a:sym typeface="Arial Italic" charset="0"/>
              </a:rPr>
              <a:t>The Herald Business Journal</a:t>
            </a:r>
            <a:r>
              <a:rPr lang="en-US" altLang="ja-JP" sz="1100" dirty="0">
                <a:solidFill>
                  <a:srgbClr val="190104"/>
                </a:solidFill>
                <a:latin typeface="Arial" charset="0"/>
                <a:ea typeface="Arial" charset="0"/>
                <a:cs typeface="Arial" charset="0"/>
                <a:sym typeface="Arial" charset="0"/>
              </a:rPr>
              <a:t>. February 4, 2013. http://</a:t>
            </a:r>
            <a:r>
              <a:rPr lang="en-US" altLang="ja-JP" sz="1100" dirty="0" err="1">
                <a:solidFill>
                  <a:srgbClr val="190104"/>
                </a:solidFill>
                <a:latin typeface="Arial" charset="0"/>
                <a:ea typeface="Arial" charset="0"/>
                <a:cs typeface="Arial" charset="0"/>
                <a:sym typeface="Arial" charset="0"/>
              </a:rPr>
              <a:t>www.heraldnet.com</a:t>
            </a:r>
            <a:r>
              <a:rPr lang="en-US" altLang="ja-JP" sz="1100" dirty="0">
                <a:solidFill>
                  <a:srgbClr val="190104"/>
                </a:solidFill>
                <a:latin typeface="Arial" charset="0"/>
                <a:ea typeface="Arial" charset="0"/>
                <a:cs typeface="Arial" charset="0"/>
                <a:sym typeface="Arial" charset="0"/>
              </a:rPr>
              <a:t>/article/20130204/BIZ/702049977</a:t>
            </a:r>
            <a:endParaRPr lang="en-US" sz="1100" dirty="0">
              <a:solidFill>
                <a:srgbClr val="190104"/>
              </a:solidFill>
              <a:latin typeface="Arial" charset="0"/>
              <a:ea typeface="Arial" charset="0"/>
              <a:cs typeface="Arial" charset="0"/>
              <a:sym typeface="Arial" charset="0"/>
            </a:endParaRPr>
          </a:p>
        </p:txBody>
      </p:sp>
      <p:pic>
        <p:nvPicPr>
          <p:cNvPr id="17203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72200" y="685800"/>
            <a:ext cx="23622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560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A448CD2E-080B-0B48-9816-A0F4EFCA3E36}" type="slidenum">
              <a:rPr lang="en-US" sz="1800" smtClean="0">
                <a:solidFill>
                  <a:srgbClr val="000000"/>
                </a:solidFill>
                <a:latin typeface="Times New Roman" charset="0"/>
                <a:cs typeface="Times New Roman" charset="0"/>
                <a:sym typeface="Times New Roman" charset="0"/>
              </a:rPr>
              <a:pPr algn="r">
                <a:defRPr/>
              </a:pPr>
              <a:t>14</a:t>
            </a:fld>
            <a:endParaRPr lang="en-US" sz="1800" smtClean="0">
              <a:solidFill>
                <a:srgbClr val="000000"/>
              </a:solidFill>
              <a:latin typeface="Times New Roman" charset="0"/>
              <a:cs typeface="Times New Roman" charset="0"/>
              <a:sym typeface="Times New Roman" charset="0"/>
            </a:endParaRPr>
          </a:p>
        </p:txBody>
      </p:sp>
      <p:sp>
        <p:nvSpPr>
          <p:cNvPr id="23555" name="Rectangle 3"/>
          <p:cNvSpPr>
            <a:spLocks/>
          </p:cNvSpPr>
          <p:nvPr/>
        </p:nvSpPr>
        <p:spPr bwMode="auto">
          <a:xfrm>
            <a:off x="2209800" y="-65088"/>
            <a:ext cx="53467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nchor="ctr"/>
          <a:lstStyle/>
          <a:p>
            <a:r>
              <a:rPr lang="en-US" sz="3200" dirty="0">
                <a:solidFill>
                  <a:srgbClr val="2A2A40"/>
                </a:solidFill>
                <a:latin typeface="Arial" charset="0"/>
                <a:ea typeface="ＭＳ Ｐゴシック" charset="0"/>
                <a:sym typeface="Arial" charset="0"/>
              </a:rPr>
              <a:t>Wire Harnesses</a:t>
            </a:r>
          </a:p>
        </p:txBody>
      </p:sp>
      <p:sp>
        <p:nvSpPr>
          <p:cNvPr id="23556" name="Rectangle 4"/>
          <p:cNvSpPr>
            <a:spLocks/>
          </p:cNvSpPr>
          <p:nvPr/>
        </p:nvSpPr>
        <p:spPr bwMode="auto">
          <a:xfrm>
            <a:off x="7938" y="1627188"/>
            <a:ext cx="88519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2413" indent="-228600" algn="l">
              <a:buClr>
                <a:srgbClr val="E40B2A"/>
              </a:buClr>
              <a:buSzPct val="100000"/>
              <a:buFont typeface="Arial" charset="0"/>
              <a:buChar char="●"/>
            </a:pPr>
            <a:r>
              <a:rPr lang="en-US" sz="2800" dirty="0">
                <a:latin typeface="Arial" charset="0"/>
                <a:ea typeface="ＭＳ Ｐゴシック" charset="0"/>
                <a:sym typeface="Arial" charset="0"/>
              </a:rPr>
              <a:t>China and Mexico to Portland, OR</a:t>
            </a:r>
            <a:endParaRPr lang="en-US" sz="2800" dirty="0">
              <a:solidFill>
                <a:srgbClr val="666699"/>
              </a:solidFill>
              <a:latin typeface="Arial" charset="0"/>
              <a:ea typeface="ＭＳ Ｐゴシック" charset="0"/>
              <a:sym typeface="Arial" charset="0"/>
            </a:endParaRPr>
          </a:p>
          <a:p>
            <a:pPr marL="252413" indent="-228600" algn="l">
              <a:spcBef>
                <a:spcPts val="400"/>
              </a:spcBef>
              <a:buClr>
                <a:srgbClr val="E40B2A"/>
              </a:buClr>
              <a:buSzPct val="100000"/>
              <a:buFont typeface="Arial" charset="0"/>
              <a:buChar char="●"/>
            </a:pPr>
            <a:r>
              <a:rPr lang="en-US" sz="2800" dirty="0">
                <a:latin typeface="Arial" charset="0"/>
                <a:ea typeface="ＭＳ Ｐゴシック" charset="0"/>
                <a:sym typeface="Arial" charset="0"/>
              </a:rPr>
              <a:t>30 new employees</a:t>
            </a:r>
            <a:endParaRPr lang="en-US" sz="2800" dirty="0">
              <a:solidFill>
                <a:srgbClr val="666699"/>
              </a:solidFill>
              <a:latin typeface="Arial" charset="0"/>
              <a:ea typeface="ＭＳ Ｐゴシック" charset="0"/>
              <a:sym typeface="Arial" charset="0"/>
            </a:endParaRPr>
          </a:p>
          <a:p>
            <a:pPr marL="252413" indent="-228600" algn="l">
              <a:spcBef>
                <a:spcPts val="400"/>
              </a:spcBef>
              <a:buClr>
                <a:srgbClr val="E40B2A"/>
              </a:buClr>
              <a:buSzPct val="100000"/>
              <a:buFont typeface="Arial" charset="0"/>
              <a:buChar char="●"/>
            </a:pPr>
            <a:r>
              <a:rPr lang="en-US" sz="2800" dirty="0">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09613" lvl="1" indent="-228600" algn="l">
              <a:spcBef>
                <a:spcPts val="400"/>
              </a:spcBef>
              <a:buClr>
                <a:srgbClr val="E40B2A"/>
              </a:buClr>
              <a:buSzPct val="69000"/>
              <a:buFont typeface="Arial" charset="0"/>
              <a:buChar char="●"/>
            </a:pPr>
            <a:r>
              <a:rPr lang="en-US" sz="2400" dirty="0">
                <a:latin typeface="Arial" charset="0"/>
                <a:ea typeface="ＭＳ Ｐゴシック" charset="0"/>
                <a:sym typeface="Arial" charset="0"/>
              </a:rPr>
              <a:t>Delivery</a:t>
            </a:r>
            <a:endParaRPr lang="en-US" sz="2400" dirty="0">
              <a:solidFill>
                <a:srgbClr val="666699"/>
              </a:solidFill>
              <a:latin typeface="Arial" charset="0"/>
              <a:ea typeface="ＭＳ Ｐゴシック" charset="0"/>
              <a:sym typeface="Arial" charset="0"/>
            </a:endParaRPr>
          </a:p>
          <a:p>
            <a:pPr marL="709613" lvl="1" indent="-228600" algn="l">
              <a:spcBef>
                <a:spcPts val="400"/>
              </a:spcBef>
              <a:buClr>
                <a:srgbClr val="E40B2A"/>
              </a:buClr>
              <a:buSzPct val="69000"/>
              <a:buFont typeface="Arial" charset="0"/>
              <a:buChar char="●"/>
            </a:pPr>
            <a:r>
              <a:rPr lang="en-US" sz="2400" dirty="0">
                <a:latin typeface="Arial" charset="0"/>
                <a:ea typeface="ＭＳ Ｐゴシック" charset="0"/>
                <a:sym typeface="Arial" charset="0"/>
              </a:rPr>
              <a:t>Re-design</a:t>
            </a:r>
            <a:endParaRPr lang="en-US" sz="2400" dirty="0">
              <a:solidFill>
                <a:srgbClr val="666699"/>
              </a:solidFill>
              <a:latin typeface="Arial" charset="0"/>
              <a:ea typeface="ＭＳ Ｐゴシック" charset="0"/>
              <a:sym typeface="Arial" charset="0"/>
            </a:endParaRPr>
          </a:p>
          <a:p>
            <a:pPr marL="709613" lvl="1" indent="-228600" algn="l">
              <a:spcBef>
                <a:spcPts val="400"/>
              </a:spcBef>
              <a:buClr>
                <a:srgbClr val="E40B2A"/>
              </a:buClr>
              <a:buSzPct val="69000"/>
              <a:buFont typeface="Arial" charset="0"/>
              <a:buChar char="●"/>
            </a:pPr>
            <a:r>
              <a:rPr lang="en-US" sz="2400" dirty="0">
                <a:latin typeface="Arial" charset="0"/>
                <a:ea typeface="ＭＳ Ｐゴシック" charset="0"/>
                <a:sym typeface="Arial" charset="0"/>
              </a:rPr>
              <a:t>Quality</a:t>
            </a:r>
            <a:endParaRPr lang="en-US" sz="2400" dirty="0">
              <a:solidFill>
                <a:srgbClr val="666699"/>
              </a:solidFill>
              <a:latin typeface="Arial" charset="0"/>
              <a:ea typeface="ＭＳ Ｐゴシック" charset="0"/>
              <a:sym typeface="Arial" charset="0"/>
            </a:endParaRPr>
          </a:p>
          <a:p>
            <a:pPr marL="709613" lvl="1" indent="-228600" algn="l">
              <a:spcBef>
                <a:spcPts val="400"/>
              </a:spcBef>
              <a:buClr>
                <a:srgbClr val="E40B2A"/>
              </a:buClr>
              <a:buSzPct val="69000"/>
              <a:buFont typeface="Arial" charset="0"/>
              <a:buChar char="●"/>
            </a:pPr>
            <a:r>
              <a:rPr lang="en-US" sz="2400" dirty="0">
                <a:latin typeface="Arial" charset="0"/>
                <a:ea typeface="ＭＳ Ｐゴシック" charset="0"/>
                <a:sym typeface="Arial" charset="0"/>
              </a:rPr>
              <a:t>Productivity</a:t>
            </a:r>
            <a:endParaRPr lang="en-US" sz="2400" dirty="0">
              <a:solidFill>
                <a:srgbClr val="666699"/>
              </a:solidFill>
              <a:latin typeface="Arial" charset="0"/>
              <a:ea typeface="ＭＳ Ｐゴシック" charset="0"/>
              <a:sym typeface="Arial" charset="0"/>
            </a:endParaRPr>
          </a:p>
          <a:p>
            <a:pPr marL="709613" lvl="1" indent="-228600" algn="l">
              <a:spcBef>
                <a:spcPts val="400"/>
              </a:spcBef>
              <a:buClr>
                <a:srgbClr val="E40B2A"/>
              </a:buClr>
              <a:buSzPct val="69000"/>
              <a:buFont typeface="Arial" charset="0"/>
              <a:buChar char="●"/>
            </a:pPr>
            <a:r>
              <a:rPr lang="en-US" sz="2400" dirty="0">
                <a:latin typeface="Arial" charset="0"/>
                <a:ea typeface="ＭＳ Ｐゴシック" charset="0"/>
                <a:sym typeface="Arial" charset="0"/>
              </a:rPr>
              <a:t>Lean techniques</a:t>
            </a:r>
            <a:endParaRPr lang="en-US" sz="2400" dirty="0">
              <a:solidFill>
                <a:srgbClr val="666699"/>
              </a:solidFill>
              <a:latin typeface="Arial" charset="0"/>
              <a:ea typeface="ＭＳ Ｐゴシック" charset="0"/>
              <a:sym typeface="Arial" charset="0"/>
            </a:endParaRPr>
          </a:p>
          <a:p>
            <a:pPr marL="709613" lvl="1" indent="-228600" algn="l">
              <a:spcBef>
                <a:spcPts val="400"/>
              </a:spcBef>
              <a:buClr>
                <a:srgbClr val="E40B2A"/>
              </a:buClr>
              <a:buSzPct val="69000"/>
              <a:buFont typeface="Arial" charset="0"/>
              <a:buChar char="●"/>
            </a:pPr>
            <a:r>
              <a:rPr lang="en-US" sz="2400" dirty="0">
                <a:latin typeface="Arial" charset="0"/>
                <a:ea typeface="ＭＳ Ｐゴシック" charset="0"/>
                <a:sym typeface="Arial" charset="0"/>
              </a:rPr>
              <a:t>Total Cost</a:t>
            </a:r>
          </a:p>
        </p:txBody>
      </p:sp>
      <p:sp>
        <p:nvSpPr>
          <p:cNvPr id="23557" name="Rectangle 5"/>
          <p:cNvSpPr>
            <a:spLocks/>
          </p:cNvSpPr>
          <p:nvPr/>
        </p:nvSpPr>
        <p:spPr bwMode="auto">
          <a:xfrm>
            <a:off x="228600" y="6172200"/>
            <a:ext cx="87757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Bill </a:t>
            </a:r>
            <a:r>
              <a:rPr lang="en-US" sz="1100" dirty="0" err="1">
                <a:solidFill>
                  <a:srgbClr val="190104"/>
                </a:solidFill>
                <a:latin typeface="Arial" charset="0"/>
                <a:ea typeface="ＭＳ Ｐゴシック" charset="0"/>
                <a:sym typeface="Arial" charset="0"/>
              </a:rPr>
              <a:t>Esler</a:t>
            </a:r>
            <a:r>
              <a:rPr lang="en-US" sz="1100" dirty="0">
                <a:solidFill>
                  <a:srgbClr val="190104"/>
                </a:solidFill>
                <a:latin typeface="Arial" charset="0"/>
                <a:ea typeface="ＭＳ Ｐゴシック" charset="0"/>
                <a:sym typeface="Arial" charset="0"/>
              </a:rPr>
              <a:t>, </a:t>
            </a:r>
            <a:r>
              <a:rPr lang="en-US" sz="1100" dirty="0">
                <a:solidFill>
                  <a:srgbClr val="190104"/>
                </a:solidFill>
                <a:latin typeface="Arial Italic" charset="0"/>
                <a:ea typeface="ＭＳ Ｐゴシック" charset="0"/>
                <a:sym typeface="Arial Italic" charset="0"/>
              </a:rPr>
              <a:t>Woodworking Network</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Furniture, Transportation manufacturing returning to U.S.: Boston Group.</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October 7, 2011.</a:t>
            </a:r>
            <a:endParaRPr lang="en-US" altLang="ja-JP" sz="2400" dirty="0">
              <a:solidFill>
                <a:srgbClr val="666699"/>
              </a:solidFill>
              <a:latin typeface="Arial" charset="0"/>
              <a:ea typeface="Lucida Grande" charset="0"/>
              <a:cs typeface="Lucida Grande" charset="0"/>
              <a:sym typeface="Arial" charset="0"/>
            </a:endParaRPr>
          </a:p>
          <a:p>
            <a:pPr algn="l"/>
            <a:r>
              <a:rPr lang="en-US" sz="1100" dirty="0">
                <a:solidFill>
                  <a:srgbClr val="190104"/>
                </a:solidFill>
                <a:latin typeface="Arial Italic" charset="0"/>
                <a:ea typeface="Arial Italic" charset="0"/>
                <a:cs typeface="Arial Italic" charset="0"/>
                <a:sym typeface="Arial Italic" charset="0"/>
              </a:rPr>
              <a:t>Assembly Magazine</a:t>
            </a:r>
            <a:r>
              <a:rPr lang="en-US" sz="1100" dirty="0">
                <a:solidFill>
                  <a:srgbClr val="190104"/>
                </a:solidFill>
                <a:latin typeface="Arial" charset="0"/>
                <a:ea typeface="Arial" charset="0"/>
                <a:cs typeface="Arial"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Reborn Company </a:t>
            </a:r>
            <a:r>
              <a:rPr lang="en-US" altLang="ja-JP" sz="1100" dirty="0" err="1">
                <a:solidFill>
                  <a:srgbClr val="190104"/>
                </a:solidFill>
                <a:latin typeface="Arial" charset="0"/>
                <a:ea typeface="Arial" charset="0"/>
                <a:cs typeface="Arial" charset="0"/>
                <a:sym typeface="Arial" charset="0"/>
              </a:rPr>
              <a:t>Reshored</a:t>
            </a:r>
            <a:r>
              <a:rPr lang="en-US" altLang="ja-JP" sz="1100" dirty="0">
                <a:solidFill>
                  <a:srgbClr val="190104"/>
                </a:solidFill>
                <a:latin typeface="Arial" charset="0"/>
                <a:ea typeface="Arial" charset="0"/>
                <a:cs typeface="Arial" charset="0"/>
                <a:sym typeface="Arial" charset="0"/>
              </a:rPr>
              <a:t> Harness Manufacturing Jobs.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March 1, 2013.</a:t>
            </a:r>
            <a:endParaRPr lang="en-US" altLang="ja-JP" sz="2400" dirty="0">
              <a:solidFill>
                <a:srgbClr val="666699"/>
              </a:solidFill>
              <a:latin typeface="Arial" charset="0"/>
              <a:ea typeface="Lucida Grande" charset="0"/>
              <a:cs typeface="Lucida Grande" charset="0"/>
              <a:sym typeface="Arial" charset="0"/>
            </a:endParaRPr>
          </a:p>
          <a:p>
            <a:pPr algn="l"/>
            <a:r>
              <a:rPr lang="en-US" sz="1100" dirty="0">
                <a:solidFill>
                  <a:srgbClr val="190104"/>
                </a:solidFill>
                <a:latin typeface="Arial Italic" charset="0"/>
                <a:ea typeface="Arial Italic" charset="0"/>
                <a:cs typeface="Arial Italic" charset="0"/>
                <a:sym typeface="Arial Italic" charset="0"/>
              </a:rPr>
              <a:t>Boston Consulting Group</a:t>
            </a:r>
            <a:r>
              <a:rPr lang="en-US" sz="1100" dirty="0">
                <a:solidFill>
                  <a:srgbClr val="190104"/>
                </a:solidFill>
                <a:latin typeface="Arial" charset="0"/>
                <a:ea typeface="Arial" charset="0"/>
                <a:cs typeface="Arial"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Made in America, Again: U.S. Manufacturing Nears the Tipping Point.</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March 1, 2012.</a:t>
            </a:r>
            <a:endParaRPr lang="en-US" sz="1100" dirty="0">
              <a:solidFill>
                <a:srgbClr val="190104"/>
              </a:solidFill>
              <a:latin typeface="Arial" charset="0"/>
              <a:ea typeface="Arial" charset="0"/>
              <a:cs typeface="Arial" charset="0"/>
              <a:sym typeface="Arial" charset="0"/>
            </a:endParaRPr>
          </a:p>
        </p:txBody>
      </p:sp>
      <p:pic>
        <p:nvPicPr>
          <p:cNvPr id="2355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9800" y="533400"/>
            <a:ext cx="3130550" cy="233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613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0AEF2DA8-16C3-AB4E-A5C6-CBC573BF5F08}" type="slidenum">
              <a:rPr lang="en-US" sz="1800" smtClean="0">
                <a:solidFill>
                  <a:srgbClr val="000000"/>
                </a:solidFill>
                <a:latin typeface="Times New Roman" charset="0"/>
                <a:cs typeface="Times New Roman" charset="0"/>
                <a:sym typeface="Times New Roman" charset="0"/>
              </a:rPr>
              <a:pPr algn="r">
                <a:defRPr/>
              </a:pPr>
              <a:t>140</a:t>
            </a:fld>
            <a:endParaRPr lang="en-US" sz="1800" smtClean="0">
              <a:solidFill>
                <a:srgbClr val="000000"/>
              </a:solidFill>
              <a:latin typeface="Times New Roman" charset="0"/>
              <a:cs typeface="Times New Roman" charset="0"/>
              <a:sym typeface="Times New Roman" charset="0"/>
            </a:endParaRPr>
          </a:p>
        </p:txBody>
      </p:sp>
      <p:sp>
        <p:nvSpPr>
          <p:cNvPr id="174083" name="Rectangle 3"/>
          <p:cNvSpPr>
            <a:spLocks/>
          </p:cNvSpPr>
          <p:nvPr/>
        </p:nvSpPr>
        <p:spPr bwMode="auto">
          <a:xfrm>
            <a:off x="2273300" y="-506413"/>
            <a:ext cx="41275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r"/>
            <a:r>
              <a:rPr lang="en-US" sz="3000" dirty="0">
                <a:solidFill>
                  <a:srgbClr val="2A2A40"/>
                </a:solidFill>
                <a:latin typeface="Arial" charset="0"/>
                <a:ea typeface="ＭＳ Ｐゴシック" charset="0"/>
                <a:sym typeface="Arial" charset="0"/>
              </a:rPr>
              <a:t>                                </a:t>
            </a:r>
            <a:r>
              <a:rPr lang="en-US" sz="3200" dirty="0">
                <a:solidFill>
                  <a:srgbClr val="2A2A40"/>
                </a:solidFill>
                <a:latin typeface="Arial" charset="0"/>
                <a:ea typeface="ＭＳ Ｐゴシック" charset="0"/>
                <a:sym typeface="Arial" charset="0"/>
              </a:rPr>
              <a:t>Emergency Lighting</a:t>
            </a:r>
          </a:p>
        </p:txBody>
      </p:sp>
      <p:sp>
        <p:nvSpPr>
          <p:cNvPr id="174084" name="Rectangle 4"/>
          <p:cNvSpPr>
            <a:spLocks/>
          </p:cNvSpPr>
          <p:nvPr/>
        </p:nvSpPr>
        <p:spPr bwMode="auto">
          <a:xfrm>
            <a:off x="152400" y="2133600"/>
            <a:ext cx="88519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China to San Clemente, CA </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To save cost, time </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2%-5% cheaper when you consider all the costs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Communication was too difficult</a:t>
            </a:r>
          </a:p>
        </p:txBody>
      </p:sp>
      <p:sp>
        <p:nvSpPr>
          <p:cNvPr id="174085" name="Rectangle 5"/>
          <p:cNvSpPr>
            <a:spLocks/>
          </p:cNvSpPr>
          <p:nvPr/>
        </p:nvSpPr>
        <p:spPr bwMode="auto">
          <a:xfrm>
            <a:off x="381000" y="6096000"/>
            <a:ext cx="6794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chemeClr val="bg2"/>
                </a:solidFill>
                <a:latin typeface="Arial"/>
                <a:ea typeface="ＭＳ Ｐゴシック" charset="0"/>
                <a:cs typeface="Arial"/>
                <a:sym typeface="Arial" charset="0"/>
              </a:rPr>
              <a:t>Source: Bloomberg </a:t>
            </a:r>
            <a:r>
              <a:rPr lang="en-US" sz="1100" dirty="0" err="1">
                <a:solidFill>
                  <a:schemeClr val="bg2"/>
                </a:solidFill>
                <a:latin typeface="Arial"/>
                <a:ea typeface="ＭＳ Ｐゴシック" charset="0"/>
                <a:cs typeface="Arial"/>
                <a:sym typeface="Arial" charset="0"/>
              </a:rPr>
              <a:t>Businessweek</a:t>
            </a:r>
            <a:r>
              <a:rPr lang="en-US" sz="1100" dirty="0">
                <a:solidFill>
                  <a:schemeClr val="bg2"/>
                </a:solidFill>
                <a:latin typeface="Arial"/>
                <a:ea typeface="ＭＳ Ｐゴシック" charset="0"/>
                <a:cs typeface="Arial"/>
                <a:sym typeface="Arial" charset="0"/>
              </a:rPr>
              <a:t>, Small U.S. Manufacturers Give Up on 'Made in China'</a:t>
            </a:r>
            <a:r>
              <a:rPr lang="en-US" sz="1100" dirty="0">
                <a:solidFill>
                  <a:schemeClr val="bg2"/>
                </a:solidFill>
                <a:latin typeface="Arial"/>
                <a:ea typeface="ＭＳ Ｐゴシック" charset="0"/>
                <a:cs typeface="Arial"/>
                <a:sym typeface="Arial Bold" charset="0"/>
              </a:rPr>
              <a:t>  </a:t>
            </a:r>
            <a:r>
              <a:rPr lang="en-US" sz="1100" dirty="0">
                <a:solidFill>
                  <a:schemeClr val="bg2"/>
                </a:solidFill>
                <a:latin typeface="Arial"/>
                <a:ea typeface="ＭＳ Ｐゴシック" charset="0"/>
                <a:cs typeface="Arial"/>
                <a:sym typeface="Arial" charset="0"/>
              </a:rPr>
              <a:t>By David Rocks and Nick </a:t>
            </a:r>
            <a:r>
              <a:rPr lang="en-US" sz="1100" dirty="0" err="1">
                <a:solidFill>
                  <a:schemeClr val="bg2"/>
                </a:solidFill>
                <a:latin typeface="Arial"/>
                <a:ea typeface="ＭＳ Ｐゴシック" charset="0"/>
                <a:cs typeface="Arial"/>
                <a:sym typeface="Arial" charset="0"/>
              </a:rPr>
              <a:t>Leiber</a:t>
            </a:r>
            <a:r>
              <a:rPr lang="en-US" sz="1100" dirty="0">
                <a:solidFill>
                  <a:schemeClr val="bg2"/>
                </a:solidFill>
                <a:latin typeface="Arial"/>
                <a:ea typeface="ＭＳ Ｐゴシック" charset="0"/>
                <a:cs typeface="Arial"/>
                <a:sym typeface="Arial" charset="0"/>
              </a:rPr>
              <a:t> on June 21, 2012</a:t>
            </a:r>
          </a:p>
        </p:txBody>
      </p:sp>
      <p:pic>
        <p:nvPicPr>
          <p:cNvPr id="174086"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800100"/>
            <a:ext cx="44323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715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F92BE6BC-2E4E-9642-A1C7-055DC0D5CE1E}" type="slidenum">
              <a:rPr lang="en-US" sz="1800" smtClean="0">
                <a:solidFill>
                  <a:srgbClr val="000000"/>
                </a:solidFill>
                <a:latin typeface="Times New Roman" charset="0"/>
                <a:cs typeface="Times New Roman" charset="0"/>
                <a:sym typeface="Times New Roman" charset="0"/>
              </a:rPr>
              <a:pPr algn="r">
                <a:defRPr/>
              </a:pPr>
              <a:t>141</a:t>
            </a:fld>
            <a:endParaRPr lang="en-US" sz="1800" smtClean="0">
              <a:solidFill>
                <a:srgbClr val="000000"/>
              </a:solidFill>
              <a:latin typeface="Times New Roman" charset="0"/>
              <a:cs typeface="Times New Roman" charset="0"/>
              <a:sym typeface="Times New Roman" charset="0"/>
            </a:endParaRPr>
          </a:p>
        </p:txBody>
      </p:sp>
      <p:sp>
        <p:nvSpPr>
          <p:cNvPr id="175107" name="Rectangle 3"/>
          <p:cNvSpPr>
            <a:spLocks/>
          </p:cNvSpPr>
          <p:nvPr/>
        </p:nvSpPr>
        <p:spPr bwMode="auto">
          <a:xfrm>
            <a:off x="152400" y="1524000"/>
            <a:ext cx="88519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Guelph, Ont. to Lackawanna, NY</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ja-JP" altLang="en-US" sz="2400" dirty="0">
                <a:solidFill>
                  <a:srgbClr val="2A2A40"/>
                </a:solidFill>
                <a:latin typeface="Arial" charset="0"/>
                <a:ea typeface="ＭＳ Ｐゴシック" charset="0"/>
                <a:sym typeface="Arial" charset="0"/>
              </a:rPr>
              <a:t>“</a:t>
            </a:r>
            <a:r>
              <a:rPr lang="en-US" altLang="ja-JP" sz="2400" dirty="0">
                <a:solidFill>
                  <a:srgbClr val="2A2A40"/>
                </a:solidFill>
                <a:latin typeface="Arial" charset="0"/>
                <a:ea typeface="Arial" charset="0"/>
                <a:cs typeface="Arial" charset="0"/>
                <a:sym typeface="Arial" charset="0"/>
              </a:rPr>
              <a:t>Buy American Act</a:t>
            </a:r>
            <a:r>
              <a:rPr lang="ja-JP" altLang="en-US" sz="2400" dirty="0">
                <a:solidFill>
                  <a:srgbClr val="2A2A40"/>
                </a:solidFill>
                <a:latin typeface="Arial" charset="0"/>
                <a:ea typeface="ＭＳ Ｐゴシック" charset="0"/>
                <a:sym typeface="Arial" charset="0"/>
              </a:rPr>
              <a:t>”</a:t>
            </a:r>
            <a:endParaRPr lang="en-US" altLang="ja-JP" sz="2400" dirty="0">
              <a:solidFill>
                <a:srgbClr val="666699"/>
              </a:solidFill>
              <a:latin typeface="Arial" charset="0"/>
              <a:ea typeface="Lucida Grande" charset="0"/>
              <a:cs typeface="Lucida Grande"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2A2A40"/>
                </a:solidFill>
                <a:latin typeface="Arial" charset="0"/>
                <a:ea typeface="Arial" charset="0"/>
                <a:cs typeface="Arial" charset="0"/>
                <a:sym typeface="Arial" charset="0"/>
              </a:rPr>
              <a:t>Image as Canadian company </a:t>
            </a:r>
            <a:r>
              <a:rPr lang="ja-JP" altLang="en-US" sz="2400" dirty="0">
                <a:solidFill>
                  <a:srgbClr val="2A2A40"/>
                </a:solidFill>
                <a:latin typeface="Arial" charset="0"/>
                <a:ea typeface="ＭＳ Ｐゴシック" charset="0"/>
                <a:sym typeface="Arial" charset="0"/>
              </a:rPr>
              <a:t>“</a:t>
            </a:r>
            <a:r>
              <a:rPr lang="en-US" altLang="ja-JP" sz="2400" dirty="0">
                <a:solidFill>
                  <a:srgbClr val="2A2A40"/>
                </a:solidFill>
                <a:latin typeface="Arial" charset="0"/>
                <a:ea typeface="Arial" charset="0"/>
                <a:cs typeface="Arial" charset="0"/>
                <a:sym typeface="Arial" charset="0"/>
              </a:rPr>
              <a:t>made landing American contracts challenging</a:t>
            </a:r>
            <a:r>
              <a:rPr lang="ja-JP" altLang="en-US" sz="2400" dirty="0">
                <a:solidFill>
                  <a:srgbClr val="2A2A40"/>
                </a:solidFill>
                <a:latin typeface="Arial" charset="0"/>
                <a:ea typeface="ＭＳ Ｐゴシック" charset="0"/>
                <a:sym typeface="Arial" charset="0"/>
              </a:rPr>
              <a:t>”</a:t>
            </a:r>
            <a:endParaRPr lang="en-US" altLang="ja-JP" sz="2400" dirty="0">
              <a:solidFill>
                <a:srgbClr val="666699"/>
              </a:solidFill>
              <a:latin typeface="Arial" charset="0"/>
              <a:ea typeface="Lucida Grande" charset="0"/>
              <a:cs typeface="Lucida Grande"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2A2A40"/>
                </a:solidFill>
                <a:latin typeface="Arial" charset="0"/>
                <a:ea typeface="Arial" charset="0"/>
                <a:cs typeface="Arial" charset="0"/>
                <a:sym typeface="Arial" charset="0"/>
              </a:rPr>
              <a:t>Lower taxes, property costs</a:t>
            </a:r>
            <a:endParaRPr lang="en-US" sz="2400" dirty="0">
              <a:solidFill>
                <a:srgbClr val="666699"/>
              </a:solidFill>
              <a:latin typeface="Arial" charset="0"/>
              <a:ea typeface="Lucida Grande" charset="0"/>
              <a:cs typeface="Lucida Grande"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2A2A40"/>
                </a:solidFill>
                <a:latin typeface="Arial" charset="0"/>
                <a:ea typeface="Arial" charset="0"/>
                <a:cs typeface="Arial" charset="0"/>
                <a:sym typeface="Arial" charset="0"/>
              </a:rPr>
              <a:t>Skilled workforce, lower wages than Canada</a:t>
            </a:r>
          </a:p>
        </p:txBody>
      </p:sp>
      <p:sp>
        <p:nvSpPr>
          <p:cNvPr id="175108" name="Rectangle 4"/>
          <p:cNvSpPr>
            <a:spLocks/>
          </p:cNvSpPr>
          <p:nvPr/>
        </p:nvSpPr>
        <p:spPr bwMode="auto">
          <a:xfrm>
            <a:off x="152400" y="6248400"/>
            <a:ext cx="8775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Dan </a:t>
            </a:r>
            <a:r>
              <a:rPr lang="en-US" sz="1100" dirty="0" err="1">
                <a:solidFill>
                  <a:srgbClr val="190104"/>
                </a:solidFill>
                <a:latin typeface="Arial" charset="0"/>
                <a:ea typeface="ＭＳ Ｐゴシック" charset="0"/>
                <a:sym typeface="Arial" charset="0"/>
              </a:rPr>
              <a:t>Ilika</a:t>
            </a:r>
            <a:r>
              <a:rPr lang="en-US" sz="1100" dirty="0">
                <a:solidFill>
                  <a:srgbClr val="190104"/>
                </a:solidFill>
                <a:latin typeface="Arial" charset="0"/>
                <a:ea typeface="ＭＳ Ｐゴシック" charset="0"/>
                <a:sym typeface="Arial" charset="0"/>
              </a:rPr>
              <a:t>, </a:t>
            </a:r>
            <a:r>
              <a:rPr lang="en-US" sz="1100" dirty="0">
                <a:solidFill>
                  <a:srgbClr val="190104"/>
                </a:solidFill>
                <a:latin typeface="Arial Italic" charset="0"/>
                <a:ea typeface="ＭＳ Ｐゴシック" charset="0"/>
                <a:sym typeface="Arial Italic" charset="0"/>
              </a:rPr>
              <a:t>Canadian Manufacturing</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Plenty of perks for Canadian manufacturers mulling move to N.Y.</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October 10, 2013. </a:t>
            </a:r>
            <a:r>
              <a:rPr lang="en-US" altLang="ja-JP" sz="1100" dirty="0">
                <a:solidFill>
                  <a:schemeClr val="bg2"/>
                </a:solidFill>
                <a:latin typeface="Arial" charset="0"/>
                <a:ea typeface="Arial" charset="0"/>
                <a:cs typeface="Arial" charset="0"/>
                <a:sym typeface="Arial" charset="0"/>
              </a:rPr>
              <a:t>http://www.canadianmanufacturing.com/general/plenty-of-perks-for-canadian-manufacturers-mulling-move-to-n-y-119646</a:t>
            </a:r>
            <a:r>
              <a:rPr lang="en-US" altLang="ja-JP" sz="1100" dirty="0">
                <a:solidFill>
                  <a:srgbClr val="190104"/>
                </a:solidFill>
                <a:latin typeface="Arial" charset="0"/>
                <a:ea typeface="Arial" charset="0"/>
                <a:cs typeface="Arial" charset="0"/>
                <a:sym typeface="Arial" charset="0"/>
              </a:rPr>
              <a:t>. </a:t>
            </a:r>
            <a:endParaRPr lang="en-US" sz="1100" dirty="0">
              <a:solidFill>
                <a:srgbClr val="190104"/>
              </a:solidFill>
              <a:latin typeface="Arial" charset="0"/>
              <a:ea typeface="Arial" charset="0"/>
              <a:cs typeface="Arial" charset="0"/>
              <a:sym typeface="Arial" charset="0"/>
            </a:endParaRPr>
          </a:p>
        </p:txBody>
      </p:sp>
      <p:sp>
        <p:nvSpPr>
          <p:cNvPr id="175109" name="Rectangle 5"/>
          <p:cNvSpPr>
            <a:spLocks/>
          </p:cNvSpPr>
          <p:nvPr/>
        </p:nvSpPr>
        <p:spPr bwMode="auto">
          <a:xfrm>
            <a:off x="1282700" y="25400"/>
            <a:ext cx="68707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Steel Water Control Gates</a:t>
            </a:r>
            <a:br>
              <a:rPr lang="en-US" sz="3200" dirty="0">
                <a:solidFill>
                  <a:srgbClr val="2A2A40"/>
                </a:solidFill>
                <a:latin typeface="Arial" charset="0"/>
                <a:ea typeface="ＭＳ Ｐゴシック" charset="0"/>
                <a:sym typeface="Arial" charset="0"/>
              </a:rPr>
            </a:br>
            <a:r>
              <a:rPr lang="en-US" sz="3200" dirty="0">
                <a:solidFill>
                  <a:srgbClr val="2A2A40"/>
                </a:solidFill>
                <a:latin typeface="Arial" charset="0"/>
                <a:ea typeface="ＭＳ Ｐゴシック" charset="0"/>
                <a:sym typeface="Arial" charset="0"/>
              </a:rPr>
              <a:t>(Foreign Direct Investment)</a:t>
            </a:r>
          </a:p>
        </p:txBody>
      </p:sp>
      <p:pic>
        <p:nvPicPr>
          <p:cNvPr id="17511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29400" y="1079500"/>
            <a:ext cx="21844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817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8CE96D14-B1C3-C14E-BA8C-7DBE498B7CC3}" type="slidenum">
              <a:rPr lang="en-US" sz="1800" smtClean="0">
                <a:solidFill>
                  <a:srgbClr val="000000"/>
                </a:solidFill>
                <a:latin typeface="Times New Roman" charset="0"/>
                <a:cs typeface="Times New Roman" charset="0"/>
                <a:sym typeface="Times New Roman" charset="0"/>
              </a:rPr>
              <a:pPr algn="r">
                <a:defRPr/>
              </a:pPr>
              <a:t>142</a:t>
            </a:fld>
            <a:endParaRPr lang="en-US" sz="1800" smtClean="0">
              <a:solidFill>
                <a:srgbClr val="000000"/>
              </a:solidFill>
              <a:latin typeface="Times New Roman" charset="0"/>
              <a:cs typeface="Times New Roman" charset="0"/>
              <a:sym typeface="Times New Roman" charset="0"/>
            </a:endParaRPr>
          </a:p>
        </p:txBody>
      </p:sp>
      <p:sp>
        <p:nvSpPr>
          <p:cNvPr id="178179" name="Rectangle 3"/>
          <p:cNvSpPr>
            <a:spLocks noGrp="1" noChangeArrowheads="1"/>
          </p:cNvSpPr>
          <p:nvPr>
            <p:ph type="title"/>
          </p:nvPr>
        </p:nvSpPr>
        <p:spPr>
          <a:xfrm>
            <a:off x="1654175" y="0"/>
            <a:ext cx="6270625" cy="5334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Children</a:t>
            </a:r>
            <a:r>
              <a:rPr lang="ja-JP" altLang="en-US" sz="3200" dirty="0" smtClean="0">
                <a:solidFill>
                  <a:srgbClr val="2A2A40"/>
                </a:solidFill>
                <a:latin typeface="Arial"/>
              </a:rPr>
              <a:t>’</a:t>
            </a:r>
            <a:r>
              <a:rPr lang="en-US" sz="3200" dirty="0" smtClean="0">
                <a:solidFill>
                  <a:srgbClr val="2A2A40"/>
                </a:solidFill>
              </a:rPr>
              <a:t>s Toys</a:t>
            </a:r>
          </a:p>
        </p:txBody>
      </p:sp>
      <p:sp>
        <p:nvSpPr>
          <p:cNvPr id="176132" name="Rectangle 4"/>
          <p:cNvSpPr>
            <a:spLocks/>
          </p:cNvSpPr>
          <p:nvPr/>
        </p:nvSpPr>
        <p:spPr bwMode="auto">
          <a:xfrm>
            <a:off x="200025" y="1358900"/>
            <a:ext cx="88519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China to Hudson, OH</a:t>
            </a:r>
            <a:endParaRPr lang="en-US" sz="24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50 jobs</a:t>
            </a:r>
            <a:endParaRPr lang="en-US" sz="24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$3 million investment</a:t>
            </a:r>
            <a:endParaRPr lang="en-US" sz="24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endParaRPr lang="en-US" sz="2400" dirty="0">
              <a:latin typeface="Arial" charset="0"/>
              <a:ea typeface="ＭＳ Ｐゴシック" charset="0"/>
              <a:sym typeface="Arial" charset="0"/>
            </a:endParaRP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Freight cost</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Rising wages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Image/brand</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U.S. price of natural gas, chemicals, electricity</a:t>
            </a:r>
          </a:p>
        </p:txBody>
      </p:sp>
      <p:sp>
        <p:nvSpPr>
          <p:cNvPr id="176133" name="Rectangle 5"/>
          <p:cNvSpPr>
            <a:spLocks/>
          </p:cNvSpPr>
          <p:nvPr/>
        </p:nvSpPr>
        <p:spPr bwMode="auto">
          <a:xfrm>
            <a:off x="152400" y="6019800"/>
            <a:ext cx="8775700"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a:ea typeface="ＭＳ Ｐゴシック" charset="0"/>
                <a:cs typeface="Arial"/>
                <a:sym typeface="Arial" charset="0"/>
              </a:rPr>
              <a:t>Sources: Rachel Abbey </a:t>
            </a:r>
            <a:r>
              <a:rPr lang="en-US" sz="1100" dirty="0" err="1">
                <a:solidFill>
                  <a:srgbClr val="190104"/>
                </a:solidFill>
                <a:latin typeface="Arial"/>
                <a:ea typeface="ＭＳ Ｐゴシック" charset="0"/>
                <a:cs typeface="Arial"/>
                <a:sym typeface="Arial" charset="0"/>
              </a:rPr>
              <a:t>McCafferty</a:t>
            </a:r>
            <a:r>
              <a:rPr lang="en-US" sz="1100" dirty="0">
                <a:solidFill>
                  <a:srgbClr val="190104"/>
                </a:solidFill>
                <a:latin typeface="Arial"/>
                <a:ea typeface="ＭＳ Ｐゴシック" charset="0"/>
                <a:cs typeface="Arial"/>
                <a:sym typeface="Arial" charset="0"/>
              </a:rPr>
              <a:t>, </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Little Tikes growing after shifting production from China to the U.S.</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a:t>
            </a:r>
            <a:r>
              <a:rPr lang="en-US" altLang="ja-JP" sz="1100" dirty="0">
                <a:solidFill>
                  <a:srgbClr val="190104"/>
                </a:solidFill>
                <a:latin typeface="Arial"/>
                <a:ea typeface="Arial Italic" charset="0"/>
                <a:cs typeface="Arial"/>
                <a:sym typeface="Arial Italic" charset="0"/>
              </a:rPr>
              <a:t>Plastics News</a:t>
            </a:r>
            <a:r>
              <a:rPr lang="en-US" altLang="ja-JP" sz="1100" dirty="0">
                <a:solidFill>
                  <a:srgbClr val="190104"/>
                </a:solidFill>
                <a:latin typeface="Arial"/>
                <a:ea typeface="Arial" charset="0"/>
                <a:cs typeface="Arial"/>
                <a:sym typeface="Arial" charset="0"/>
              </a:rPr>
              <a:t>. August 27, 2013.</a:t>
            </a:r>
            <a:endParaRPr lang="en-US" altLang="ja-JP" sz="1100" dirty="0">
              <a:latin typeface="Arial"/>
              <a:ea typeface="Lucida Grande" charset="0"/>
              <a:cs typeface="Arial"/>
              <a:sym typeface="Arial" charset="0"/>
            </a:endParaRPr>
          </a:p>
          <a:p>
            <a:pPr algn="l"/>
            <a:r>
              <a:rPr lang="en-US" sz="1100" dirty="0">
                <a:latin typeface="Arial"/>
                <a:ea typeface="Arial" charset="0"/>
                <a:cs typeface="Arial"/>
                <a:sym typeface="Arial" charset="0"/>
              </a:rPr>
              <a:t>Rachel Abbey </a:t>
            </a:r>
            <a:r>
              <a:rPr lang="en-US" sz="1100" dirty="0" err="1">
                <a:latin typeface="Arial"/>
                <a:ea typeface="Arial" charset="0"/>
                <a:cs typeface="Arial"/>
                <a:sym typeface="Arial" charset="0"/>
              </a:rPr>
              <a:t>McCafferty</a:t>
            </a:r>
            <a:r>
              <a:rPr lang="en-US" sz="1100" dirty="0">
                <a:latin typeface="Arial"/>
                <a:ea typeface="Arial" charset="0"/>
                <a:cs typeface="Arial"/>
                <a:sym typeface="Arial" charset="0"/>
              </a:rPr>
              <a:t>, </a:t>
            </a:r>
            <a:r>
              <a:rPr lang="ja-JP" altLang="en-US" sz="1100" dirty="0">
                <a:latin typeface="Arial"/>
                <a:ea typeface="ＭＳ Ｐゴシック" charset="0"/>
                <a:cs typeface="Arial"/>
                <a:sym typeface="Arial" charset="0"/>
              </a:rPr>
              <a:t>“</a:t>
            </a:r>
            <a:r>
              <a:rPr lang="en-US" altLang="ja-JP" sz="1100" dirty="0">
                <a:latin typeface="Arial"/>
                <a:ea typeface="Arial" charset="0"/>
                <a:cs typeface="Arial"/>
                <a:sym typeface="Arial" charset="0"/>
              </a:rPr>
              <a:t>Little Tikes is making a big climb by increasing U.S. production.</a:t>
            </a:r>
            <a:r>
              <a:rPr lang="ja-JP" altLang="en-US" sz="1100" dirty="0">
                <a:latin typeface="Arial"/>
                <a:ea typeface="ＭＳ Ｐゴシック" charset="0"/>
                <a:cs typeface="Arial"/>
                <a:sym typeface="Arial" charset="0"/>
              </a:rPr>
              <a:t>”</a:t>
            </a:r>
            <a:r>
              <a:rPr lang="en-US" altLang="ja-JP" sz="1100" dirty="0">
                <a:latin typeface="Arial"/>
                <a:ea typeface="Arial" charset="0"/>
                <a:cs typeface="Arial"/>
                <a:sym typeface="Arial" charset="0"/>
              </a:rPr>
              <a:t> </a:t>
            </a:r>
            <a:r>
              <a:rPr lang="en-US" altLang="ja-JP" sz="1100" dirty="0">
                <a:latin typeface="Arial"/>
                <a:ea typeface="Arial Italic" charset="0"/>
                <a:cs typeface="Arial"/>
                <a:sym typeface="Arial Italic" charset="0"/>
              </a:rPr>
              <a:t>Crain</a:t>
            </a:r>
            <a:r>
              <a:rPr lang="ja-JP" altLang="en-US" sz="1100" dirty="0">
                <a:latin typeface="Arial"/>
                <a:ea typeface="ＭＳ Ｐゴシック" charset="0"/>
                <a:cs typeface="Arial"/>
                <a:sym typeface="Arial Italic" charset="0"/>
              </a:rPr>
              <a:t>’</a:t>
            </a:r>
            <a:r>
              <a:rPr lang="en-US" altLang="ja-JP" sz="1100" dirty="0">
                <a:latin typeface="Arial"/>
                <a:ea typeface="Arial Italic" charset="0"/>
                <a:cs typeface="Arial"/>
                <a:sym typeface="Arial Italic" charset="0"/>
              </a:rPr>
              <a:t>s Cleveland Business</a:t>
            </a:r>
            <a:r>
              <a:rPr lang="en-US" altLang="ja-JP" sz="1100" dirty="0">
                <a:latin typeface="Arial"/>
                <a:ea typeface="Arial" charset="0"/>
                <a:cs typeface="Arial"/>
                <a:sym typeface="Arial" charset="0"/>
              </a:rPr>
              <a:t>. July 28, 2013.</a:t>
            </a:r>
            <a:endParaRPr lang="en-US" sz="1100" dirty="0">
              <a:latin typeface="Arial"/>
              <a:ea typeface="Arial" charset="0"/>
              <a:cs typeface="Arial"/>
              <a:sym typeface="Arial" charset="0"/>
            </a:endParaRPr>
          </a:p>
        </p:txBody>
      </p:sp>
      <p:pic>
        <p:nvPicPr>
          <p:cNvPr id="176134"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49938" y="600075"/>
            <a:ext cx="31623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920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A805F2B0-2058-5D4C-AAF4-BCED37B390A4}" type="slidenum">
              <a:rPr lang="en-US" sz="1800" smtClean="0">
                <a:solidFill>
                  <a:srgbClr val="000000"/>
                </a:solidFill>
                <a:latin typeface="Times New Roman" charset="0"/>
                <a:cs typeface="Times New Roman" charset="0"/>
                <a:sym typeface="Times New Roman" charset="0"/>
              </a:rPr>
              <a:pPr algn="r">
                <a:defRPr/>
              </a:pPr>
              <a:t>143</a:t>
            </a:fld>
            <a:endParaRPr lang="en-US" sz="1800" smtClean="0">
              <a:solidFill>
                <a:srgbClr val="000000"/>
              </a:solidFill>
              <a:latin typeface="Times New Roman" charset="0"/>
              <a:cs typeface="Times New Roman" charset="0"/>
              <a:sym typeface="Times New Roman" charset="0"/>
            </a:endParaRPr>
          </a:p>
        </p:txBody>
      </p:sp>
      <p:sp>
        <p:nvSpPr>
          <p:cNvPr id="177155" name="Rectangle 3"/>
          <p:cNvSpPr>
            <a:spLocks/>
          </p:cNvSpPr>
          <p:nvPr/>
        </p:nvSpPr>
        <p:spPr bwMode="auto">
          <a:xfrm>
            <a:off x="990600" y="-7938"/>
            <a:ext cx="80772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smtClean="0">
                <a:solidFill>
                  <a:srgbClr val="2A2A40"/>
                </a:solidFill>
                <a:latin typeface="Arial" charset="0"/>
                <a:ea typeface="ＭＳ Ｐゴシック" charset="0"/>
                <a:sym typeface="Arial" charset="0"/>
              </a:rPr>
              <a:t>        Paper </a:t>
            </a:r>
            <a:r>
              <a:rPr lang="en-US" sz="3200" dirty="0">
                <a:solidFill>
                  <a:srgbClr val="2A2A40"/>
                </a:solidFill>
                <a:latin typeface="Arial" charset="0"/>
                <a:ea typeface="ＭＳ Ｐゴシック" charset="0"/>
                <a:sym typeface="Arial" charset="0"/>
              </a:rPr>
              <a:t>and Plastic Food </a:t>
            </a:r>
            <a:r>
              <a:rPr lang="en-US" sz="3200" dirty="0" smtClean="0">
                <a:solidFill>
                  <a:srgbClr val="2A2A40"/>
                </a:solidFill>
                <a:latin typeface="Arial" charset="0"/>
                <a:ea typeface="ＭＳ Ｐゴシック" charset="0"/>
                <a:sym typeface="Arial" charset="0"/>
              </a:rPr>
              <a:t>Service Goods</a:t>
            </a:r>
            <a:endParaRPr lang="en-US" sz="3200" dirty="0">
              <a:solidFill>
                <a:srgbClr val="2A2A40"/>
              </a:solidFill>
              <a:latin typeface="Arial" charset="0"/>
              <a:ea typeface="ＭＳ Ｐゴシック" charset="0"/>
              <a:sym typeface="Arial" charset="0"/>
            </a:endParaRPr>
          </a:p>
        </p:txBody>
      </p:sp>
      <p:sp>
        <p:nvSpPr>
          <p:cNvPr id="177156" name="Rectangle 4"/>
          <p:cNvSpPr>
            <a:spLocks/>
          </p:cNvSpPr>
          <p:nvPr/>
        </p:nvSpPr>
        <p:spPr bwMode="auto">
          <a:xfrm>
            <a:off x="152400" y="6248400"/>
            <a:ext cx="8928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Kelley Reenders, </a:t>
            </a:r>
            <a:r>
              <a:rPr lang="en-US" sz="1100">
                <a:solidFill>
                  <a:srgbClr val="190104"/>
                </a:solidFill>
                <a:latin typeface="Arial Italic" charset="0"/>
                <a:ea typeface="ＭＳ Ｐゴシック" charset="0"/>
                <a:sym typeface="Arial Italic" charset="0"/>
              </a:rPr>
              <a:t>Business Xpansion Journal</a:t>
            </a:r>
            <a:r>
              <a:rPr lang="en-US" sz="1100">
                <a:solidFill>
                  <a:srgbClr val="190104"/>
                </a:solidFill>
                <a:latin typeface="Arial" charset="0"/>
                <a:ea typeface="ＭＳ Ｐゴシック" charset="0"/>
                <a:sym typeface="Arial" charset="0"/>
              </a:rPr>
              <a:t>.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ReShoring: Making it a Reality.</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August 8, 2013.</a:t>
            </a:r>
            <a:endParaRPr lang="en-US" altLang="ja-JP" sz="2400">
              <a:solidFill>
                <a:srgbClr val="666699"/>
              </a:solidFill>
              <a:latin typeface="Arial" charset="0"/>
              <a:ea typeface="Lucida Grande" charset="0"/>
              <a:cs typeface="Lucida Grande" charset="0"/>
              <a:sym typeface="Arial" charset="0"/>
            </a:endParaRPr>
          </a:p>
          <a:p>
            <a:pPr algn="l"/>
            <a:r>
              <a:rPr lang="en-US" sz="1100">
                <a:solidFill>
                  <a:srgbClr val="190104"/>
                </a:solidFill>
                <a:latin typeface="Arial" charset="0"/>
                <a:ea typeface="Arial" charset="0"/>
                <a:cs typeface="Arial" charset="0"/>
                <a:sym typeface="Arial" charset="0"/>
              </a:rPr>
              <a:t>Jim Johnson, </a:t>
            </a:r>
            <a:r>
              <a:rPr lang="en-US" sz="1100">
                <a:solidFill>
                  <a:srgbClr val="190104"/>
                </a:solidFill>
                <a:latin typeface="Arial Italic" charset="0"/>
                <a:ea typeface="Arial Italic" charset="0"/>
                <a:cs typeface="Arial Italic" charset="0"/>
                <a:sym typeface="Arial Italic" charset="0"/>
              </a:rPr>
              <a:t>Plastics News</a:t>
            </a:r>
            <a:r>
              <a:rPr lang="en-US" sz="1100">
                <a:solidFill>
                  <a:srgbClr val="190104"/>
                </a:solidFill>
                <a:latin typeface="Arial" charset="0"/>
                <a:ea typeface="Arial" charset="0"/>
                <a:cs typeface="Arial" charset="0"/>
                <a:sym typeface="Arial" charset="0"/>
              </a:rPr>
              <a:t>.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Lollicup USA plans to manufacture food service line in California. September 3, 2013.</a:t>
            </a:r>
            <a:endParaRPr lang="en-US" sz="1100">
              <a:solidFill>
                <a:srgbClr val="190104"/>
              </a:solidFill>
              <a:latin typeface="Arial" charset="0"/>
              <a:ea typeface="Arial" charset="0"/>
              <a:cs typeface="Arial" charset="0"/>
              <a:sym typeface="Arial" charset="0"/>
            </a:endParaRPr>
          </a:p>
        </p:txBody>
      </p:sp>
      <p:pic>
        <p:nvPicPr>
          <p:cNvPr id="17715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76700" y="533400"/>
            <a:ext cx="50673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7158" name="Rectangle 6"/>
          <p:cNvSpPr>
            <a:spLocks/>
          </p:cNvSpPr>
          <p:nvPr/>
        </p:nvSpPr>
        <p:spPr bwMode="auto">
          <a:xfrm>
            <a:off x="152400" y="1600200"/>
            <a:ext cx="88519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err="1">
                <a:solidFill>
                  <a:srgbClr val="2A2A40"/>
                </a:solidFill>
                <a:latin typeface="Arial" charset="0"/>
                <a:ea typeface="ＭＳ Ｐゴシック" charset="0"/>
                <a:sym typeface="Arial" charset="0"/>
              </a:rPr>
              <a:t>Reshored</a:t>
            </a:r>
            <a:r>
              <a:rPr lang="en-US" sz="2800" dirty="0">
                <a:solidFill>
                  <a:srgbClr val="2A2A40"/>
                </a:solidFill>
                <a:latin typeface="Arial" charset="0"/>
                <a:ea typeface="ＭＳ Ｐゴシック" charset="0"/>
                <a:sym typeface="Arial" charset="0"/>
              </a:rPr>
              <a:t> manufacturing from Asia to Chino, Calif., in 2013</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Will add employees once 300,000 sq. ft. facility completed</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Shorten lead time, reduce shipping cost</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Proximity to increased customer demand</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Patriotism</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Quality</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Automation</a:t>
            </a:r>
          </a:p>
        </p:txBody>
      </p:sp>
    </p:spTree>
  </p:cSld>
  <p:clrMapOvr>
    <a:masterClrMapping/>
  </p:clrMapOvr>
  <p:transition xmlns:p14="http://schemas.microsoft.com/office/powerpoint/2010/mai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022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DAC430AC-6E70-884F-82E8-F5466EEFBFF6}" type="slidenum">
              <a:rPr lang="en-US" sz="1800" smtClean="0">
                <a:solidFill>
                  <a:srgbClr val="000000"/>
                </a:solidFill>
                <a:latin typeface="Times New Roman" charset="0"/>
                <a:cs typeface="Times New Roman" charset="0"/>
                <a:sym typeface="Times New Roman" charset="0"/>
              </a:rPr>
              <a:pPr algn="r">
                <a:defRPr/>
              </a:pPr>
              <a:t>144</a:t>
            </a:fld>
            <a:endParaRPr lang="en-US" sz="1800" smtClean="0">
              <a:solidFill>
                <a:srgbClr val="000000"/>
              </a:solidFill>
              <a:latin typeface="Times New Roman" charset="0"/>
              <a:cs typeface="Times New Roman" charset="0"/>
              <a:sym typeface="Times New Roman" charset="0"/>
            </a:endParaRPr>
          </a:p>
        </p:txBody>
      </p:sp>
      <p:sp>
        <p:nvSpPr>
          <p:cNvPr id="180227" name="Rectangle 3"/>
          <p:cNvSpPr>
            <a:spLocks noGrp="1" noChangeArrowheads="1"/>
          </p:cNvSpPr>
          <p:nvPr>
            <p:ph type="title"/>
          </p:nvPr>
        </p:nvSpPr>
        <p:spPr>
          <a:xfrm>
            <a:off x="1524000" y="-76200"/>
            <a:ext cx="6146800" cy="6096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Designer Jeans</a:t>
            </a:r>
          </a:p>
        </p:txBody>
      </p:sp>
      <p:sp>
        <p:nvSpPr>
          <p:cNvPr id="178180" name="Rectangle 4"/>
          <p:cNvSpPr>
            <a:spLocks/>
          </p:cNvSpPr>
          <p:nvPr/>
        </p:nvSpPr>
        <p:spPr bwMode="auto">
          <a:xfrm>
            <a:off x="152400" y="1524000"/>
            <a:ext cx="88519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Bought by private equity firm</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China, Indonesia, and Mexico to Tullahoma, TN and Los Angeles, CA</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Denim to be sourced from Greensboro, NC</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40 jobs in TN</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Reasons:</a:t>
            </a:r>
          </a:p>
          <a:p>
            <a:pPr marL="711200" lvl="1" indent="-254000" algn="l">
              <a:buClr>
                <a:srgbClr val="E40B2A"/>
              </a:buClr>
              <a:buSzPct val="69000"/>
              <a:buFont typeface="Arial" charset="0"/>
              <a:buChar char="●"/>
            </a:pPr>
            <a:r>
              <a:rPr lang="ja-JP" altLang="en-US" sz="2400" dirty="0">
                <a:latin typeface="Arial" charset="0"/>
                <a:ea typeface="ＭＳ Ｐゴシック" charset="0"/>
                <a:sym typeface="Arial" charset="0"/>
              </a:rPr>
              <a:t>“</a:t>
            </a:r>
            <a:r>
              <a:rPr lang="en-US" altLang="ja-JP" sz="2400" dirty="0">
                <a:latin typeface="Arial" charset="0"/>
                <a:ea typeface="Arial" charset="0"/>
                <a:cs typeface="Arial" charset="0"/>
                <a:sym typeface="Arial" charset="0"/>
              </a:rPr>
              <a:t>Sweatshops, patriotism, and environmental concerns</a:t>
            </a:r>
            <a:r>
              <a:rPr lang="ja-JP" altLang="en-US" sz="2400" dirty="0">
                <a:latin typeface="Arial" charset="0"/>
                <a:ea typeface="ＭＳ Ｐゴシック" charset="0"/>
                <a:sym typeface="Arial" charset="0"/>
              </a:rPr>
              <a:t>”</a:t>
            </a:r>
            <a:endParaRPr lang="en-US" altLang="ja-JP" sz="2400" dirty="0">
              <a:latin typeface="Arial" charset="0"/>
              <a:ea typeface="Lucida Grande" charset="0"/>
              <a:cs typeface="Lucida Grande" charset="0"/>
              <a:sym typeface="Arial" charset="0"/>
            </a:endParaRPr>
          </a:p>
          <a:p>
            <a:pPr marL="711200" lvl="1" indent="-254000" algn="l">
              <a:buClr>
                <a:srgbClr val="E40B2A"/>
              </a:buClr>
              <a:buSzPct val="69000"/>
              <a:buFont typeface="Arial" charset="0"/>
              <a:buChar char="●"/>
            </a:pPr>
            <a:r>
              <a:rPr lang="en-US" sz="2400" dirty="0">
                <a:latin typeface="Arial" charset="0"/>
                <a:ea typeface="Arial" charset="0"/>
                <a:cs typeface="Arial" charset="0"/>
                <a:sym typeface="Arial" charset="0"/>
              </a:rPr>
              <a:t>Image/brand</a:t>
            </a:r>
            <a:endParaRPr lang="en-US" sz="2400" dirty="0">
              <a:latin typeface="Arial" charset="0"/>
              <a:ea typeface="Lucida Grande" charset="0"/>
              <a:cs typeface="Lucida Grande" charset="0"/>
              <a:sym typeface="Arial" charset="0"/>
            </a:endParaRPr>
          </a:p>
          <a:p>
            <a:pPr marL="711200" lvl="1" indent="-254000" algn="l">
              <a:buClr>
                <a:srgbClr val="E40B2A"/>
              </a:buClr>
              <a:buSzPct val="69000"/>
              <a:buFont typeface="Arial" charset="0"/>
              <a:buChar char="●"/>
            </a:pPr>
            <a:r>
              <a:rPr lang="en-US" sz="2400" dirty="0">
                <a:latin typeface="Arial" charset="0"/>
                <a:ea typeface="Arial" charset="0"/>
                <a:cs typeface="Arial" charset="0"/>
                <a:sym typeface="Arial" charset="0"/>
              </a:rPr>
              <a:t>Quality</a:t>
            </a:r>
          </a:p>
        </p:txBody>
      </p:sp>
      <p:sp>
        <p:nvSpPr>
          <p:cNvPr id="178181" name="Rectangle 5"/>
          <p:cNvSpPr>
            <a:spLocks/>
          </p:cNvSpPr>
          <p:nvPr/>
        </p:nvSpPr>
        <p:spPr bwMode="auto">
          <a:xfrm>
            <a:off x="228600" y="6096000"/>
            <a:ext cx="87757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100">
                <a:solidFill>
                  <a:srgbClr val="190104"/>
                </a:solidFill>
                <a:latin typeface="Arial" charset="0"/>
                <a:ea typeface="ＭＳ Ｐゴシック" charset="0"/>
                <a:sym typeface="Arial" charset="0"/>
              </a:rPr>
              <a:t>Source: </a:t>
            </a:r>
            <a:r>
              <a:rPr lang="en-US" sz="1100">
                <a:solidFill>
                  <a:srgbClr val="190104"/>
                </a:solidFill>
                <a:latin typeface="Arial Italic" charset="0"/>
                <a:ea typeface="ＭＳ Ｐゴシック" charset="0"/>
                <a:sym typeface="Arial Italic" charset="0"/>
              </a:rPr>
              <a:t>Racked</a:t>
            </a:r>
            <a:r>
              <a:rPr lang="en-US" sz="1100">
                <a:solidFill>
                  <a:srgbClr val="190104"/>
                </a:solidFill>
                <a:latin typeface="Arial" charset="0"/>
                <a:ea typeface="ＭＳ Ｐゴシック" charset="0"/>
                <a:sym typeface="Arial" charset="0"/>
              </a:rPr>
              <a:t>.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Lucky Brand Jeans Goes American-Made</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July 26, 2013.</a:t>
            </a:r>
            <a:endParaRPr lang="en-US" altLang="ja-JP" sz="2400">
              <a:solidFill>
                <a:schemeClr val="tx1"/>
              </a:solidFill>
              <a:latin typeface="Arial" charset="0"/>
              <a:ea typeface="Lucida Grande" charset="0"/>
              <a:cs typeface="Lucida Grande" charset="0"/>
              <a:sym typeface="Arial" charset="0"/>
            </a:endParaRPr>
          </a:p>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100">
                <a:solidFill>
                  <a:srgbClr val="190104"/>
                </a:solidFill>
                <a:latin typeface="Arial" charset="0"/>
                <a:ea typeface="Arial" charset="0"/>
                <a:cs typeface="Arial" charset="0"/>
                <a:sym typeface="Arial" charset="0"/>
              </a:rPr>
              <a:t>Ida Hargitai, </a:t>
            </a:r>
            <a:r>
              <a:rPr lang="en-US" sz="1100">
                <a:solidFill>
                  <a:srgbClr val="190104"/>
                </a:solidFill>
                <a:latin typeface="Arial Italic" charset="0"/>
                <a:ea typeface="Arial Italic" charset="0"/>
                <a:cs typeface="Arial Italic" charset="0"/>
                <a:sym typeface="Arial Italic" charset="0"/>
              </a:rPr>
              <a:t>Made and Worn</a:t>
            </a:r>
            <a:r>
              <a:rPr lang="en-US" sz="1100">
                <a:solidFill>
                  <a:srgbClr val="190104"/>
                </a:solidFill>
                <a:latin typeface="Arial" charset="0"/>
                <a:ea typeface="Arial" charset="0"/>
                <a:cs typeface="Arial" charset="0"/>
                <a:sym typeface="Arial" charset="0"/>
              </a:rPr>
              <a:t>.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Lucky Brand Jeans Will Be Made in the USA Again.</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July 28, 2013.</a:t>
            </a:r>
            <a:endParaRPr lang="en-US" altLang="ja-JP" sz="2400">
              <a:solidFill>
                <a:schemeClr val="tx1"/>
              </a:solidFill>
              <a:latin typeface="Arial" charset="0"/>
              <a:ea typeface="Lucida Grande" charset="0"/>
              <a:cs typeface="Lucida Grande" charset="0"/>
              <a:sym typeface="Arial" charset="0"/>
            </a:endParaRPr>
          </a:p>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100">
                <a:solidFill>
                  <a:srgbClr val="190104"/>
                </a:solidFill>
                <a:latin typeface="Arial" charset="0"/>
                <a:ea typeface="Arial" charset="0"/>
                <a:cs typeface="Arial" charset="0"/>
                <a:sym typeface="Arial" charset="0"/>
              </a:rPr>
              <a:t>Cathy Aycock, </a:t>
            </a:r>
            <a:r>
              <a:rPr lang="en-US" sz="1100">
                <a:solidFill>
                  <a:srgbClr val="190104"/>
                </a:solidFill>
                <a:latin typeface="Arial Italic" charset="0"/>
                <a:ea typeface="Arial Italic" charset="0"/>
                <a:cs typeface="Arial Italic" charset="0"/>
                <a:sym typeface="Arial Italic" charset="0"/>
              </a:rPr>
              <a:t>Shopping Diva, The Tennessean</a:t>
            </a:r>
            <a:r>
              <a:rPr lang="en-US" sz="1100">
                <a:solidFill>
                  <a:srgbClr val="190104"/>
                </a:solidFill>
                <a:latin typeface="Arial" charset="0"/>
                <a:ea typeface="Arial" charset="0"/>
                <a:cs typeface="Arial" charset="0"/>
                <a:sym typeface="Arial" charset="0"/>
              </a:rPr>
              <a:t>.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Lucky Brand back in the USA.</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October 22, 2013.</a:t>
            </a:r>
            <a:endParaRPr lang="en-US" sz="1100">
              <a:solidFill>
                <a:srgbClr val="190104"/>
              </a:solidFill>
              <a:latin typeface="Arial" charset="0"/>
              <a:ea typeface="Arial" charset="0"/>
              <a:cs typeface="Arial" charset="0"/>
              <a:sym typeface="Arial" charset="0"/>
            </a:endParaRPr>
          </a:p>
        </p:txBody>
      </p:sp>
      <p:pic>
        <p:nvPicPr>
          <p:cNvPr id="178182"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0200" y="685800"/>
            <a:ext cx="373380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227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FA0016C7-415D-5743-8961-C33D440629C9}" type="slidenum">
              <a:rPr lang="en-US" sz="1800" smtClean="0">
                <a:solidFill>
                  <a:srgbClr val="000000"/>
                </a:solidFill>
                <a:latin typeface="Times New Roman" charset="0"/>
                <a:cs typeface="Times New Roman" charset="0"/>
                <a:sym typeface="Times New Roman" charset="0"/>
              </a:rPr>
              <a:pPr algn="r">
                <a:defRPr/>
              </a:pPr>
              <a:t>145</a:t>
            </a:fld>
            <a:endParaRPr lang="en-US" sz="1800" smtClean="0">
              <a:solidFill>
                <a:srgbClr val="000000"/>
              </a:solidFill>
              <a:latin typeface="Times New Roman" charset="0"/>
              <a:cs typeface="Times New Roman" charset="0"/>
              <a:sym typeface="Times New Roman" charset="0"/>
            </a:endParaRPr>
          </a:p>
        </p:txBody>
      </p:sp>
      <p:sp>
        <p:nvSpPr>
          <p:cNvPr id="182275" name="Rectangle 3"/>
          <p:cNvSpPr>
            <a:spLocks noGrp="1" noChangeArrowheads="1"/>
          </p:cNvSpPr>
          <p:nvPr>
            <p:ph type="title"/>
          </p:nvPr>
        </p:nvSpPr>
        <p:spPr>
          <a:xfrm>
            <a:off x="1652588" y="0"/>
            <a:ext cx="7108825" cy="10668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Linear and Rotary Position Sensors</a:t>
            </a:r>
            <a:br>
              <a:rPr lang="en-US" sz="3200" dirty="0" smtClean="0">
                <a:solidFill>
                  <a:srgbClr val="2A2A40"/>
                </a:solidFill>
              </a:rPr>
            </a:br>
            <a:r>
              <a:rPr lang="en-US" sz="3200" dirty="0" smtClean="0">
                <a:solidFill>
                  <a:srgbClr val="2A2A40"/>
                </a:solidFill>
              </a:rPr>
              <a:t>(Kept from Offshoring)</a:t>
            </a:r>
          </a:p>
        </p:txBody>
      </p:sp>
      <p:sp>
        <p:nvSpPr>
          <p:cNvPr id="180228" name="Rectangle 4"/>
          <p:cNvSpPr>
            <a:spLocks/>
          </p:cNvSpPr>
          <p:nvPr/>
        </p:nvSpPr>
        <p:spPr bwMode="auto">
          <a:xfrm>
            <a:off x="114300" y="1943100"/>
            <a:ext cx="88519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Pennsauken, NJ</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Re-design and customization</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Image/brand</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Just-in-time delivery</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Greater control</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Higher quality</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Demand from customers for Made in USA</a:t>
            </a:r>
          </a:p>
        </p:txBody>
      </p:sp>
      <p:sp>
        <p:nvSpPr>
          <p:cNvPr id="180229" name="Rectangle 5"/>
          <p:cNvSpPr>
            <a:spLocks/>
          </p:cNvSpPr>
          <p:nvPr/>
        </p:nvSpPr>
        <p:spPr bwMode="auto">
          <a:xfrm>
            <a:off x="192088" y="6108700"/>
            <a:ext cx="8775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Macro Sensors takes pride in offering Made in USA sensors.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Automation World.</a:t>
            </a:r>
            <a:r>
              <a:rPr lang="en-US" altLang="ja-JP" sz="1100" dirty="0">
                <a:solidFill>
                  <a:srgbClr val="190104"/>
                </a:solidFill>
                <a:latin typeface="Arial" charset="0"/>
                <a:ea typeface="Arial" charset="0"/>
                <a:cs typeface="Arial" charset="0"/>
                <a:sym typeface="Arial" charset="0"/>
              </a:rPr>
              <a:t> May 5, 2014. http://</a:t>
            </a:r>
            <a:r>
              <a:rPr lang="en-US" altLang="ja-JP" sz="1100" dirty="0" err="1">
                <a:solidFill>
                  <a:srgbClr val="190104"/>
                </a:solidFill>
                <a:latin typeface="Arial" charset="0"/>
                <a:ea typeface="Arial" charset="0"/>
                <a:cs typeface="Arial" charset="0"/>
                <a:sym typeface="Arial" charset="0"/>
              </a:rPr>
              <a:t>www.automationworld.com</a:t>
            </a:r>
            <a:r>
              <a:rPr lang="en-US" altLang="ja-JP" sz="1100" dirty="0">
                <a:solidFill>
                  <a:srgbClr val="190104"/>
                </a:solidFill>
                <a:latin typeface="Arial" charset="0"/>
                <a:ea typeface="Arial" charset="0"/>
                <a:cs typeface="Arial" charset="0"/>
                <a:sym typeface="Arial" charset="0"/>
              </a:rPr>
              <a:t>/control/macro-sensors-takes-pride-offering-made-</a:t>
            </a:r>
            <a:r>
              <a:rPr lang="en-US" altLang="ja-JP" sz="1100" dirty="0" err="1">
                <a:solidFill>
                  <a:srgbClr val="190104"/>
                </a:solidFill>
                <a:latin typeface="Arial" charset="0"/>
                <a:ea typeface="Arial" charset="0"/>
                <a:cs typeface="Arial" charset="0"/>
                <a:sym typeface="Arial" charset="0"/>
              </a:rPr>
              <a:t>usa</a:t>
            </a:r>
            <a:r>
              <a:rPr lang="en-US" altLang="ja-JP" sz="1100" dirty="0">
                <a:solidFill>
                  <a:srgbClr val="190104"/>
                </a:solidFill>
                <a:latin typeface="Arial" charset="0"/>
                <a:ea typeface="Arial" charset="0"/>
                <a:cs typeface="Arial" charset="0"/>
                <a:sym typeface="Arial" charset="0"/>
              </a:rPr>
              <a:t>-sensors.</a:t>
            </a:r>
            <a:endParaRPr lang="en-US" sz="1100" dirty="0">
              <a:solidFill>
                <a:srgbClr val="190104"/>
              </a:solidFill>
              <a:latin typeface="Arial" charset="0"/>
              <a:ea typeface="Arial" charset="0"/>
              <a:cs typeface="Arial" charset="0"/>
              <a:sym typeface="Arial" charset="0"/>
            </a:endParaRPr>
          </a:p>
        </p:txBody>
      </p:sp>
      <p:pic>
        <p:nvPicPr>
          <p:cNvPr id="18023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03713" y="1227138"/>
            <a:ext cx="4686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4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329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987F2335-46BC-1045-8D7A-0D4F4165B145}" type="slidenum">
              <a:rPr lang="en-US" sz="1800" smtClean="0">
                <a:solidFill>
                  <a:srgbClr val="000000"/>
                </a:solidFill>
                <a:latin typeface="Times New Roman" charset="0"/>
                <a:cs typeface="Times New Roman" charset="0"/>
                <a:sym typeface="Times New Roman" charset="0"/>
              </a:rPr>
              <a:pPr algn="r">
                <a:defRPr/>
              </a:pPr>
              <a:t>146</a:t>
            </a:fld>
            <a:endParaRPr lang="en-US" sz="1800" smtClean="0">
              <a:solidFill>
                <a:srgbClr val="000000"/>
              </a:solidFill>
              <a:latin typeface="Times New Roman" charset="0"/>
              <a:cs typeface="Times New Roman" charset="0"/>
              <a:sym typeface="Times New Roman" charset="0"/>
            </a:endParaRPr>
          </a:p>
        </p:txBody>
      </p:sp>
      <p:sp>
        <p:nvSpPr>
          <p:cNvPr id="181251" name="Rectangle 3"/>
          <p:cNvSpPr>
            <a:spLocks/>
          </p:cNvSpPr>
          <p:nvPr/>
        </p:nvSpPr>
        <p:spPr bwMode="auto">
          <a:xfrm>
            <a:off x="685800" y="-19050"/>
            <a:ext cx="7251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r"/>
            <a:r>
              <a:rPr lang="en-US" sz="3200" dirty="0">
                <a:solidFill>
                  <a:srgbClr val="2A2A40"/>
                </a:solidFill>
                <a:latin typeface="Arial" charset="0"/>
                <a:ea typeface="ＭＳ Ｐゴシック" charset="0"/>
                <a:sym typeface="Arial" charset="0"/>
              </a:rPr>
              <a:t>Glass Wall Curtain Manufacturer</a:t>
            </a:r>
          </a:p>
        </p:txBody>
      </p:sp>
      <p:sp>
        <p:nvSpPr>
          <p:cNvPr id="181252" name="Rectangle 4"/>
          <p:cNvSpPr>
            <a:spLocks/>
          </p:cNvSpPr>
          <p:nvPr/>
        </p:nvSpPr>
        <p:spPr bwMode="auto">
          <a:xfrm>
            <a:off x="533400" y="1617662"/>
            <a:ext cx="8089900"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$50MM Company was looking to move operations to Mexico from the Bay area, affecting 75 employees</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err="1">
                <a:solidFill>
                  <a:srgbClr val="2A2A40"/>
                </a:solidFill>
                <a:latin typeface="Arial" charset="0"/>
                <a:ea typeface="ＭＳ Ｐゴシック" charset="0"/>
                <a:sym typeface="Arial" charset="0"/>
              </a:rPr>
              <a:t>Manex</a:t>
            </a:r>
            <a:r>
              <a:rPr lang="en-US" sz="2400" dirty="0">
                <a:solidFill>
                  <a:srgbClr val="2A2A40"/>
                </a:solidFill>
                <a:latin typeface="Arial" charset="0"/>
                <a:ea typeface="ＭＳ Ｐゴシック" charset="0"/>
                <a:sym typeface="Arial" charset="0"/>
              </a:rPr>
              <a:t> employed TCO to show the total impact: </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Direct labor is significant but,</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Indirect and secondary costs (Warranty, travel, logistics, transportation, 3</a:t>
            </a:r>
            <a:r>
              <a:rPr lang="en-US" sz="2000" baseline="30000" dirty="0">
                <a:solidFill>
                  <a:srgbClr val="2A2A40"/>
                </a:solidFill>
                <a:latin typeface="Arial" charset="0"/>
                <a:ea typeface="ＭＳ Ｐゴシック" charset="0"/>
                <a:sym typeface="Arial" charset="0"/>
              </a:rPr>
              <a:t>rd</a:t>
            </a:r>
            <a:r>
              <a:rPr lang="en-US" sz="2000" dirty="0">
                <a:solidFill>
                  <a:srgbClr val="2A2A40"/>
                </a:solidFill>
                <a:latin typeface="Arial" charset="0"/>
                <a:ea typeface="ＭＳ Ｐゴシック" charset="0"/>
                <a:sym typeface="Arial" charset="0"/>
              </a:rPr>
              <a:t> party subcontracting fees, worker safety etc.</a:t>
            </a:r>
            <a:r>
              <a:rPr lang="en-US" sz="2000" dirty="0" smtClean="0">
                <a:solidFill>
                  <a:srgbClr val="2A2A40"/>
                </a:solidFill>
                <a:latin typeface="Arial" charset="0"/>
                <a:ea typeface="ＭＳ Ｐゴシック" charset="0"/>
                <a:sym typeface="Arial" charset="0"/>
              </a:rPr>
              <a:t>)</a:t>
            </a:r>
          </a:p>
          <a:p>
            <a:pPr marL="760413" lvl="1" indent="-303213" algn="l">
              <a:spcBef>
                <a:spcPts val="500"/>
              </a:spcBef>
              <a:buClr>
                <a:srgbClr val="E40B2A"/>
              </a:buClr>
              <a:buSzPct val="69000"/>
              <a:buFont typeface="Wingdings" charset="0"/>
              <a:buChar char="l"/>
            </a:pPr>
            <a:r>
              <a:rPr lang="en-US" sz="2000" dirty="0" smtClean="0">
                <a:solidFill>
                  <a:srgbClr val="2A2A40"/>
                </a:solidFill>
                <a:latin typeface="Arial" charset="0"/>
                <a:ea typeface="ＭＳ Ｐゴシック" charset="0"/>
                <a:sym typeface="Arial" charset="0"/>
              </a:rPr>
              <a:t>Company </a:t>
            </a:r>
            <a:r>
              <a:rPr lang="en-US" sz="2000" dirty="0">
                <a:solidFill>
                  <a:srgbClr val="2A2A40"/>
                </a:solidFill>
                <a:latin typeface="Arial" charset="0"/>
                <a:ea typeface="ＭＳ Ｐゴシック" charset="0"/>
                <a:sym typeface="Arial" charset="0"/>
              </a:rPr>
              <a:t>is relocating to a newer and larger facility in the East Bay and through </a:t>
            </a:r>
            <a:r>
              <a:rPr lang="en-US" sz="2000" dirty="0">
                <a:solidFill>
                  <a:srgbClr val="190104"/>
                </a:solidFill>
                <a:latin typeface="Arial" charset="0"/>
                <a:ea typeface="ＭＳ Ｐゴシック" charset="0"/>
                <a:sym typeface="Arial" charset="0"/>
              </a:rPr>
              <a:t>lean </a:t>
            </a:r>
            <a:r>
              <a:rPr lang="en-US" sz="2000" dirty="0">
                <a:solidFill>
                  <a:srgbClr val="2A2A40"/>
                </a:solidFill>
                <a:latin typeface="Arial" charset="0"/>
                <a:ea typeface="ＭＳ Ｐゴシック" charset="0"/>
                <a:sym typeface="Arial" charset="0"/>
              </a:rPr>
              <a:t>efforts will reduce costs.  Plan to double sales over next 5 years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Attractive real-estate pricing made the move a cost saver</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Can now add second shift operations</a:t>
            </a:r>
          </a:p>
        </p:txBody>
      </p:sp>
      <p:sp>
        <p:nvSpPr>
          <p:cNvPr id="181253" name="Rectangle 5"/>
          <p:cNvSpPr>
            <a:spLocks/>
          </p:cNvSpPr>
          <p:nvPr/>
        </p:nvSpPr>
        <p:spPr bwMode="auto">
          <a:xfrm>
            <a:off x="609600" y="6400800"/>
            <a:ext cx="18879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38100" tIns="38100" rIns="38100" bIns="38100">
            <a:spAutoFit/>
          </a:bodyPr>
          <a:lstStyle/>
          <a:p>
            <a:pPr algn="l"/>
            <a:r>
              <a:rPr lang="en-US" sz="1100" dirty="0">
                <a:solidFill>
                  <a:srgbClr val="190104"/>
                </a:solidFill>
                <a:latin typeface="Arial" charset="0"/>
                <a:ea typeface="ＭＳ Ｐゴシック" charset="0"/>
                <a:sym typeface="Arial" charset="0"/>
              </a:rPr>
              <a:t>Source: Bill Browne, MANEX</a:t>
            </a:r>
          </a:p>
        </p:txBody>
      </p:sp>
      <p:pic>
        <p:nvPicPr>
          <p:cNvPr id="181254"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34200" y="609600"/>
            <a:ext cx="20955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432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40A3202E-C36C-C54C-BDA1-18795C93A493}" type="slidenum">
              <a:rPr lang="en-US" sz="1800" smtClean="0">
                <a:solidFill>
                  <a:srgbClr val="000000"/>
                </a:solidFill>
                <a:latin typeface="Times New Roman" charset="0"/>
                <a:cs typeface="Times New Roman" charset="0"/>
                <a:sym typeface="Times New Roman" charset="0"/>
              </a:rPr>
              <a:pPr algn="r">
                <a:defRPr/>
              </a:pPr>
              <a:t>147</a:t>
            </a:fld>
            <a:endParaRPr lang="en-US" sz="1800" smtClean="0">
              <a:solidFill>
                <a:srgbClr val="000000"/>
              </a:solidFill>
              <a:latin typeface="Times New Roman" charset="0"/>
              <a:cs typeface="Times New Roman" charset="0"/>
              <a:sym typeface="Times New Roman" charset="0"/>
            </a:endParaRPr>
          </a:p>
        </p:txBody>
      </p:sp>
      <p:sp>
        <p:nvSpPr>
          <p:cNvPr id="182275" name="Rectangle 3"/>
          <p:cNvSpPr>
            <a:spLocks/>
          </p:cNvSpPr>
          <p:nvPr/>
        </p:nvSpPr>
        <p:spPr bwMode="auto">
          <a:xfrm>
            <a:off x="1143000" y="12700"/>
            <a:ext cx="67183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Toilets</a:t>
            </a:r>
            <a:br>
              <a:rPr lang="en-US" sz="3200" dirty="0">
                <a:solidFill>
                  <a:srgbClr val="2A2A40"/>
                </a:solidFill>
                <a:latin typeface="Arial" charset="0"/>
                <a:ea typeface="ＭＳ Ｐゴシック" charset="0"/>
                <a:sym typeface="Arial" charset="0"/>
              </a:rPr>
            </a:br>
            <a:r>
              <a:rPr lang="en-US" sz="3200" dirty="0">
                <a:solidFill>
                  <a:srgbClr val="2A2A40"/>
                </a:solidFill>
                <a:latin typeface="Arial" charset="0"/>
                <a:ea typeface="ＭＳ Ｐゴシック" charset="0"/>
                <a:sym typeface="Arial" charset="0"/>
              </a:rPr>
              <a:t>(Kept from Offshoring)</a:t>
            </a:r>
          </a:p>
        </p:txBody>
      </p:sp>
      <p:sp>
        <p:nvSpPr>
          <p:cNvPr id="182276" name="Rectangle 4"/>
          <p:cNvSpPr>
            <a:spLocks/>
          </p:cNvSpPr>
          <p:nvPr/>
        </p:nvSpPr>
        <p:spPr bwMode="auto">
          <a:xfrm>
            <a:off x="152400" y="1905000"/>
            <a:ext cx="88519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Perrysville, OH</a:t>
            </a:r>
            <a:endParaRPr lang="en-US" sz="24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$9 million expansion</a:t>
            </a:r>
            <a:endParaRPr lang="en-US" sz="24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110 jobs already added, expected 70 additional</a:t>
            </a:r>
            <a:endParaRPr lang="en-US" sz="24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Lead time</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Customer preference responsiveness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Image/brand</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Automation/technology</a:t>
            </a:r>
          </a:p>
        </p:txBody>
      </p:sp>
      <p:sp>
        <p:nvSpPr>
          <p:cNvPr id="182277" name="Rectangle 5"/>
          <p:cNvSpPr>
            <a:spLocks/>
          </p:cNvSpPr>
          <p:nvPr/>
        </p:nvSpPr>
        <p:spPr bwMode="auto">
          <a:xfrm>
            <a:off x="152400" y="6096000"/>
            <a:ext cx="8851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James R. </a:t>
            </a:r>
            <a:r>
              <a:rPr lang="en-US" sz="1100" dirty="0" err="1">
                <a:solidFill>
                  <a:srgbClr val="190104"/>
                </a:solidFill>
                <a:latin typeface="Arial" charset="0"/>
                <a:ea typeface="ＭＳ Ｐゴシック" charset="0"/>
                <a:sym typeface="Arial" charset="0"/>
              </a:rPr>
              <a:t>Hagerty</a:t>
            </a:r>
            <a:r>
              <a:rPr lang="en-US" sz="1100" dirty="0">
                <a:solidFill>
                  <a:srgbClr val="190104"/>
                </a:solidFill>
                <a:latin typeface="Arial" charset="0"/>
                <a:ea typeface="ＭＳ Ｐゴシック" charset="0"/>
                <a:sym typeface="Arial" charset="0"/>
              </a:rPr>
              <a:t>, The Wall Street Journal.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America</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s Toilet Turnaround.</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September 24, 2013. </a:t>
            </a:r>
            <a:endParaRPr lang="en-US" sz="1100" dirty="0">
              <a:solidFill>
                <a:srgbClr val="190104"/>
              </a:solidFill>
              <a:latin typeface="Arial" charset="0"/>
              <a:ea typeface="Arial" charset="0"/>
              <a:cs typeface="Arial" charset="0"/>
              <a:sym typeface="Arial" charset="0"/>
            </a:endParaRPr>
          </a:p>
        </p:txBody>
      </p:sp>
      <p:pic>
        <p:nvPicPr>
          <p:cNvPr id="18227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81800" y="1524000"/>
            <a:ext cx="2171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534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F3FAA1DB-7577-4645-9DD3-EFCA06F58E9B}" type="slidenum">
              <a:rPr lang="en-US" sz="1800" smtClean="0">
                <a:solidFill>
                  <a:srgbClr val="000000"/>
                </a:solidFill>
                <a:latin typeface="Times New Roman" charset="0"/>
                <a:cs typeface="Times New Roman" charset="0"/>
                <a:sym typeface="Times New Roman" charset="0"/>
              </a:rPr>
              <a:pPr algn="r">
                <a:defRPr/>
              </a:pPr>
              <a:t>148</a:t>
            </a:fld>
            <a:endParaRPr lang="en-US" sz="1800" smtClean="0">
              <a:solidFill>
                <a:srgbClr val="000000"/>
              </a:solidFill>
              <a:latin typeface="Times New Roman" charset="0"/>
              <a:cs typeface="Times New Roman" charset="0"/>
              <a:sym typeface="Times New Roman" charset="0"/>
            </a:endParaRPr>
          </a:p>
        </p:txBody>
      </p:sp>
      <p:sp>
        <p:nvSpPr>
          <p:cNvPr id="185347" name="Rectangle 3"/>
          <p:cNvSpPr>
            <a:spLocks noGrp="1" noChangeArrowheads="1"/>
          </p:cNvSpPr>
          <p:nvPr>
            <p:ph type="title"/>
          </p:nvPr>
        </p:nvSpPr>
        <p:spPr>
          <a:xfrm>
            <a:off x="1652588" y="0"/>
            <a:ext cx="7108825" cy="61595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Software </a:t>
            </a:r>
            <a:r>
              <a:rPr lang="en-US" sz="3200" dirty="0" err="1" smtClean="0">
                <a:solidFill>
                  <a:srgbClr val="2A2A40"/>
                </a:solidFill>
              </a:rPr>
              <a:t>Reshoring</a:t>
            </a:r>
            <a:endParaRPr lang="en-US" sz="3200" dirty="0" smtClean="0">
              <a:solidFill>
                <a:srgbClr val="2A2A40"/>
              </a:solidFill>
            </a:endParaRPr>
          </a:p>
        </p:txBody>
      </p:sp>
      <p:sp>
        <p:nvSpPr>
          <p:cNvPr id="183300" name="Rectangle 4"/>
          <p:cNvSpPr>
            <a:spLocks/>
          </p:cNvSpPr>
          <p:nvPr/>
        </p:nvSpPr>
        <p:spPr bwMode="auto">
          <a:xfrm>
            <a:off x="114300" y="1219200"/>
            <a:ext cx="88519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India to Bridgewater, NJ</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15 jobs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Communications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Total cost</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Higher productivity</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Rising wages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Travel cost</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Skilled workforce</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Lead time</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Employee turnover </a:t>
            </a:r>
          </a:p>
        </p:txBody>
      </p:sp>
      <p:sp>
        <p:nvSpPr>
          <p:cNvPr id="183301" name="Rectangle 5"/>
          <p:cNvSpPr>
            <a:spLocks/>
          </p:cNvSpPr>
          <p:nvPr/>
        </p:nvSpPr>
        <p:spPr bwMode="auto">
          <a:xfrm>
            <a:off x="192088" y="6108700"/>
            <a:ext cx="8775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a:ea typeface="ＭＳ Ｐゴシック" charset="0"/>
                <a:cs typeface="Arial"/>
                <a:sym typeface="Arial" charset="0"/>
              </a:rPr>
              <a:t>Sources: Esther </a:t>
            </a:r>
            <a:r>
              <a:rPr lang="en-US" sz="1100" dirty="0" err="1">
                <a:solidFill>
                  <a:srgbClr val="190104"/>
                </a:solidFill>
                <a:latin typeface="Arial"/>
                <a:ea typeface="ＭＳ Ｐゴシック" charset="0"/>
                <a:cs typeface="Arial"/>
                <a:sym typeface="Arial" charset="0"/>
              </a:rPr>
              <a:t>Surden</a:t>
            </a:r>
            <a:r>
              <a:rPr lang="en-US" sz="1100" dirty="0">
                <a:solidFill>
                  <a:srgbClr val="190104"/>
                </a:solidFill>
                <a:latin typeface="Arial"/>
                <a:ea typeface="ＭＳ Ｐゴシック" charset="0"/>
                <a:cs typeface="Arial"/>
                <a:sym typeface="Arial" charset="0"/>
              </a:rPr>
              <a:t>, </a:t>
            </a:r>
            <a:r>
              <a:rPr lang="ja-JP" altLang="en-US" sz="1100" dirty="0">
                <a:solidFill>
                  <a:srgbClr val="190104"/>
                </a:solidFill>
                <a:latin typeface="Arial"/>
                <a:ea typeface="ＭＳ Ｐゴシック" charset="0"/>
                <a:cs typeface="Arial"/>
                <a:sym typeface="Arial" charset="0"/>
              </a:rPr>
              <a:t>“</a:t>
            </a:r>
            <a:r>
              <a:rPr lang="en-US" altLang="ja-JP" sz="1100" dirty="0" err="1">
                <a:solidFill>
                  <a:srgbClr val="190104"/>
                </a:solidFill>
                <a:latin typeface="Arial"/>
                <a:ea typeface="Arial" charset="0"/>
                <a:cs typeface="Arial"/>
                <a:sym typeface="Arial" charset="0"/>
              </a:rPr>
              <a:t>Reshoring</a:t>
            </a:r>
            <a:r>
              <a:rPr lang="en-US" altLang="ja-JP" sz="1100" dirty="0">
                <a:solidFill>
                  <a:srgbClr val="190104"/>
                </a:solidFill>
                <a:latin typeface="Arial"/>
                <a:ea typeface="Arial" charset="0"/>
                <a:cs typeface="Arial"/>
                <a:sym typeface="Arial" charset="0"/>
              </a:rPr>
              <a:t>.</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New Jersey Tech Weekly. March 26, 2014.</a:t>
            </a:r>
            <a:endParaRPr lang="en-US" altLang="ja-JP" sz="1100" dirty="0">
              <a:latin typeface="Arial"/>
              <a:ea typeface="Lucida Grande" charset="0"/>
              <a:cs typeface="Arial"/>
              <a:sym typeface="Arial" charset="0"/>
            </a:endParaRPr>
          </a:p>
          <a:p>
            <a:pPr algn="l"/>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Moving jobs back to U.S. is starting to make sense.</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a:t>
            </a:r>
            <a:r>
              <a:rPr lang="en-US" altLang="ja-JP" sz="1100" dirty="0" err="1">
                <a:solidFill>
                  <a:srgbClr val="190104"/>
                </a:solidFill>
                <a:latin typeface="Arial"/>
                <a:ea typeface="Arial Italic" charset="0"/>
                <a:cs typeface="Arial"/>
                <a:sym typeface="Arial Italic" charset="0"/>
              </a:rPr>
              <a:t>NJBiz</a:t>
            </a:r>
            <a:r>
              <a:rPr lang="en-US" altLang="ja-JP" sz="1100" dirty="0">
                <a:solidFill>
                  <a:srgbClr val="190104"/>
                </a:solidFill>
                <a:latin typeface="Arial"/>
                <a:ea typeface="Arial" charset="0"/>
                <a:cs typeface="Arial"/>
                <a:sym typeface="Arial" charset="0"/>
              </a:rPr>
              <a:t>. January 20, 2014.</a:t>
            </a:r>
            <a:endParaRPr lang="en-US" altLang="ja-JP" sz="1100" dirty="0">
              <a:latin typeface="Arial"/>
              <a:ea typeface="Lucida Grande" charset="0"/>
              <a:cs typeface="Arial"/>
              <a:sym typeface="Arial" charset="0"/>
            </a:endParaRPr>
          </a:p>
          <a:p>
            <a:pPr algn="l"/>
            <a:r>
              <a:rPr lang="en-US" sz="1100" dirty="0">
                <a:solidFill>
                  <a:srgbClr val="190104"/>
                </a:solidFill>
                <a:latin typeface="Arial"/>
                <a:ea typeface="Arial" charset="0"/>
                <a:cs typeface="Arial"/>
                <a:sym typeface="Arial" charset="0"/>
              </a:rPr>
              <a:t>Myra Thomas, </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N.J. Software Company Adds Jobs By </a:t>
            </a:r>
            <a:r>
              <a:rPr lang="en-US" altLang="ja-JP" sz="1100" dirty="0" err="1">
                <a:solidFill>
                  <a:srgbClr val="190104"/>
                </a:solidFill>
                <a:latin typeface="Arial"/>
                <a:ea typeface="Arial" charset="0"/>
                <a:cs typeface="Arial"/>
                <a:sym typeface="Arial" charset="0"/>
              </a:rPr>
              <a:t>Reshoring</a:t>
            </a:r>
            <a:r>
              <a:rPr lang="en-US" altLang="ja-JP" sz="1100" dirty="0">
                <a:solidFill>
                  <a:srgbClr val="190104"/>
                </a:solidFill>
                <a:latin typeface="Arial"/>
                <a:ea typeface="Arial" charset="0"/>
                <a:cs typeface="Arial"/>
                <a:sym typeface="Arial" charset="0"/>
              </a:rPr>
              <a:t>.</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a:t>
            </a:r>
            <a:r>
              <a:rPr lang="en-US" altLang="ja-JP" sz="1100" dirty="0">
                <a:solidFill>
                  <a:srgbClr val="190104"/>
                </a:solidFill>
                <a:latin typeface="Arial"/>
                <a:ea typeface="Arial Italic" charset="0"/>
                <a:cs typeface="Arial"/>
                <a:sym typeface="Arial Italic" charset="0"/>
              </a:rPr>
              <a:t>Dice</a:t>
            </a:r>
            <a:r>
              <a:rPr lang="en-US" altLang="ja-JP" sz="1100" dirty="0">
                <a:solidFill>
                  <a:srgbClr val="190104"/>
                </a:solidFill>
                <a:latin typeface="Arial"/>
                <a:ea typeface="Arial" charset="0"/>
                <a:cs typeface="Arial"/>
                <a:sym typeface="Arial" charset="0"/>
              </a:rPr>
              <a:t>, November 25, 2013.</a:t>
            </a:r>
            <a:endParaRPr lang="en-US" sz="1100" dirty="0">
              <a:solidFill>
                <a:srgbClr val="190104"/>
              </a:solidFill>
              <a:latin typeface="Arial"/>
              <a:ea typeface="Arial" charset="0"/>
              <a:cs typeface="Arial"/>
              <a:sym typeface="Arial" charset="0"/>
            </a:endParaRPr>
          </a:p>
        </p:txBody>
      </p:sp>
      <p:pic>
        <p:nvPicPr>
          <p:cNvPr id="183302"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65790" y="833438"/>
            <a:ext cx="367662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1"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637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519662A6-5FA4-1141-8B19-8E88399EDD59}" type="slidenum">
              <a:rPr lang="en-US" sz="1800" smtClean="0">
                <a:solidFill>
                  <a:srgbClr val="000000"/>
                </a:solidFill>
                <a:latin typeface="Times New Roman" charset="0"/>
                <a:cs typeface="Times New Roman" charset="0"/>
                <a:sym typeface="Times New Roman" charset="0"/>
              </a:rPr>
              <a:pPr algn="r">
                <a:defRPr/>
              </a:pPr>
              <a:t>149</a:t>
            </a:fld>
            <a:endParaRPr lang="en-US" sz="1800" smtClean="0">
              <a:solidFill>
                <a:srgbClr val="000000"/>
              </a:solidFill>
              <a:latin typeface="Times New Roman" charset="0"/>
              <a:cs typeface="Times New Roman" charset="0"/>
              <a:sym typeface="Times New Roman" charset="0"/>
            </a:endParaRPr>
          </a:p>
        </p:txBody>
      </p:sp>
      <p:sp>
        <p:nvSpPr>
          <p:cNvPr id="184323" name="Rectangle 3"/>
          <p:cNvSpPr>
            <a:spLocks/>
          </p:cNvSpPr>
          <p:nvPr/>
        </p:nvSpPr>
        <p:spPr bwMode="auto">
          <a:xfrm>
            <a:off x="152400" y="1231900"/>
            <a:ext cx="88519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Brooklyn, NY- 160,000 sq. ft. production facility</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Provides resources that will create 280+ jobs</a:t>
            </a:r>
            <a:endParaRPr lang="en-US" sz="2400" dirty="0">
              <a:solidFill>
                <a:srgbClr val="666699"/>
              </a:solidFill>
              <a:latin typeface="Arial" charset="0"/>
              <a:ea typeface="ＭＳ Ｐゴシック" charset="0"/>
              <a:sym typeface="Arial" charset="0"/>
            </a:endParaRPr>
          </a:p>
          <a:p>
            <a:pPr marL="303213" indent="-303213" algn="l">
              <a:spcBef>
                <a:spcPts val="600"/>
              </a:spcBef>
            </a:pPr>
            <a:r>
              <a:rPr lang="en-US" sz="2400" dirty="0">
                <a:solidFill>
                  <a:srgbClr val="2A2A40"/>
                </a:solidFill>
                <a:latin typeface="Arial" charset="0"/>
                <a:ea typeface="ＭＳ Ｐゴシック" charset="0"/>
                <a:sym typeface="Arial" charset="0"/>
              </a:rPr>
              <a:t>     in garment manufacturing</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$60 million/year economic impact for NYC</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ja-JP" altLang="en-US" sz="2400" dirty="0">
                <a:solidFill>
                  <a:srgbClr val="2A2A40"/>
                </a:solidFill>
                <a:latin typeface="Arial" charset="0"/>
                <a:ea typeface="ＭＳ Ｐゴシック" charset="0"/>
                <a:sym typeface="Arial" charset="0"/>
              </a:rPr>
              <a:t>“</a:t>
            </a:r>
            <a:r>
              <a:rPr lang="en-US" altLang="ja-JP" sz="2400" dirty="0">
                <a:solidFill>
                  <a:srgbClr val="2A2A40"/>
                </a:solidFill>
                <a:latin typeface="Arial" charset="0"/>
                <a:ea typeface="Arial" charset="0"/>
                <a:cs typeface="Arial" charset="0"/>
                <a:sym typeface="Arial" charset="0"/>
              </a:rPr>
              <a:t>Vertically integrated design, production, and technology incubator</a:t>
            </a:r>
            <a:r>
              <a:rPr lang="ja-JP" altLang="en-US" sz="2400" dirty="0">
                <a:solidFill>
                  <a:srgbClr val="2A2A40"/>
                </a:solidFill>
                <a:latin typeface="Arial" charset="0"/>
                <a:ea typeface="ＭＳ Ｐゴシック" charset="0"/>
                <a:sym typeface="Arial" charset="0"/>
              </a:rPr>
              <a:t>”</a:t>
            </a:r>
            <a:endParaRPr lang="en-US" altLang="ja-JP" sz="2400" dirty="0">
              <a:solidFill>
                <a:srgbClr val="666699"/>
              </a:solidFill>
              <a:latin typeface="Arial" charset="0"/>
              <a:ea typeface="Lucida Grande" charset="0"/>
              <a:cs typeface="Lucida Grande"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Arial" charset="0"/>
                <a:cs typeface="Arial" charset="0"/>
                <a:sym typeface="Arial" charset="0"/>
              </a:rPr>
              <a:t>Reasons:</a:t>
            </a:r>
            <a:endParaRPr lang="en-US" sz="2400" dirty="0">
              <a:solidFill>
                <a:srgbClr val="666699"/>
              </a:solidFill>
              <a:latin typeface="Arial" charset="0"/>
              <a:ea typeface="Lucida Grande" charset="0"/>
              <a:cs typeface="Lucida Grande" charset="0"/>
              <a:sym typeface="Arial" charset="0"/>
            </a:endParaRPr>
          </a:p>
          <a:p>
            <a:pPr marL="760413" lvl="1" indent="-303213" algn="l">
              <a:spcBef>
                <a:spcPts val="600"/>
              </a:spcBef>
              <a:buClr>
                <a:srgbClr val="E40B2A"/>
              </a:buClr>
              <a:buSzPct val="69000"/>
              <a:buFont typeface="Wingdings" charset="0"/>
              <a:buChar char="l"/>
            </a:pPr>
            <a:r>
              <a:rPr lang="en-US" sz="2000" dirty="0">
                <a:solidFill>
                  <a:srgbClr val="2A2A40"/>
                </a:solidFill>
                <a:latin typeface="Arial" charset="0"/>
                <a:ea typeface="Arial" charset="0"/>
                <a:cs typeface="Arial" charset="0"/>
                <a:sym typeface="Arial" charset="0"/>
              </a:rPr>
              <a:t>Sustainability</a:t>
            </a:r>
            <a:endParaRPr lang="en-US" sz="2000" dirty="0">
              <a:solidFill>
                <a:srgbClr val="666699"/>
              </a:solidFill>
              <a:latin typeface="Arial" charset="0"/>
              <a:ea typeface="Lucida Grande" charset="0"/>
              <a:cs typeface="Lucida Grande" charset="0"/>
              <a:sym typeface="Arial" charset="0"/>
            </a:endParaRPr>
          </a:p>
          <a:p>
            <a:pPr marL="760413" lvl="1" indent="-303213" algn="l">
              <a:spcBef>
                <a:spcPts val="600"/>
              </a:spcBef>
              <a:buClr>
                <a:srgbClr val="E40B2A"/>
              </a:buClr>
              <a:buSzPct val="69000"/>
              <a:buFont typeface="Wingdings" charset="0"/>
              <a:buChar char="l"/>
            </a:pPr>
            <a:r>
              <a:rPr lang="en-US" sz="2000" dirty="0">
                <a:solidFill>
                  <a:srgbClr val="2A2A40"/>
                </a:solidFill>
                <a:latin typeface="Arial" charset="0"/>
                <a:ea typeface="Arial" charset="0"/>
                <a:cs typeface="Arial" charset="0"/>
                <a:sym typeface="Arial" charset="0"/>
              </a:rPr>
              <a:t>Foster local economic development</a:t>
            </a:r>
            <a:endParaRPr lang="en-US" sz="2000" dirty="0">
              <a:solidFill>
                <a:srgbClr val="666699"/>
              </a:solidFill>
              <a:latin typeface="Arial" charset="0"/>
              <a:ea typeface="Lucida Grande" charset="0"/>
              <a:cs typeface="Lucida Grande" charset="0"/>
              <a:sym typeface="Arial" charset="0"/>
            </a:endParaRPr>
          </a:p>
          <a:p>
            <a:pPr marL="760413" lvl="1" indent="-303213" algn="l">
              <a:spcBef>
                <a:spcPts val="600"/>
              </a:spcBef>
              <a:buClr>
                <a:srgbClr val="E40B2A"/>
              </a:buClr>
              <a:buSzPct val="69000"/>
              <a:buFont typeface="Wingdings" charset="0"/>
              <a:buChar char="l"/>
            </a:pPr>
            <a:r>
              <a:rPr lang="ja-JP" altLang="en-US" sz="2000" dirty="0">
                <a:solidFill>
                  <a:srgbClr val="2A2A40"/>
                </a:solidFill>
                <a:latin typeface="Arial" charset="0"/>
                <a:ea typeface="ＭＳ Ｐゴシック" charset="0"/>
                <a:sym typeface="Arial" charset="0"/>
              </a:rPr>
              <a:t>“</a:t>
            </a:r>
            <a:r>
              <a:rPr lang="en-US" altLang="ja-JP" sz="2000" dirty="0">
                <a:solidFill>
                  <a:srgbClr val="2A2A40"/>
                </a:solidFill>
                <a:latin typeface="Arial" charset="0"/>
                <a:ea typeface="Arial" charset="0"/>
                <a:cs typeface="Arial" charset="0"/>
                <a:sym typeface="Arial" charset="0"/>
              </a:rPr>
              <a:t>When smaller designers demonstrate the successful bottom line of local sourcing, larger corporate brands may begin to move some production back to the U.S.</a:t>
            </a:r>
            <a:r>
              <a:rPr lang="ja-JP" altLang="en-US" sz="2000" dirty="0">
                <a:solidFill>
                  <a:srgbClr val="2A2A40"/>
                </a:solidFill>
                <a:latin typeface="Arial" charset="0"/>
                <a:ea typeface="ＭＳ Ｐゴシック" charset="0"/>
                <a:sym typeface="Arial" charset="0"/>
              </a:rPr>
              <a:t>”</a:t>
            </a:r>
            <a:endParaRPr lang="en-US" sz="2000" dirty="0">
              <a:solidFill>
                <a:srgbClr val="2A2A40"/>
              </a:solidFill>
              <a:latin typeface="Arial" charset="0"/>
              <a:ea typeface="ＭＳ Ｐゴシック" charset="0"/>
              <a:sym typeface="Arial" charset="0"/>
            </a:endParaRPr>
          </a:p>
        </p:txBody>
      </p:sp>
      <p:sp>
        <p:nvSpPr>
          <p:cNvPr id="184324" name="Rectangle 4"/>
          <p:cNvSpPr>
            <a:spLocks/>
          </p:cNvSpPr>
          <p:nvPr/>
        </p:nvSpPr>
        <p:spPr bwMode="auto">
          <a:xfrm>
            <a:off x="152400" y="6257925"/>
            <a:ext cx="8775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Bob Bland, CEO Manufacture New York, </a:t>
            </a:r>
            <a:r>
              <a:rPr lang="en-US" sz="1100">
                <a:solidFill>
                  <a:srgbClr val="190104"/>
                </a:solidFill>
                <a:latin typeface="Arial Italic" charset="0"/>
                <a:ea typeface="ＭＳ Ｐゴシック" charset="0"/>
                <a:sym typeface="Arial Italic" charset="0"/>
              </a:rPr>
              <a:t>Industry Week</a:t>
            </a:r>
            <a:r>
              <a:rPr lang="en-US" sz="1100">
                <a:solidFill>
                  <a:srgbClr val="190104"/>
                </a:solidFill>
                <a:latin typeface="Arial" charset="0"/>
                <a:ea typeface="ＭＳ Ｐゴシック" charset="0"/>
                <a:sym typeface="Arial" charset="0"/>
              </a:rPr>
              <a:t>.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A New, Sustainable Model for Apparel Manufacturing in the U.S.</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October 17, 2013. http://www.industryweek.com/leadership/new-sustainable-model-apparel-manufacturing-us</a:t>
            </a:r>
            <a:endParaRPr lang="en-US" sz="1100">
              <a:solidFill>
                <a:srgbClr val="190104"/>
              </a:solidFill>
              <a:latin typeface="Arial" charset="0"/>
              <a:ea typeface="Arial" charset="0"/>
              <a:cs typeface="Arial" charset="0"/>
              <a:sym typeface="Arial" charset="0"/>
            </a:endParaRPr>
          </a:p>
        </p:txBody>
      </p:sp>
      <p:sp>
        <p:nvSpPr>
          <p:cNvPr id="184325" name="Rectangle 5"/>
          <p:cNvSpPr>
            <a:spLocks/>
          </p:cNvSpPr>
          <p:nvPr/>
        </p:nvSpPr>
        <p:spPr bwMode="auto">
          <a:xfrm>
            <a:off x="1524000" y="69850"/>
            <a:ext cx="74803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2800" dirty="0" smtClean="0">
                <a:solidFill>
                  <a:srgbClr val="2A2A40"/>
                </a:solidFill>
                <a:latin typeface="Arial" charset="0"/>
                <a:ea typeface="ＭＳ Ｐゴシック" charset="0"/>
                <a:sym typeface="Arial" charset="0"/>
              </a:rPr>
              <a:t>   Apparel </a:t>
            </a:r>
            <a:r>
              <a:rPr lang="en-US" sz="2800" dirty="0">
                <a:solidFill>
                  <a:srgbClr val="2A2A40"/>
                </a:solidFill>
                <a:latin typeface="Arial" charset="0"/>
                <a:ea typeface="ＭＳ Ｐゴシック" charset="0"/>
                <a:sym typeface="Arial" charset="0"/>
              </a:rPr>
              <a:t>Design and Manufacturing Incubator</a:t>
            </a:r>
          </a:p>
        </p:txBody>
      </p:sp>
      <p:pic>
        <p:nvPicPr>
          <p:cNvPr id="184326"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10400" y="762000"/>
            <a:ext cx="1895129"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662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E5907EDB-7EB1-2F40-A7FC-C1BE1797F749}" type="slidenum">
              <a:rPr lang="en-US" sz="1800" smtClean="0">
                <a:solidFill>
                  <a:srgbClr val="000000"/>
                </a:solidFill>
                <a:latin typeface="Times New Roman" charset="0"/>
                <a:cs typeface="Times New Roman" charset="0"/>
                <a:sym typeface="Times New Roman" charset="0"/>
              </a:rPr>
              <a:pPr algn="r">
                <a:defRPr/>
              </a:pPr>
              <a:t>15</a:t>
            </a:fld>
            <a:endParaRPr lang="en-US" sz="1800" smtClean="0">
              <a:solidFill>
                <a:srgbClr val="000000"/>
              </a:solidFill>
              <a:latin typeface="Times New Roman" charset="0"/>
              <a:cs typeface="Times New Roman" charset="0"/>
              <a:sym typeface="Times New Roman" charset="0"/>
            </a:endParaRPr>
          </a:p>
        </p:txBody>
      </p:sp>
      <p:sp>
        <p:nvSpPr>
          <p:cNvPr id="26627" name="Rectangle 3"/>
          <p:cNvSpPr>
            <a:spLocks noGrp="1" noChangeArrowheads="1"/>
          </p:cNvSpPr>
          <p:nvPr>
            <p:ph type="title"/>
          </p:nvPr>
        </p:nvSpPr>
        <p:spPr>
          <a:xfrm>
            <a:off x="1654175" y="0"/>
            <a:ext cx="6270625" cy="5334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Kitchen Utensils</a:t>
            </a:r>
          </a:p>
        </p:txBody>
      </p:sp>
      <p:sp>
        <p:nvSpPr>
          <p:cNvPr id="24580" name="Rectangle 4"/>
          <p:cNvSpPr>
            <a:spLocks/>
          </p:cNvSpPr>
          <p:nvPr/>
        </p:nvSpPr>
        <p:spPr bwMode="auto">
          <a:xfrm>
            <a:off x="146050" y="2038350"/>
            <a:ext cx="88519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a:t>
            </a:r>
            <a:r>
              <a:rPr lang="en-US" sz="2800" dirty="0" err="1">
                <a:latin typeface="Arial" charset="0"/>
                <a:ea typeface="ＭＳ Ｐゴシック" charset="0"/>
                <a:sym typeface="Arial" charset="0"/>
              </a:rPr>
              <a:t>Reshored</a:t>
            </a:r>
            <a:r>
              <a:rPr lang="en-US" sz="2800" dirty="0">
                <a:latin typeface="Arial" charset="0"/>
                <a:ea typeface="ＭＳ Ｐゴシック" charset="0"/>
                <a:sym typeface="Arial" charset="0"/>
              </a:rPr>
              <a:t> to WI</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12 jobs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$2 million investment</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a:t>
            </a:r>
            <a:r>
              <a:rPr lang="en-US" sz="2800" dirty="0" smtClean="0">
                <a:latin typeface="Arial" charset="0"/>
                <a:ea typeface="ＭＳ Ｐゴシック" charset="0"/>
                <a:sym typeface="Arial" charset="0"/>
              </a:rPr>
              <a:t>Reason:</a:t>
            </a:r>
            <a:endParaRPr lang="en-US" sz="2800" dirty="0">
              <a:latin typeface="Arial" charset="0"/>
              <a:ea typeface="ＭＳ Ｐゴシック" charset="0"/>
              <a:sym typeface="Arial" charset="0"/>
            </a:endParaRPr>
          </a:p>
          <a:p>
            <a:pPr marL="711200" lvl="1" indent="-254000" algn="l">
              <a:buClr>
                <a:srgbClr val="E40B2A"/>
              </a:buClr>
              <a:buSzPct val="100000"/>
              <a:buFont typeface="Arial" charset="0"/>
              <a:buChar char="●"/>
            </a:pPr>
            <a:r>
              <a:rPr lang="en-US" sz="2400" dirty="0">
                <a:latin typeface="Arial" charset="0"/>
                <a:ea typeface="ＭＳ Ｐゴシック" charset="0"/>
                <a:sym typeface="Arial" charset="0"/>
              </a:rPr>
              <a:t> </a:t>
            </a:r>
            <a:r>
              <a:rPr lang="en-US" sz="2400" dirty="0" err="1">
                <a:latin typeface="Arial" charset="0"/>
                <a:ea typeface="ＭＳ Ｐゴシック" charset="0"/>
                <a:sym typeface="Arial" charset="0"/>
              </a:rPr>
              <a:t>Walmart</a:t>
            </a:r>
            <a:endParaRPr lang="en-US" sz="2400" dirty="0">
              <a:latin typeface="Arial" charset="0"/>
              <a:ea typeface="ＭＳ Ｐゴシック" charset="0"/>
              <a:sym typeface="Arial" charset="0"/>
            </a:endParaRPr>
          </a:p>
        </p:txBody>
      </p:sp>
      <p:sp>
        <p:nvSpPr>
          <p:cNvPr id="24581" name="Rectangle 5"/>
          <p:cNvSpPr>
            <a:spLocks/>
          </p:cNvSpPr>
          <p:nvPr/>
        </p:nvSpPr>
        <p:spPr bwMode="auto">
          <a:xfrm>
            <a:off x="163513" y="5791200"/>
            <a:ext cx="87757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More jobs announced from </a:t>
            </a:r>
            <a:r>
              <a:rPr lang="en-US" altLang="ja-JP" sz="1100" dirty="0" err="1">
                <a:solidFill>
                  <a:srgbClr val="190104"/>
                </a:solidFill>
                <a:latin typeface="Arial" charset="0"/>
                <a:ea typeface="Arial" charset="0"/>
                <a:cs typeface="Arial" charset="0"/>
                <a:sym typeface="Arial" charset="0"/>
              </a:rPr>
              <a:t>Walmart</a:t>
            </a:r>
            <a:r>
              <a:rPr lang="en-US" altLang="ja-JP" sz="1100" dirty="0">
                <a:solidFill>
                  <a:srgbClr val="190104"/>
                </a:solidFill>
                <a:latin typeface="Arial" charset="0"/>
                <a:ea typeface="Arial" charset="0"/>
                <a:cs typeface="Arial" charset="0"/>
                <a:sym typeface="Arial" charset="0"/>
              </a:rPr>
              <a:t> restoring effort.</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The City Wire.</a:t>
            </a:r>
            <a:r>
              <a:rPr lang="en-US" altLang="ja-JP" sz="1100" dirty="0">
                <a:solidFill>
                  <a:srgbClr val="190104"/>
                </a:solidFill>
                <a:latin typeface="Arial" charset="0"/>
                <a:ea typeface="Arial" charset="0"/>
                <a:cs typeface="Arial" charset="0"/>
                <a:sym typeface="Arial" charset="0"/>
              </a:rPr>
              <a:t> October 31, 2013. </a:t>
            </a:r>
            <a:r>
              <a:rPr lang="en-US" altLang="ja-JP" sz="1100" u="sng" dirty="0">
                <a:solidFill>
                  <a:srgbClr val="CCCCFF"/>
                </a:solidFill>
                <a:latin typeface="Arial" charset="0"/>
                <a:ea typeface="Arial" charset="0"/>
                <a:cs typeface="Arial" charset="0"/>
                <a:sym typeface="Arial" charset="0"/>
                <a:hlinkClick r:id="rId3"/>
              </a:rPr>
              <a:t>http://www.thecitywire.com/node/30313#.UoaDcGQ_-</a:t>
            </a:r>
            <a:r>
              <a:rPr lang="en-US" altLang="ja-JP" sz="1100" u="sng" dirty="0">
                <a:solidFill>
                  <a:srgbClr val="CCCCFF"/>
                </a:solidFill>
                <a:latin typeface="Arial" charset="0"/>
                <a:ea typeface="Arial" charset="0"/>
                <a:cs typeface="Arial" charset="0"/>
                <a:sym typeface="Arial" charset="0"/>
              </a:rPr>
              <a:t>D6</a:t>
            </a:r>
            <a:r>
              <a:rPr lang="en-US" altLang="ja-JP" sz="1100" dirty="0">
                <a:solidFill>
                  <a:srgbClr val="190104"/>
                </a:solidFill>
                <a:latin typeface="Arial" charset="0"/>
                <a:ea typeface="Arial" charset="0"/>
                <a:cs typeface="Arial" charset="0"/>
                <a:sym typeface="Arial" charset="0"/>
              </a:rPr>
              <a:t>. </a:t>
            </a:r>
            <a:endParaRPr lang="en-US" altLang="ja-JP" sz="1100" dirty="0">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Walter Loeb.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How </a:t>
            </a:r>
            <a:r>
              <a:rPr lang="en-US" altLang="ja-JP" sz="1100" dirty="0" err="1">
                <a:solidFill>
                  <a:srgbClr val="190104"/>
                </a:solidFill>
                <a:latin typeface="Arial" charset="0"/>
                <a:ea typeface="Arial" charset="0"/>
                <a:cs typeface="Arial" charset="0"/>
                <a:sym typeface="Arial" charset="0"/>
              </a:rPr>
              <a:t>Walmart</a:t>
            </a:r>
            <a:r>
              <a:rPr lang="en-US" altLang="ja-JP" sz="1100" dirty="0">
                <a:solidFill>
                  <a:srgbClr val="190104"/>
                </a:solidFill>
                <a:latin typeface="Arial" charset="0"/>
                <a:ea typeface="Arial" charset="0"/>
                <a:cs typeface="Arial" charset="0"/>
                <a:sym typeface="Arial" charset="0"/>
              </a:rPr>
              <a:t> plans to bring ma</a:t>
            </a:r>
            <a:r>
              <a:rPr lang="en-US" altLang="ja-JP" sz="1100" dirty="0">
                <a:solidFill>
                  <a:srgbClr val="190104"/>
                </a:solidFill>
                <a:latin typeface="Arial" charset="0"/>
                <a:ea typeface="Arial" charset="0"/>
                <a:cs typeface="Arial" charset="0"/>
                <a:sym typeface="Arial" charset="0"/>
                <a:hlinkClick r:id="rId3"/>
              </a:rPr>
              <a:t>nu</a:t>
            </a:r>
            <a:r>
              <a:rPr lang="en-US" altLang="ja-JP" sz="1100" dirty="0">
                <a:solidFill>
                  <a:srgbClr val="190104"/>
                </a:solidFill>
                <a:latin typeface="Arial" charset="0"/>
                <a:ea typeface="Arial" charset="0"/>
                <a:cs typeface="Arial" charset="0"/>
                <a:sym typeface="Arial" charset="0"/>
              </a:rPr>
              <a:t>facturing back to the United States.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Forbes</a:t>
            </a:r>
            <a:r>
              <a:rPr lang="en-US" altLang="ja-JP" sz="1100" dirty="0">
                <a:solidFill>
                  <a:srgbClr val="190104"/>
                </a:solidFill>
                <a:latin typeface="Arial" charset="0"/>
                <a:ea typeface="Arial" charset="0"/>
                <a:cs typeface="Arial" charset="0"/>
                <a:sym typeface="Arial" charset="0"/>
              </a:rPr>
              <a:t>. November 12, 2013. </a:t>
            </a:r>
            <a:r>
              <a:rPr lang="en-US" altLang="ja-JP" sz="1100" u="sng" dirty="0">
                <a:solidFill>
                  <a:srgbClr val="CCCCFF"/>
                </a:solidFill>
                <a:latin typeface="Arial" charset="0"/>
                <a:ea typeface="Arial" charset="0"/>
                <a:cs typeface="Arial" charset="0"/>
                <a:sym typeface="Arial" charset="0"/>
              </a:rPr>
              <a:t>http://</a:t>
            </a:r>
            <a:r>
              <a:rPr lang="en-US" altLang="ja-JP" sz="1100" u="sng" dirty="0" err="1">
                <a:solidFill>
                  <a:srgbClr val="CCCCFF"/>
                </a:solidFill>
                <a:latin typeface="Arial" charset="0"/>
                <a:ea typeface="Arial" charset="0"/>
                <a:cs typeface="Arial" charset="0"/>
                <a:sym typeface="Arial" charset="0"/>
              </a:rPr>
              <a:t>www.forbes.com</a:t>
            </a:r>
            <a:r>
              <a:rPr lang="en-US" altLang="ja-JP" sz="1100" u="sng" dirty="0">
                <a:solidFill>
                  <a:srgbClr val="CCCCFF"/>
                </a:solidFill>
                <a:latin typeface="Arial" charset="0"/>
                <a:ea typeface="Arial" charset="0"/>
                <a:cs typeface="Arial" charset="0"/>
                <a:sym typeface="Arial" charset="0"/>
              </a:rPr>
              <a:t>/sites/</a:t>
            </a:r>
            <a:r>
              <a:rPr lang="en-US" altLang="ja-JP" sz="1100" u="sng" dirty="0" err="1">
                <a:solidFill>
                  <a:srgbClr val="CCCCFF"/>
                </a:solidFill>
                <a:latin typeface="Arial" charset="0"/>
                <a:ea typeface="Arial" charset="0"/>
                <a:cs typeface="Arial" charset="0"/>
                <a:sym typeface="Arial" charset="0"/>
              </a:rPr>
              <a:t>walterloeb</a:t>
            </a:r>
            <a:r>
              <a:rPr lang="en-US" altLang="ja-JP" sz="1100" u="sng" dirty="0">
                <a:solidFill>
                  <a:srgbClr val="CCCCFF"/>
                </a:solidFill>
                <a:latin typeface="Arial" charset="0"/>
                <a:ea typeface="Arial" charset="0"/>
                <a:cs typeface="Arial" charset="0"/>
                <a:sym typeface="Arial" charset="0"/>
              </a:rPr>
              <a:t>/2013/11/12/</a:t>
            </a:r>
            <a:r>
              <a:rPr lang="en-US" altLang="ja-JP" sz="1100" u="sng" dirty="0">
                <a:solidFill>
                  <a:srgbClr val="CCCCFF"/>
                </a:solidFill>
                <a:latin typeface="Arial" charset="0"/>
                <a:ea typeface="Arial" charset="0"/>
                <a:cs typeface="Arial" charset="0"/>
                <a:sym typeface="Arial" charset="0"/>
                <a:hlinkClick r:id="rId4"/>
              </a:rPr>
              <a:t>walmart-taking-steps-to-bring-manufacturing-back-to-the-united-states/</a:t>
            </a:r>
            <a:r>
              <a:rPr lang="en-US" altLang="ja-JP" sz="1100" dirty="0">
                <a:solidFill>
                  <a:srgbClr val="190104"/>
                </a:solidFill>
                <a:latin typeface="Arial" charset="0"/>
                <a:ea typeface="Arial" charset="0"/>
                <a:cs typeface="Arial" charset="0"/>
                <a:sym typeface="Arial" charset="0"/>
                <a:hlinkClick r:id="rId4"/>
              </a:rPr>
              <a:t>.  </a:t>
            </a:r>
            <a:endParaRPr lang="en-US" altLang="ja-JP" sz="1100" dirty="0">
              <a:latin typeface="Arial" charset="0"/>
              <a:ea typeface="Lucida Grande" charset="0"/>
              <a:cs typeface="Lucida Grande" charset="0"/>
              <a:sym typeface="Arial" charset="0"/>
              <a:hlinkClick r:id="rId4"/>
            </a:endParaRPr>
          </a:p>
          <a:p>
            <a:pPr algn="l"/>
            <a:r>
              <a:rPr lang="en-US" sz="1200" dirty="0">
                <a:solidFill>
                  <a:srgbClr val="190104"/>
                </a:solidFill>
                <a:latin typeface="Arial" charset="0"/>
                <a:ea typeface="Arial" charset="0"/>
                <a:cs typeface="Arial" charset="0"/>
                <a:sym typeface="Arial" charset="0"/>
                <a:hlinkClick r:id="rId4"/>
              </a:rPr>
              <a:t> </a:t>
            </a:r>
          </a:p>
        </p:txBody>
      </p:sp>
      <p:pic>
        <p:nvPicPr>
          <p:cNvPr id="24582"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38800" y="561975"/>
            <a:ext cx="3048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6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841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B3303421-B11B-9A4F-9E6B-2450E2A30E1E}" type="slidenum">
              <a:rPr lang="en-US" sz="1800" smtClean="0">
                <a:solidFill>
                  <a:srgbClr val="000000"/>
                </a:solidFill>
                <a:latin typeface="Times New Roman" charset="0"/>
                <a:cs typeface="Times New Roman" charset="0"/>
                <a:sym typeface="Times New Roman" charset="0"/>
              </a:rPr>
              <a:pPr algn="r">
                <a:defRPr/>
              </a:pPr>
              <a:t>150</a:t>
            </a:fld>
            <a:endParaRPr lang="en-US" sz="1800" smtClean="0">
              <a:solidFill>
                <a:srgbClr val="000000"/>
              </a:solidFill>
              <a:latin typeface="Times New Roman" charset="0"/>
              <a:cs typeface="Times New Roman" charset="0"/>
              <a:sym typeface="Times New Roman" charset="0"/>
            </a:endParaRPr>
          </a:p>
        </p:txBody>
      </p:sp>
      <p:sp>
        <p:nvSpPr>
          <p:cNvPr id="186371" name="Rectangle 3"/>
          <p:cNvSpPr>
            <a:spLocks/>
          </p:cNvSpPr>
          <p:nvPr/>
        </p:nvSpPr>
        <p:spPr bwMode="auto">
          <a:xfrm>
            <a:off x="1739900" y="65087"/>
            <a:ext cx="52705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Steel Wire and Sheet Metal</a:t>
            </a:r>
            <a:br>
              <a:rPr lang="en-US" sz="3200" dirty="0">
                <a:solidFill>
                  <a:srgbClr val="2A2A40"/>
                </a:solidFill>
                <a:latin typeface="Arial" charset="0"/>
                <a:ea typeface="ＭＳ Ｐゴシック" charset="0"/>
                <a:sym typeface="Arial" charset="0"/>
              </a:rPr>
            </a:br>
            <a:r>
              <a:rPr lang="en-US" sz="3200" dirty="0">
                <a:solidFill>
                  <a:srgbClr val="2A2A40"/>
                </a:solidFill>
                <a:latin typeface="Arial" charset="0"/>
                <a:ea typeface="ＭＳ Ｐゴシック" charset="0"/>
                <a:sym typeface="Arial" charset="0"/>
              </a:rPr>
              <a:t>(Kept from Offshoring)</a:t>
            </a:r>
          </a:p>
        </p:txBody>
      </p:sp>
      <p:sp>
        <p:nvSpPr>
          <p:cNvPr id="186372" name="Rectangle 4"/>
          <p:cNvSpPr>
            <a:spLocks/>
          </p:cNvSpPr>
          <p:nvPr/>
        </p:nvSpPr>
        <p:spPr bwMode="auto">
          <a:xfrm>
            <a:off x="152400" y="1600200"/>
            <a:ext cx="88519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Baltimore</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ja-JP" altLang="en-US" sz="2800" dirty="0">
                <a:solidFill>
                  <a:srgbClr val="190104"/>
                </a:solidFill>
                <a:latin typeface="Arial" charset="0"/>
                <a:ea typeface="ＭＳ Ｐゴシック" charset="0"/>
                <a:sym typeface="Arial" charset="0"/>
              </a:rPr>
              <a:t>“</a:t>
            </a:r>
            <a:r>
              <a:rPr lang="en-US" altLang="ja-JP" sz="2800" dirty="0">
                <a:solidFill>
                  <a:srgbClr val="2A2A40"/>
                </a:solidFill>
                <a:latin typeface="Arial" charset="0"/>
                <a:ea typeface="Arial" charset="0"/>
                <a:cs typeface="Arial" charset="0"/>
                <a:sym typeface="Arial" charset="0"/>
              </a:rPr>
              <a:t>The energy boost is contributing to our own purchases of steel from Indiana and Pennsylvania</a:t>
            </a:r>
            <a:r>
              <a:rPr lang="ja-JP" altLang="en-US" sz="2800" dirty="0">
                <a:solidFill>
                  <a:srgbClr val="2A2A40"/>
                </a:solidFill>
                <a:latin typeface="Arial" charset="0"/>
                <a:ea typeface="ＭＳ Ｐゴシック" charset="0"/>
                <a:sym typeface="Arial" charset="0"/>
              </a:rPr>
              <a:t>”</a:t>
            </a:r>
            <a:r>
              <a:rPr lang="en-US" altLang="ja-JP" sz="2800" dirty="0">
                <a:solidFill>
                  <a:srgbClr val="2A2A40"/>
                </a:solidFill>
                <a:latin typeface="Arial" charset="0"/>
                <a:ea typeface="Arial" charset="0"/>
                <a:cs typeface="Arial" charset="0"/>
                <a:sym typeface="Arial" charset="0"/>
              </a:rPr>
              <a:t> – Drew Greenblatt, President</a:t>
            </a:r>
            <a:endParaRPr lang="en-US" altLang="ja-JP" sz="2400" dirty="0">
              <a:solidFill>
                <a:srgbClr val="666699"/>
              </a:solidFill>
              <a:latin typeface="Arial" charset="0"/>
              <a:ea typeface="Lucida Grande" charset="0"/>
              <a:cs typeface="Lucida Grande"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Arial" charset="0"/>
                <a:cs typeface="Arial" charset="0"/>
                <a:sym typeface="Arial" charset="0"/>
              </a:rPr>
              <a:t>Exports to China and Mexico: increased from 5% to nearly 20% of total sales; increased from 20 to 30 employees (2008-2010)</a:t>
            </a:r>
            <a:endParaRPr lang="en-US" sz="2400" dirty="0">
              <a:solidFill>
                <a:srgbClr val="666699"/>
              </a:solidFill>
              <a:latin typeface="Arial" charset="0"/>
              <a:ea typeface="Lucida Grande" charset="0"/>
              <a:cs typeface="Lucida Grande" charset="0"/>
              <a:sym typeface="Arial" charset="0"/>
            </a:endParaRPr>
          </a:p>
          <a:p>
            <a:pPr marL="303213" indent="-303213" algn="l">
              <a:spcBef>
                <a:spcPts val="700"/>
              </a:spcBef>
              <a:buClr>
                <a:srgbClr val="E40B2A"/>
              </a:buClr>
              <a:buSzPct val="80000"/>
              <a:buFont typeface="Wingdings" charset="0"/>
              <a:buChar char="l"/>
            </a:pPr>
            <a:r>
              <a:rPr lang="ja-JP" altLang="en-US" sz="2800" dirty="0">
                <a:solidFill>
                  <a:srgbClr val="190104"/>
                </a:solidFill>
                <a:latin typeface="Arial" charset="0"/>
                <a:ea typeface="ＭＳ Ｐゴシック" charset="0"/>
                <a:sym typeface="Arial" charset="0"/>
              </a:rPr>
              <a:t>“</a:t>
            </a:r>
            <a:r>
              <a:rPr lang="en-US" altLang="ja-JP" sz="2800" dirty="0">
                <a:solidFill>
                  <a:srgbClr val="190104"/>
                </a:solidFill>
                <a:latin typeface="Arial" charset="0"/>
                <a:ea typeface="Arial" charset="0"/>
                <a:cs typeface="Arial" charset="0"/>
                <a:sym typeface="Arial" charset="0"/>
              </a:rPr>
              <a:t>American labor, American robots, American steel</a:t>
            </a:r>
            <a:r>
              <a:rPr lang="ja-JP" altLang="en-US" sz="2800" dirty="0">
                <a:solidFill>
                  <a:srgbClr val="190104"/>
                </a:solidFill>
                <a:latin typeface="Arial" charset="0"/>
                <a:ea typeface="ＭＳ Ｐゴシック" charset="0"/>
                <a:sym typeface="Arial" charset="0"/>
              </a:rPr>
              <a:t>”</a:t>
            </a:r>
            <a:endParaRPr lang="en-US" altLang="ja-JP" sz="2400" dirty="0">
              <a:solidFill>
                <a:srgbClr val="666699"/>
              </a:solidFill>
              <a:latin typeface="Arial" charset="0"/>
              <a:ea typeface="Lucida Grande" charset="0"/>
              <a:cs typeface="Lucida Grande"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Arial" charset="0"/>
                <a:cs typeface="Arial" charset="0"/>
                <a:sym typeface="Arial" charset="0"/>
              </a:rPr>
              <a:t>Higher quality, lower cost</a:t>
            </a:r>
          </a:p>
        </p:txBody>
      </p:sp>
      <p:sp>
        <p:nvSpPr>
          <p:cNvPr id="186373" name="Rectangle 5"/>
          <p:cNvSpPr>
            <a:spLocks/>
          </p:cNvSpPr>
          <p:nvPr/>
        </p:nvSpPr>
        <p:spPr bwMode="auto">
          <a:xfrm>
            <a:off x="381000" y="6032500"/>
            <a:ext cx="75565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a:ea typeface="ＭＳ Ｐゴシック" charset="0"/>
                <a:cs typeface="Arial"/>
                <a:sym typeface="Arial" charset="0"/>
              </a:rPr>
              <a:t>Sources: Marlin Steel. </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Marlin Rising.</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a:t>
            </a:r>
            <a:r>
              <a:rPr lang="en-US" altLang="ja-JP" sz="1100" dirty="0">
                <a:solidFill>
                  <a:schemeClr val="bg2"/>
                </a:solidFill>
                <a:latin typeface="Arial"/>
                <a:ea typeface="Arial" charset="0"/>
                <a:cs typeface="Arial"/>
                <a:sym typeface="Arial" charset="0"/>
              </a:rPr>
              <a:t>http://marlinsteel.com/blog/category/reshoring/</a:t>
            </a:r>
            <a:endParaRPr lang="en-US" altLang="ja-JP" sz="1100" dirty="0">
              <a:solidFill>
                <a:schemeClr val="bg2"/>
              </a:solidFill>
              <a:latin typeface="Arial"/>
              <a:ea typeface="Lucida Grande" charset="0"/>
              <a:cs typeface="Arial"/>
              <a:sym typeface="Arial" charset="0"/>
            </a:endParaRPr>
          </a:p>
          <a:p>
            <a:pPr algn="l"/>
            <a:r>
              <a:rPr lang="en-US" sz="1100" dirty="0">
                <a:solidFill>
                  <a:srgbClr val="190104"/>
                </a:solidFill>
                <a:latin typeface="Arial"/>
                <a:ea typeface="Arial" charset="0"/>
                <a:cs typeface="Arial"/>
                <a:sym typeface="Arial" charset="0"/>
              </a:rPr>
              <a:t>Martha White. </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Martin Steel Wire Products: How a small factory survives and thrives, thanks to overseas sales.</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a:t>
            </a:r>
            <a:r>
              <a:rPr lang="en-US" altLang="ja-JP" sz="1100" dirty="0">
                <a:solidFill>
                  <a:srgbClr val="190104"/>
                </a:solidFill>
                <a:latin typeface="Arial"/>
                <a:ea typeface="Arial Italic" charset="0"/>
                <a:cs typeface="Arial"/>
                <a:sym typeface="Arial Italic" charset="0"/>
              </a:rPr>
              <a:t>Slate</a:t>
            </a:r>
            <a:r>
              <a:rPr lang="en-US" altLang="ja-JP" sz="1100" dirty="0">
                <a:solidFill>
                  <a:srgbClr val="190104"/>
                </a:solidFill>
                <a:latin typeface="Arial"/>
                <a:ea typeface="Arial" charset="0"/>
                <a:cs typeface="Arial"/>
                <a:sym typeface="Arial" charset="0"/>
              </a:rPr>
              <a:t>. Nov. 10, 2010. http://</a:t>
            </a:r>
            <a:r>
              <a:rPr lang="en-US" altLang="ja-JP" sz="1100" dirty="0" err="1">
                <a:solidFill>
                  <a:srgbClr val="190104"/>
                </a:solidFill>
                <a:latin typeface="Arial"/>
                <a:ea typeface="Arial" charset="0"/>
                <a:cs typeface="Arial"/>
                <a:sym typeface="Arial" charset="0"/>
              </a:rPr>
              <a:t>www.slate.com</a:t>
            </a:r>
            <a:r>
              <a:rPr lang="en-US" altLang="ja-JP" sz="1100" dirty="0">
                <a:solidFill>
                  <a:srgbClr val="190104"/>
                </a:solidFill>
                <a:latin typeface="Arial"/>
                <a:ea typeface="Arial" charset="0"/>
                <a:cs typeface="Arial"/>
                <a:sym typeface="Arial" charset="0"/>
              </a:rPr>
              <a:t>/articles/business/exports/2010/11/</a:t>
            </a:r>
            <a:r>
              <a:rPr lang="en-US" altLang="ja-JP" sz="1100" dirty="0" err="1">
                <a:solidFill>
                  <a:srgbClr val="190104"/>
                </a:solidFill>
                <a:latin typeface="Arial"/>
                <a:ea typeface="Arial" charset="0"/>
                <a:cs typeface="Arial"/>
                <a:sym typeface="Arial" charset="0"/>
              </a:rPr>
              <a:t>marlin_steel_wire_products.html</a:t>
            </a:r>
            <a:endParaRPr lang="en-US" sz="1100" dirty="0">
              <a:solidFill>
                <a:srgbClr val="190104"/>
              </a:solidFill>
              <a:latin typeface="Arial"/>
              <a:ea typeface="Arial" charset="0"/>
              <a:cs typeface="Arial"/>
              <a:sym typeface="Arial" charset="0"/>
            </a:endParaRPr>
          </a:p>
        </p:txBody>
      </p:sp>
      <p:pic>
        <p:nvPicPr>
          <p:cNvPr id="186374"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477000" y="685800"/>
            <a:ext cx="241935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944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066D99BC-4671-5547-9801-4A6D1E43376C}" type="slidenum">
              <a:rPr lang="en-US" sz="1800" smtClean="0">
                <a:solidFill>
                  <a:srgbClr val="000000"/>
                </a:solidFill>
                <a:latin typeface="Times New Roman" charset="0"/>
                <a:cs typeface="Times New Roman" charset="0"/>
                <a:sym typeface="Times New Roman" charset="0"/>
              </a:rPr>
              <a:pPr algn="r">
                <a:defRPr/>
              </a:pPr>
              <a:t>151</a:t>
            </a:fld>
            <a:endParaRPr lang="en-US" sz="1800" smtClean="0">
              <a:solidFill>
                <a:srgbClr val="000000"/>
              </a:solidFill>
              <a:latin typeface="Times New Roman" charset="0"/>
              <a:cs typeface="Times New Roman" charset="0"/>
              <a:sym typeface="Times New Roman" charset="0"/>
            </a:endParaRPr>
          </a:p>
        </p:txBody>
      </p:sp>
      <p:sp>
        <p:nvSpPr>
          <p:cNvPr id="189443" name="Rectangle 3"/>
          <p:cNvSpPr>
            <a:spLocks/>
          </p:cNvSpPr>
          <p:nvPr/>
        </p:nvSpPr>
        <p:spPr bwMode="auto">
          <a:xfrm>
            <a:off x="5562600" y="1219200"/>
            <a:ext cx="3365500" cy="1066800"/>
          </a:xfrm>
          <a:prstGeom prst="rect">
            <a:avLst/>
          </a:prstGeom>
          <a:solidFill>
            <a:srgbClr val="555558"/>
          </a:solidFill>
          <a:ln>
            <a:noFill/>
          </a:ln>
          <a:effectLst>
            <a:outerShdw blurRad="63500" dist="23039" dir="5400000" algn="ctr" rotWithShape="0">
              <a:schemeClr val="bg2">
                <a:alpha val="35036"/>
              </a:schemeClr>
            </a:outerShdw>
          </a:effectLst>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wrap="none" lIns="0" tIns="0" rIns="0" bIns="0"/>
          <a:lstStyle/>
          <a:p>
            <a:pPr>
              <a:defRPr/>
            </a:pPr>
            <a:endParaRPr lang="en-US"/>
          </a:p>
        </p:txBody>
      </p:sp>
      <p:sp>
        <p:nvSpPr>
          <p:cNvPr id="187396" name="Rectangle 4"/>
          <p:cNvSpPr>
            <a:spLocks/>
          </p:cNvSpPr>
          <p:nvPr/>
        </p:nvSpPr>
        <p:spPr bwMode="auto">
          <a:xfrm>
            <a:off x="1130300" y="242887"/>
            <a:ext cx="74041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Wind Towers </a:t>
            </a:r>
            <a:endParaRPr lang="en-US" sz="3200" dirty="0" smtClean="0">
              <a:solidFill>
                <a:srgbClr val="2A2A40"/>
              </a:solidFill>
              <a:latin typeface="Arial" charset="0"/>
              <a:ea typeface="ＭＳ Ｐゴシック" charset="0"/>
              <a:sym typeface="Arial" charset="0"/>
            </a:endParaRPr>
          </a:p>
          <a:p>
            <a:r>
              <a:rPr lang="en-US" sz="3200" dirty="0">
                <a:solidFill>
                  <a:srgbClr val="2A2A40"/>
                </a:solidFill>
                <a:latin typeface="Arial" charset="0"/>
                <a:ea typeface="ＭＳ Ｐゴシック" charset="0"/>
                <a:sym typeface="Arial" charset="0"/>
              </a:rPr>
              <a:t>(Foreign Direct Investment)</a:t>
            </a:r>
          </a:p>
        </p:txBody>
      </p:sp>
      <p:sp>
        <p:nvSpPr>
          <p:cNvPr id="187397" name="Rectangle 5"/>
          <p:cNvSpPr>
            <a:spLocks/>
          </p:cNvSpPr>
          <p:nvPr/>
        </p:nvSpPr>
        <p:spPr bwMode="auto">
          <a:xfrm>
            <a:off x="242888" y="1143000"/>
            <a:ext cx="885190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800"/>
              </a:spcBef>
            </a:pPr>
            <a:endParaRPr lang="en-US" sz="3200" dirty="0">
              <a:solidFill>
                <a:srgbClr val="2A2A40"/>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Canadian company opens </a:t>
            </a:r>
            <a:endParaRPr lang="en-US" sz="2800" dirty="0" smtClean="0">
              <a:solidFill>
                <a:srgbClr val="2A2A40"/>
              </a:solidFill>
              <a:latin typeface="Arial" charset="0"/>
              <a:ea typeface="ＭＳ Ｐゴシック" charset="0"/>
              <a:sym typeface="Arial" charset="0"/>
            </a:endParaRPr>
          </a:p>
          <a:p>
            <a:pPr algn="l">
              <a:spcBef>
                <a:spcPts val="800"/>
              </a:spcBef>
              <a:buClr>
                <a:srgbClr val="E40B2A"/>
              </a:buClr>
              <a:buSzPct val="80000"/>
            </a:pPr>
            <a:r>
              <a:rPr lang="en-US" sz="2800" dirty="0">
                <a:solidFill>
                  <a:srgbClr val="2A2A40"/>
                </a:solidFill>
                <a:latin typeface="Arial" charset="0"/>
                <a:ea typeface="ＭＳ Ｐゴシック" charset="0"/>
                <a:sym typeface="Arial" charset="0"/>
              </a:rPr>
              <a:t> </a:t>
            </a:r>
            <a:r>
              <a:rPr lang="en-US" sz="2800" dirty="0" smtClean="0">
                <a:solidFill>
                  <a:srgbClr val="2A2A40"/>
                </a:solidFill>
                <a:latin typeface="Arial" charset="0"/>
                <a:ea typeface="ＭＳ Ｐゴシック" charset="0"/>
                <a:sym typeface="Arial" charset="0"/>
              </a:rPr>
              <a:t>  150,000 </a:t>
            </a:r>
            <a:r>
              <a:rPr lang="en-US" sz="2800" dirty="0">
                <a:solidFill>
                  <a:srgbClr val="2A2A40"/>
                </a:solidFill>
                <a:latin typeface="Arial" charset="0"/>
                <a:ea typeface="ＭＳ Ｐゴシック" charset="0"/>
                <a:sym typeface="Arial" charset="0"/>
              </a:rPr>
              <a:t>sq. ft. plant in Brandon, SD</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250 jobs by 2014</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Proximity to U.S. market</a:t>
            </a:r>
            <a:endParaRPr lang="en-US" sz="24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Skilled workforce</a:t>
            </a:r>
            <a:endParaRPr lang="en-US" sz="24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Pro-business climate</a:t>
            </a:r>
          </a:p>
        </p:txBody>
      </p:sp>
      <p:sp>
        <p:nvSpPr>
          <p:cNvPr id="187398" name="Rectangle 6"/>
          <p:cNvSpPr>
            <a:spLocks/>
          </p:cNvSpPr>
          <p:nvPr/>
        </p:nvSpPr>
        <p:spPr bwMode="auto">
          <a:xfrm>
            <a:off x="203200" y="6248400"/>
            <a:ext cx="8928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Adrienne </a:t>
            </a:r>
            <a:r>
              <a:rPr lang="en-US" sz="1100" dirty="0" err="1">
                <a:solidFill>
                  <a:srgbClr val="190104"/>
                </a:solidFill>
                <a:latin typeface="Arial" charset="0"/>
                <a:ea typeface="ＭＳ Ｐゴシック" charset="0"/>
                <a:sym typeface="Arial" charset="0"/>
              </a:rPr>
              <a:t>Selko</a:t>
            </a:r>
            <a:r>
              <a:rPr lang="en-US" sz="1100" dirty="0">
                <a:solidFill>
                  <a:srgbClr val="190104"/>
                </a:solidFill>
                <a:latin typeface="Arial" charset="0"/>
                <a:ea typeface="ＭＳ Ｐゴシック" charset="0"/>
                <a:sym typeface="Arial" charset="0"/>
              </a:rPr>
              <a:t>, Industry Week.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Canadian Wind Tower Manufacturer Launches First US Plant.</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May 29, 2013. http://</a:t>
            </a:r>
            <a:r>
              <a:rPr lang="en-US" altLang="ja-JP" sz="1100" dirty="0" err="1">
                <a:solidFill>
                  <a:srgbClr val="190104"/>
                </a:solidFill>
                <a:latin typeface="Arial" charset="0"/>
                <a:ea typeface="Arial" charset="0"/>
                <a:cs typeface="Arial" charset="0"/>
                <a:sym typeface="Arial" charset="0"/>
              </a:rPr>
              <a:t>www.industryweek.com</a:t>
            </a:r>
            <a:r>
              <a:rPr lang="en-US" altLang="ja-JP" sz="1100" dirty="0">
                <a:solidFill>
                  <a:srgbClr val="190104"/>
                </a:solidFill>
                <a:latin typeface="Arial" charset="0"/>
                <a:ea typeface="Arial" charset="0"/>
                <a:cs typeface="Arial" charset="0"/>
                <a:sym typeface="Arial" charset="0"/>
              </a:rPr>
              <a:t>/expansion-management/</a:t>
            </a:r>
            <a:r>
              <a:rPr lang="en-US" altLang="ja-JP" sz="1100" dirty="0" err="1">
                <a:solidFill>
                  <a:srgbClr val="190104"/>
                </a:solidFill>
                <a:latin typeface="Arial" charset="0"/>
                <a:ea typeface="Arial" charset="0"/>
                <a:cs typeface="Arial" charset="0"/>
                <a:sym typeface="Arial" charset="0"/>
              </a:rPr>
              <a:t>canadian</a:t>
            </a:r>
            <a:r>
              <a:rPr lang="en-US" altLang="ja-JP" sz="1100" dirty="0">
                <a:solidFill>
                  <a:srgbClr val="190104"/>
                </a:solidFill>
                <a:latin typeface="Arial" charset="0"/>
                <a:ea typeface="Arial" charset="0"/>
                <a:cs typeface="Arial" charset="0"/>
                <a:sym typeface="Arial" charset="0"/>
              </a:rPr>
              <a:t>-wind-tower-manufacturer-launches-first-us-plant</a:t>
            </a:r>
            <a:endParaRPr lang="en-US" sz="1100" dirty="0">
              <a:solidFill>
                <a:srgbClr val="190104"/>
              </a:solidFill>
              <a:latin typeface="Arial" charset="0"/>
              <a:ea typeface="Arial" charset="0"/>
              <a:cs typeface="Arial" charset="0"/>
              <a:sym typeface="Arial" charset="0"/>
            </a:endParaRPr>
          </a:p>
        </p:txBody>
      </p:sp>
      <p:pic>
        <p:nvPicPr>
          <p:cNvPr id="187399"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8800" y="1270000"/>
            <a:ext cx="3175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046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F475E4D6-58BD-E745-8C23-0118971303EB}" type="slidenum">
              <a:rPr lang="en-US" sz="1800" smtClean="0">
                <a:solidFill>
                  <a:srgbClr val="000000"/>
                </a:solidFill>
                <a:latin typeface="Times New Roman" charset="0"/>
                <a:cs typeface="Times New Roman" charset="0"/>
                <a:sym typeface="Times New Roman" charset="0"/>
              </a:rPr>
              <a:pPr algn="r">
                <a:defRPr/>
              </a:pPr>
              <a:t>152</a:t>
            </a:fld>
            <a:endParaRPr lang="en-US" sz="1800" smtClean="0">
              <a:solidFill>
                <a:srgbClr val="000000"/>
              </a:solidFill>
              <a:latin typeface="Times New Roman" charset="0"/>
              <a:cs typeface="Times New Roman" charset="0"/>
              <a:sym typeface="Times New Roman" charset="0"/>
            </a:endParaRPr>
          </a:p>
        </p:txBody>
      </p:sp>
      <p:sp>
        <p:nvSpPr>
          <p:cNvPr id="190467" name="Rectangle 3"/>
          <p:cNvSpPr>
            <a:spLocks noGrp="1" noChangeArrowheads="1"/>
          </p:cNvSpPr>
          <p:nvPr>
            <p:ph type="title"/>
          </p:nvPr>
        </p:nvSpPr>
        <p:spPr>
          <a:xfrm>
            <a:off x="1409700" y="0"/>
            <a:ext cx="6324600" cy="533400"/>
          </a:xfrm>
        </p:spPr>
        <p:txBody>
          <a:bodyPr/>
          <a:lstStyle/>
          <a:p>
            <a:pPr algn="ctr" eaLnBrk="1" hangingPunct="1">
              <a:defRPr/>
            </a:pPr>
            <a:r>
              <a:rPr lang="en-US" sz="3200" dirty="0" smtClean="0">
                <a:solidFill>
                  <a:srgbClr val="190104"/>
                </a:solidFill>
              </a:rPr>
              <a:t>Chocolate</a:t>
            </a:r>
          </a:p>
        </p:txBody>
      </p:sp>
      <p:sp>
        <p:nvSpPr>
          <p:cNvPr id="188421" name="Rectangle 5"/>
          <p:cNvSpPr>
            <a:spLocks/>
          </p:cNvSpPr>
          <p:nvPr/>
        </p:nvSpPr>
        <p:spPr bwMode="auto">
          <a:xfrm>
            <a:off x="304800" y="6248400"/>
            <a:ext cx="8166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p>
            <a:pPr algn="l"/>
            <a:r>
              <a:rPr lang="en-US" sz="1100" dirty="0">
                <a:latin typeface="Arial" charset="0"/>
                <a:ea typeface="ＭＳ Ｐゴシック" charset="0"/>
                <a:sym typeface="Arial" charset="0"/>
              </a:rPr>
              <a:t>Source: </a:t>
            </a:r>
            <a:r>
              <a:rPr lang="ja-JP" altLang="en-US" sz="1100" dirty="0">
                <a:latin typeface="Arial" charset="0"/>
                <a:ea typeface="ＭＳ Ｐゴシック" charset="0"/>
                <a:sym typeface="Arial" charset="0"/>
              </a:rPr>
              <a:t>“</a:t>
            </a:r>
            <a:r>
              <a:rPr lang="en-US" altLang="ja-JP" sz="1100" dirty="0">
                <a:latin typeface="Arial" charset="0"/>
                <a:ea typeface="Arial" charset="0"/>
                <a:cs typeface="Arial" charset="0"/>
                <a:sym typeface="Arial" charset="0"/>
              </a:rPr>
              <a:t>Sweet return for Mars Inc. to the U.S.</a:t>
            </a:r>
            <a:r>
              <a:rPr lang="ja-JP" altLang="en-US" sz="1100" dirty="0">
                <a:latin typeface="Arial" charset="0"/>
                <a:ea typeface="ＭＳ Ｐゴシック" charset="0"/>
                <a:sym typeface="Arial" charset="0"/>
              </a:rPr>
              <a:t>”</a:t>
            </a:r>
            <a:r>
              <a:rPr lang="en-US" altLang="ja-JP" sz="1100" dirty="0">
                <a:latin typeface="Arial" charset="0"/>
                <a:ea typeface="Arial" charset="0"/>
                <a:cs typeface="Arial" charset="0"/>
                <a:sym typeface="Arial" charset="0"/>
              </a:rPr>
              <a:t> </a:t>
            </a:r>
            <a:r>
              <a:rPr lang="en-US" altLang="ja-JP" sz="1100" dirty="0">
                <a:latin typeface="Arial Italic" charset="0"/>
                <a:ea typeface="Arial Italic" charset="0"/>
                <a:cs typeface="Arial Italic" charset="0"/>
                <a:sym typeface="Arial Italic" charset="0"/>
              </a:rPr>
              <a:t>Economy Watch</a:t>
            </a:r>
            <a:r>
              <a:rPr lang="en-US" altLang="ja-JP" sz="1100" dirty="0">
                <a:latin typeface="Arial" charset="0"/>
                <a:ea typeface="Arial" charset="0"/>
                <a:cs typeface="Arial" charset="0"/>
                <a:sym typeface="Arial" charset="0"/>
              </a:rPr>
              <a:t>. July 3, 2011.</a:t>
            </a:r>
            <a:endParaRPr lang="en-US" altLang="ja-JP" sz="1100" dirty="0">
              <a:solidFill>
                <a:schemeClr val="tx1"/>
              </a:solidFill>
              <a:latin typeface="Arial" charset="0"/>
              <a:ea typeface="Lucida Grande" charset="0"/>
              <a:cs typeface="Lucida Grande" charset="0"/>
              <a:sym typeface="Arial" charset="0"/>
            </a:endParaRPr>
          </a:p>
          <a:p>
            <a:pPr algn="l"/>
            <a:r>
              <a:rPr lang="en-US" sz="1100" dirty="0">
                <a:latin typeface="Arial" charset="0"/>
                <a:ea typeface="Arial" charset="0"/>
                <a:cs typeface="Arial" charset="0"/>
                <a:sym typeface="Arial" charset="0"/>
              </a:rPr>
              <a:t>M&amp;Ms image from </a:t>
            </a:r>
            <a:r>
              <a:rPr lang="en-US" sz="1100" dirty="0" err="1">
                <a:latin typeface="Arial" charset="0"/>
                <a:ea typeface="Arial" charset="0"/>
                <a:cs typeface="Arial" charset="0"/>
                <a:sym typeface="Arial" charset="0"/>
              </a:rPr>
              <a:t>mars.com</a:t>
            </a:r>
            <a:r>
              <a:rPr lang="en-US" sz="1100" dirty="0">
                <a:latin typeface="Arial" charset="0"/>
                <a:ea typeface="Arial" charset="0"/>
                <a:cs typeface="Arial" charset="0"/>
                <a:sym typeface="Arial" charset="0"/>
              </a:rPr>
              <a:t>.</a:t>
            </a:r>
          </a:p>
        </p:txBody>
      </p:sp>
      <p:pic>
        <p:nvPicPr>
          <p:cNvPr id="188422"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35714" b="29762"/>
          <a:stretch/>
        </p:blipFill>
        <p:spPr bwMode="auto">
          <a:xfrm>
            <a:off x="6872288" y="685800"/>
            <a:ext cx="21336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188423"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3733800"/>
            <a:ext cx="4103688"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2" name="Rectangle 1"/>
          <p:cNvSpPr/>
          <p:nvPr/>
        </p:nvSpPr>
        <p:spPr>
          <a:xfrm>
            <a:off x="152400" y="1443112"/>
            <a:ext cx="8305800" cy="3500958"/>
          </a:xfrm>
          <a:prstGeom prst="rect">
            <a:avLst/>
          </a:prstGeom>
        </p:spPr>
        <p:txBody>
          <a:bodyPr wrap="square">
            <a:spAutoFit/>
          </a:bodyPr>
          <a:lstStyle/>
          <a:p>
            <a:pPr marL="303213" indent="-303213" algn="l">
              <a:spcBef>
                <a:spcPts val="800"/>
              </a:spcBef>
              <a:buClr>
                <a:srgbClr val="E40B2A"/>
              </a:buClr>
              <a:buSzPct val="80000"/>
              <a:buFont typeface="Wingdings" charset="0"/>
              <a:buChar char="l"/>
            </a:pPr>
            <a:r>
              <a:rPr lang="en-US" sz="2800" dirty="0" err="1" smtClean="0">
                <a:solidFill>
                  <a:srgbClr val="2A2A40"/>
                </a:solidFill>
                <a:latin typeface="Arial" charset="0"/>
                <a:ea typeface="ＭＳ Ｐゴシック" charset="0"/>
                <a:sym typeface="Arial" charset="0"/>
              </a:rPr>
              <a:t>Reshored</a:t>
            </a:r>
            <a:r>
              <a:rPr lang="en-US" sz="2800" dirty="0" smtClean="0">
                <a:solidFill>
                  <a:srgbClr val="2A2A40"/>
                </a:solidFill>
                <a:latin typeface="Arial" charset="0"/>
                <a:ea typeface="ＭＳ Ｐゴシック" charset="0"/>
                <a:sym typeface="Arial" charset="0"/>
              </a:rPr>
              <a:t> to Topeka, KS</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smtClean="0">
                <a:solidFill>
                  <a:srgbClr val="190104"/>
                </a:solidFill>
                <a:latin typeface="Arial" charset="0"/>
                <a:ea typeface="ＭＳ Ｐゴシック" charset="0"/>
                <a:sym typeface="Arial" charset="0"/>
              </a:rPr>
              <a:t>1,000 jobs</a:t>
            </a:r>
          </a:p>
          <a:p>
            <a:pPr marL="303213" indent="-303213" algn="l">
              <a:spcBef>
                <a:spcPts val="800"/>
              </a:spcBef>
              <a:buClr>
                <a:srgbClr val="E40B2A"/>
              </a:buClr>
              <a:buSzPct val="80000"/>
              <a:buFont typeface="Wingdings" charset="0"/>
              <a:buChar char="l"/>
            </a:pPr>
            <a:r>
              <a:rPr lang="en-US" sz="2800" dirty="0" smtClean="0">
                <a:solidFill>
                  <a:srgbClr val="190104"/>
                </a:solidFill>
                <a:latin typeface="Arial" charset="0"/>
                <a:ea typeface="ＭＳ Ｐゴシック" charset="0"/>
                <a:sym typeface="Arial" charset="0"/>
              </a:rPr>
              <a:t>$250 million investment in building facility</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smtClean="0">
                <a:solidFill>
                  <a:srgbClr val="2A2A40"/>
                </a:solidFill>
                <a:latin typeface="Arial" charset="0"/>
                <a:ea typeface="ＭＳ Ｐゴシック" charset="0"/>
                <a:sym typeface="Arial" charset="0"/>
              </a:rPr>
              <a:t>Produce near sales</a:t>
            </a:r>
            <a:endParaRPr lang="en-US" sz="24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smtClean="0">
                <a:solidFill>
                  <a:srgbClr val="2A2A40"/>
                </a:solidFill>
                <a:latin typeface="Arial" charset="0"/>
                <a:ea typeface="ＭＳ Ｐゴシック" charset="0"/>
                <a:sym typeface="Arial" charset="0"/>
              </a:rPr>
              <a:t>Currency variation</a:t>
            </a:r>
            <a:endParaRPr lang="en-US" sz="24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smtClean="0">
                <a:solidFill>
                  <a:srgbClr val="2A2A40"/>
                </a:solidFill>
                <a:latin typeface="Arial" charset="0"/>
                <a:ea typeface="ＭＳ Ｐゴシック" charset="0"/>
                <a:sym typeface="Arial" charset="0"/>
              </a:rPr>
              <a:t>Lead time</a:t>
            </a:r>
            <a:endParaRPr lang="en-US" sz="2400" dirty="0">
              <a:solidFill>
                <a:srgbClr val="2A2A40"/>
              </a:solidFill>
              <a:latin typeface="Arial" charset="0"/>
              <a:ea typeface="ＭＳ Ｐゴシック" charset="0"/>
              <a:sym typeface="Arial" charset="0"/>
            </a:endParaRPr>
          </a:p>
        </p:txBody>
      </p:sp>
    </p:spTree>
  </p:cSld>
  <p:clrMapOvr>
    <a:masterClrMapping/>
  </p:clrMapOvr>
  <p:transition xmlns:p14="http://schemas.microsoft.com/office/powerpoint/2010/mai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149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F97E15AB-E035-DF4D-8F47-B49E5EECBA41}" type="slidenum">
              <a:rPr lang="en-US" sz="1800" smtClean="0">
                <a:solidFill>
                  <a:srgbClr val="000000"/>
                </a:solidFill>
                <a:latin typeface="Times New Roman" charset="0"/>
                <a:cs typeface="Times New Roman" charset="0"/>
                <a:sym typeface="Times New Roman" charset="0"/>
              </a:rPr>
              <a:pPr algn="r">
                <a:defRPr/>
              </a:pPr>
              <a:t>153</a:t>
            </a:fld>
            <a:endParaRPr lang="en-US" sz="1800" smtClean="0">
              <a:solidFill>
                <a:srgbClr val="000000"/>
              </a:solidFill>
              <a:latin typeface="Times New Roman" charset="0"/>
              <a:cs typeface="Times New Roman" charset="0"/>
              <a:sym typeface="Times New Roman" charset="0"/>
            </a:endParaRPr>
          </a:p>
        </p:txBody>
      </p:sp>
      <p:sp>
        <p:nvSpPr>
          <p:cNvPr id="189443" name="Rectangle 3"/>
          <p:cNvSpPr>
            <a:spLocks/>
          </p:cNvSpPr>
          <p:nvPr/>
        </p:nvSpPr>
        <p:spPr bwMode="auto">
          <a:xfrm>
            <a:off x="228600" y="-69850"/>
            <a:ext cx="79375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Locks</a:t>
            </a:r>
          </a:p>
        </p:txBody>
      </p:sp>
      <p:sp>
        <p:nvSpPr>
          <p:cNvPr id="189444" name="Rectangle 4"/>
          <p:cNvSpPr>
            <a:spLocks/>
          </p:cNvSpPr>
          <p:nvPr/>
        </p:nvSpPr>
        <p:spPr bwMode="auto">
          <a:xfrm>
            <a:off x="23813" y="1752600"/>
            <a:ext cx="8851900"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400" dirty="0" err="1">
                <a:solidFill>
                  <a:srgbClr val="2A2A40"/>
                </a:solidFill>
                <a:latin typeface="Arial" charset="0"/>
                <a:ea typeface="ＭＳ Ｐゴシック" charset="0"/>
                <a:sym typeface="Arial" charset="0"/>
              </a:rPr>
              <a:t>Reshored</a:t>
            </a:r>
            <a:r>
              <a:rPr lang="en-US" sz="2400" dirty="0">
                <a:solidFill>
                  <a:srgbClr val="2A2A40"/>
                </a:solidFill>
                <a:latin typeface="Arial" charset="0"/>
                <a:ea typeface="ＭＳ Ｐゴシック" charset="0"/>
                <a:sym typeface="Arial" charset="0"/>
              </a:rPr>
              <a:t> from China to Milwaukee, WI in 2010</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100 jobs</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Productivity 6X as high as China</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Milwaukee plant operating at capacity for first time is 15 years</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Total cost and more competitive overall cost structure</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Control</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Customer service</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Economic benefit to Wisconsin</a:t>
            </a:r>
          </a:p>
        </p:txBody>
      </p:sp>
      <p:sp>
        <p:nvSpPr>
          <p:cNvPr id="189445" name="Rectangle 5"/>
          <p:cNvSpPr>
            <a:spLocks/>
          </p:cNvSpPr>
          <p:nvPr/>
        </p:nvSpPr>
        <p:spPr bwMode="auto">
          <a:xfrm>
            <a:off x="215900" y="5715000"/>
            <a:ext cx="89281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a:t>
            </a:r>
            <a:endParaRPr lang="en-US" sz="1100" dirty="0">
              <a:solidFill>
                <a:schemeClr val="bg2"/>
              </a:solidFill>
              <a:latin typeface="Arial"/>
              <a:ea typeface="ＭＳ Ｐゴシック" charset="0"/>
              <a:cs typeface="Arial"/>
              <a:sym typeface="Arial" charset="0"/>
            </a:endParaRPr>
          </a:p>
          <a:p>
            <a:pPr algn="l"/>
            <a:r>
              <a:rPr lang="ja-JP" altLang="en-US" sz="1100" dirty="0">
                <a:solidFill>
                  <a:schemeClr val="bg2"/>
                </a:solidFill>
                <a:latin typeface="Arial"/>
                <a:ea typeface="ＭＳ Ｐゴシック" charset="0"/>
                <a:cs typeface="Arial"/>
                <a:sym typeface="Arial" charset="0"/>
              </a:rPr>
              <a:t>“</a:t>
            </a:r>
            <a:r>
              <a:rPr lang="en-US" altLang="ja-JP" sz="1100" dirty="0">
                <a:solidFill>
                  <a:schemeClr val="bg2"/>
                </a:solidFill>
                <a:latin typeface="Arial"/>
                <a:ea typeface="Arial" charset="0"/>
                <a:cs typeface="Arial"/>
                <a:sym typeface="Arial" charset="0"/>
              </a:rPr>
              <a:t>Master Lock Highlighted in State of the Union Address for Moving Jobs Back to U.S.</a:t>
            </a:r>
            <a:r>
              <a:rPr lang="ja-JP" altLang="en-US" sz="1100" dirty="0">
                <a:solidFill>
                  <a:schemeClr val="bg2"/>
                </a:solidFill>
                <a:latin typeface="Arial"/>
                <a:ea typeface="ＭＳ Ｐゴシック" charset="0"/>
                <a:cs typeface="Arial"/>
                <a:sym typeface="Arial" charset="0"/>
              </a:rPr>
              <a:t>”</a:t>
            </a:r>
            <a:r>
              <a:rPr lang="en-US" altLang="ja-JP" sz="1100" dirty="0">
                <a:solidFill>
                  <a:schemeClr val="bg2"/>
                </a:solidFill>
                <a:latin typeface="Arial"/>
                <a:ea typeface="Arial" charset="0"/>
                <a:cs typeface="Arial"/>
                <a:sym typeface="Arial" charset="0"/>
              </a:rPr>
              <a:t> January 24, 2012. http://www.masterlock.com/about_us/Master_Lock_Highlighted_In_2012_SOTU_Address.jsp.</a:t>
            </a:r>
            <a:endParaRPr lang="en-US" altLang="ja-JP" sz="1100" dirty="0">
              <a:solidFill>
                <a:schemeClr val="bg2"/>
              </a:solidFill>
              <a:latin typeface="Arial"/>
              <a:ea typeface="Lucida Grande" charset="0"/>
              <a:cs typeface="Arial"/>
              <a:sym typeface="Arial" charset="0"/>
            </a:endParaRPr>
          </a:p>
          <a:p>
            <a:pPr algn="l"/>
            <a:r>
              <a:rPr lang="en-US" sz="1100" dirty="0" err="1">
                <a:solidFill>
                  <a:schemeClr val="bg2"/>
                </a:solidFill>
                <a:latin typeface="Arial"/>
                <a:ea typeface="Arial" charset="0"/>
                <a:cs typeface="Arial"/>
                <a:sym typeface="Arial" charset="0"/>
              </a:rPr>
              <a:t>Uttara</a:t>
            </a:r>
            <a:r>
              <a:rPr lang="en-US" sz="1100" dirty="0">
                <a:solidFill>
                  <a:schemeClr val="bg2"/>
                </a:solidFill>
                <a:latin typeface="Arial"/>
                <a:ea typeface="Arial" charset="0"/>
                <a:cs typeface="Arial"/>
                <a:sym typeface="Arial" charset="0"/>
              </a:rPr>
              <a:t> </a:t>
            </a:r>
            <a:r>
              <a:rPr lang="en-US" sz="1100" dirty="0" err="1">
                <a:solidFill>
                  <a:schemeClr val="bg2"/>
                </a:solidFill>
                <a:latin typeface="Arial"/>
                <a:ea typeface="Arial" charset="0"/>
                <a:cs typeface="Arial"/>
                <a:sym typeface="Arial" charset="0"/>
              </a:rPr>
              <a:t>Choudhury</a:t>
            </a:r>
            <a:r>
              <a:rPr lang="en-US" sz="1100" dirty="0">
                <a:solidFill>
                  <a:schemeClr val="bg2"/>
                </a:solidFill>
                <a:latin typeface="Arial"/>
                <a:ea typeface="Arial" charset="0"/>
                <a:cs typeface="Arial"/>
                <a:sym typeface="Arial" charset="0"/>
              </a:rPr>
              <a:t>, </a:t>
            </a:r>
            <a:r>
              <a:rPr lang="en-US" sz="1100" dirty="0">
                <a:solidFill>
                  <a:schemeClr val="bg2"/>
                </a:solidFill>
                <a:latin typeface="Arial"/>
                <a:ea typeface="Arial Italic" charset="0"/>
                <a:cs typeface="Arial"/>
                <a:sym typeface="Arial Italic" charset="0"/>
              </a:rPr>
              <a:t>First Post.</a:t>
            </a:r>
            <a:r>
              <a:rPr lang="en-US" sz="1100" dirty="0">
                <a:solidFill>
                  <a:schemeClr val="bg2"/>
                </a:solidFill>
                <a:latin typeface="Arial"/>
                <a:ea typeface="Arial" charset="0"/>
                <a:cs typeface="Arial"/>
                <a:sym typeface="Arial" charset="0"/>
              </a:rPr>
              <a:t> </a:t>
            </a:r>
            <a:r>
              <a:rPr lang="ja-JP" altLang="en-US" sz="1100" dirty="0">
                <a:solidFill>
                  <a:schemeClr val="bg2"/>
                </a:solidFill>
                <a:latin typeface="Arial"/>
                <a:ea typeface="ＭＳ Ｐゴシック" charset="0"/>
                <a:cs typeface="Arial"/>
                <a:sym typeface="Arial" charset="0"/>
              </a:rPr>
              <a:t>“</a:t>
            </a:r>
            <a:r>
              <a:rPr lang="en-US" altLang="ja-JP" sz="1100" dirty="0">
                <a:solidFill>
                  <a:schemeClr val="bg2"/>
                </a:solidFill>
                <a:latin typeface="Arial"/>
                <a:ea typeface="Arial" charset="0"/>
                <a:cs typeface="Arial"/>
                <a:sym typeface="Arial" charset="0"/>
              </a:rPr>
              <a:t>U.S. firms </a:t>
            </a:r>
            <a:r>
              <a:rPr lang="ja-JP" altLang="en-US" sz="1100" dirty="0">
                <a:solidFill>
                  <a:schemeClr val="bg2"/>
                </a:solidFill>
                <a:latin typeface="Arial"/>
                <a:ea typeface="ＭＳ Ｐゴシック" charset="0"/>
                <a:cs typeface="Arial"/>
                <a:sym typeface="Arial" charset="0"/>
              </a:rPr>
              <a:t>‘</a:t>
            </a:r>
            <a:r>
              <a:rPr lang="en-US" altLang="ja-JP" sz="1100" dirty="0" err="1">
                <a:solidFill>
                  <a:schemeClr val="bg2"/>
                </a:solidFill>
                <a:latin typeface="Arial"/>
                <a:ea typeface="Arial" charset="0"/>
                <a:cs typeface="Arial"/>
                <a:sym typeface="Arial" charset="0"/>
              </a:rPr>
              <a:t>reshore</a:t>
            </a:r>
            <a:r>
              <a:rPr lang="ja-JP" altLang="en-US" sz="1100" dirty="0">
                <a:solidFill>
                  <a:schemeClr val="bg2"/>
                </a:solidFill>
                <a:latin typeface="Arial"/>
                <a:ea typeface="ＭＳ Ｐゴシック" charset="0"/>
                <a:cs typeface="Arial"/>
                <a:sym typeface="Arial" charset="0"/>
              </a:rPr>
              <a:t>’</a:t>
            </a:r>
            <a:r>
              <a:rPr lang="en-US" altLang="ja-JP" sz="1100" dirty="0">
                <a:solidFill>
                  <a:schemeClr val="bg2"/>
                </a:solidFill>
                <a:latin typeface="Arial"/>
                <a:ea typeface="Arial" charset="0"/>
                <a:cs typeface="Arial"/>
                <a:sym typeface="Arial" charset="0"/>
              </a:rPr>
              <a:t> manufacturing as costs rise in China, India.</a:t>
            </a:r>
            <a:r>
              <a:rPr lang="ja-JP" altLang="en-US" sz="1100" dirty="0">
                <a:solidFill>
                  <a:schemeClr val="bg2"/>
                </a:solidFill>
                <a:latin typeface="Arial"/>
                <a:ea typeface="ＭＳ Ｐゴシック" charset="0"/>
                <a:cs typeface="Arial"/>
                <a:sym typeface="Arial" charset="0"/>
              </a:rPr>
              <a:t>”</a:t>
            </a:r>
            <a:r>
              <a:rPr lang="en-US" altLang="ja-JP" sz="1100" dirty="0">
                <a:solidFill>
                  <a:schemeClr val="bg2"/>
                </a:solidFill>
                <a:latin typeface="Arial"/>
                <a:ea typeface="Arial" charset="0"/>
                <a:cs typeface="Arial"/>
                <a:sym typeface="Arial" charset="0"/>
              </a:rPr>
              <a:t> March 29, 2013. http://</a:t>
            </a:r>
            <a:r>
              <a:rPr lang="en-US" altLang="ja-JP" sz="1100" dirty="0" err="1">
                <a:solidFill>
                  <a:schemeClr val="bg2"/>
                </a:solidFill>
                <a:latin typeface="Arial"/>
                <a:ea typeface="Arial" charset="0"/>
                <a:cs typeface="Arial"/>
                <a:sym typeface="Arial" charset="0"/>
              </a:rPr>
              <a:t>www.firstpost.com</a:t>
            </a:r>
            <a:r>
              <a:rPr lang="en-US" altLang="ja-JP" sz="1100" dirty="0">
                <a:solidFill>
                  <a:schemeClr val="bg2"/>
                </a:solidFill>
                <a:latin typeface="Arial"/>
                <a:ea typeface="Arial" charset="0"/>
                <a:cs typeface="Arial"/>
                <a:sym typeface="Arial" charset="0"/>
              </a:rPr>
              <a:t>/world/us-firms-reshore-manufacturing-as-costs-rise-in-china-india-678613.html.  </a:t>
            </a:r>
            <a:r>
              <a:rPr lang="en-US" altLang="ja-JP" sz="1100" dirty="0" err="1">
                <a:solidFill>
                  <a:schemeClr val="bg2"/>
                </a:solidFill>
                <a:latin typeface="Arial"/>
                <a:ea typeface="Arial" charset="0"/>
                <a:cs typeface="Arial"/>
                <a:sym typeface="Arial" charset="0"/>
              </a:rPr>
              <a:t>MSNBC.com</a:t>
            </a:r>
            <a:r>
              <a:rPr lang="en-US" altLang="ja-JP" sz="1100" dirty="0">
                <a:solidFill>
                  <a:schemeClr val="bg2"/>
                </a:solidFill>
                <a:latin typeface="Arial"/>
                <a:ea typeface="Arial" charset="0"/>
                <a:cs typeface="Arial"/>
                <a:sym typeface="Arial" charset="0"/>
              </a:rPr>
              <a:t> 6/29/11 Scott Malone</a:t>
            </a:r>
            <a:endParaRPr lang="en-US" sz="1100" dirty="0">
              <a:solidFill>
                <a:schemeClr val="bg2"/>
              </a:solidFill>
              <a:latin typeface="Arial"/>
              <a:ea typeface="Arial" charset="0"/>
              <a:cs typeface="Arial"/>
              <a:sym typeface="Arial" charset="0"/>
              <a:hlinkClick r:id="rId3"/>
            </a:endParaRPr>
          </a:p>
        </p:txBody>
      </p:sp>
      <p:pic>
        <p:nvPicPr>
          <p:cNvPr id="189446"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50100" y="609600"/>
            <a:ext cx="19177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251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126E2BB0-45D5-3E40-824F-999C09F6CC44}" type="slidenum">
              <a:rPr lang="en-US" sz="1800" smtClean="0">
                <a:solidFill>
                  <a:srgbClr val="000000"/>
                </a:solidFill>
                <a:latin typeface="Times New Roman" charset="0"/>
                <a:cs typeface="Times New Roman" charset="0"/>
                <a:sym typeface="Times New Roman" charset="0"/>
              </a:rPr>
              <a:pPr algn="r">
                <a:defRPr/>
              </a:pPr>
              <a:t>154</a:t>
            </a:fld>
            <a:endParaRPr lang="en-US" sz="1800" smtClean="0">
              <a:solidFill>
                <a:srgbClr val="000000"/>
              </a:solidFill>
              <a:latin typeface="Times New Roman" charset="0"/>
              <a:cs typeface="Times New Roman" charset="0"/>
              <a:sym typeface="Times New Roman" charset="0"/>
            </a:endParaRPr>
          </a:p>
        </p:txBody>
      </p:sp>
      <p:sp>
        <p:nvSpPr>
          <p:cNvPr id="190467" name="Rectangle 3"/>
          <p:cNvSpPr>
            <a:spLocks/>
          </p:cNvSpPr>
          <p:nvPr/>
        </p:nvSpPr>
        <p:spPr bwMode="auto">
          <a:xfrm>
            <a:off x="228600" y="-41275"/>
            <a:ext cx="79375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Sunglasses</a:t>
            </a:r>
          </a:p>
        </p:txBody>
      </p:sp>
      <p:sp>
        <p:nvSpPr>
          <p:cNvPr id="190468" name="Rectangle 4"/>
          <p:cNvSpPr>
            <a:spLocks/>
          </p:cNvSpPr>
          <p:nvPr/>
        </p:nvSpPr>
        <p:spPr bwMode="auto">
          <a:xfrm>
            <a:off x="152400" y="6248400"/>
            <a:ext cx="8928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Wayne </a:t>
            </a:r>
            <a:r>
              <a:rPr lang="en-US" sz="1100" dirty="0" err="1">
                <a:solidFill>
                  <a:srgbClr val="190104"/>
                </a:solidFill>
                <a:latin typeface="Arial" charset="0"/>
                <a:ea typeface="ＭＳ Ｐゴシック" charset="0"/>
                <a:sym typeface="Arial" charset="0"/>
              </a:rPr>
              <a:t>Heilman</a:t>
            </a:r>
            <a:r>
              <a:rPr lang="en-US" sz="1100" dirty="0">
                <a:solidFill>
                  <a:srgbClr val="190104"/>
                </a:solidFill>
                <a:latin typeface="Arial" charset="0"/>
                <a:ea typeface="ＭＳ Ｐゴシック" charset="0"/>
                <a:sym typeface="Arial" charset="0"/>
              </a:rPr>
              <a:t>, </a:t>
            </a:r>
            <a:r>
              <a:rPr lang="en-US" sz="1100" dirty="0">
                <a:solidFill>
                  <a:srgbClr val="190104"/>
                </a:solidFill>
                <a:latin typeface="Arial Italic" charset="0"/>
                <a:ea typeface="ＭＳ Ｐゴシック" charset="0"/>
                <a:sym typeface="Arial Italic" charset="0"/>
              </a:rPr>
              <a:t>The Gazette.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3-D printing lets company bring manufacturing from Taiwan to Monument.</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September 20, 2013. </a:t>
            </a:r>
            <a:endParaRPr lang="en-US" altLang="ja-JP" sz="1100" dirty="0" smtClean="0">
              <a:solidFill>
                <a:srgbClr val="190104"/>
              </a:solidFill>
              <a:latin typeface="Arial" charset="0"/>
              <a:ea typeface="Arial" charset="0"/>
              <a:cs typeface="Arial" charset="0"/>
              <a:sym typeface="Arial" charset="0"/>
            </a:endParaRPr>
          </a:p>
          <a:p>
            <a:pPr algn="l"/>
            <a:r>
              <a:rPr lang="en-US" altLang="ja-JP" sz="1100" dirty="0" smtClean="0">
                <a:solidFill>
                  <a:schemeClr val="bg2"/>
                </a:solidFill>
                <a:latin typeface="Arial" charset="0"/>
                <a:ea typeface="Arial" charset="0"/>
                <a:cs typeface="Arial" charset="0"/>
                <a:sym typeface="Arial" charset="0"/>
              </a:rPr>
              <a:t>http</a:t>
            </a:r>
            <a:r>
              <a:rPr lang="en-US" altLang="ja-JP" sz="1100" dirty="0">
                <a:solidFill>
                  <a:schemeClr val="bg2"/>
                </a:solidFill>
                <a:latin typeface="Arial" charset="0"/>
                <a:ea typeface="Arial" charset="0"/>
                <a:cs typeface="Arial" charset="0"/>
                <a:sym typeface="Arial" charset="0"/>
              </a:rPr>
              <a:t>://gazette.com/3-d-printing-lets-company-bring-manufacturing-from-taiwan-to-monument/article/1506541#manufacturing</a:t>
            </a:r>
            <a:r>
              <a:rPr lang="en-US" altLang="ja-JP" sz="1100" dirty="0">
                <a:solidFill>
                  <a:srgbClr val="190104"/>
                </a:solidFill>
                <a:latin typeface="Arial" charset="0"/>
                <a:ea typeface="Arial" charset="0"/>
                <a:cs typeface="Arial" charset="0"/>
                <a:sym typeface="Arial" charset="0"/>
              </a:rPr>
              <a:t>.  </a:t>
            </a:r>
            <a:endParaRPr lang="en-US" sz="1100" dirty="0">
              <a:solidFill>
                <a:srgbClr val="190104"/>
              </a:solidFill>
              <a:latin typeface="Arial" charset="0"/>
              <a:ea typeface="Arial" charset="0"/>
              <a:cs typeface="Arial" charset="0"/>
              <a:sym typeface="Arial" charset="0"/>
            </a:endParaRPr>
          </a:p>
        </p:txBody>
      </p:sp>
      <p:sp>
        <p:nvSpPr>
          <p:cNvPr id="190469" name="Rectangle 5"/>
          <p:cNvSpPr>
            <a:spLocks/>
          </p:cNvSpPr>
          <p:nvPr/>
        </p:nvSpPr>
        <p:spPr bwMode="auto">
          <a:xfrm>
            <a:off x="152400" y="1905000"/>
            <a:ext cx="88519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400" dirty="0" err="1">
                <a:solidFill>
                  <a:srgbClr val="2A2A40"/>
                </a:solidFill>
                <a:latin typeface="Arial" charset="0"/>
                <a:ea typeface="ＭＳ Ｐゴシック" charset="0"/>
                <a:sym typeface="Arial" charset="0"/>
              </a:rPr>
              <a:t>Reshoring</a:t>
            </a:r>
            <a:r>
              <a:rPr lang="en-US" sz="2400" dirty="0">
                <a:solidFill>
                  <a:srgbClr val="2A2A40"/>
                </a:solidFill>
                <a:latin typeface="Arial" charset="0"/>
                <a:ea typeface="ＭＳ Ｐゴシック" charset="0"/>
                <a:sym typeface="Arial" charset="0"/>
              </a:rPr>
              <a:t> manufacturing from Taiwan to Monument, </a:t>
            </a:r>
            <a:r>
              <a:rPr lang="en-US" sz="2400" dirty="0" smtClean="0">
                <a:solidFill>
                  <a:srgbClr val="2A2A40"/>
                </a:solidFill>
                <a:latin typeface="Arial" charset="0"/>
                <a:ea typeface="ＭＳ Ｐゴシック" charset="0"/>
                <a:sym typeface="Arial" charset="0"/>
              </a:rPr>
              <a:t>CO, </a:t>
            </a:r>
            <a:r>
              <a:rPr lang="en-US" sz="2400" dirty="0">
                <a:solidFill>
                  <a:srgbClr val="2A2A40"/>
                </a:solidFill>
                <a:latin typeface="Arial" charset="0"/>
                <a:ea typeface="ＭＳ Ｐゴシック" charset="0"/>
                <a:sym typeface="Arial" charset="0"/>
              </a:rPr>
              <a:t>beginning 2013</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Spent $70,000 on 3-D printer</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Plans to invest $500,000 over three years for 3-D printing equipment</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25 jobs</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Available technology: 3-D printing</a:t>
            </a:r>
            <a:endParaRPr lang="en-US" sz="20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Faster prototyping</a:t>
            </a:r>
            <a:endParaRPr lang="en-US" sz="20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Easily expand product line</a:t>
            </a:r>
          </a:p>
        </p:txBody>
      </p:sp>
      <p:pic>
        <p:nvPicPr>
          <p:cNvPr id="19047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76800" y="685800"/>
            <a:ext cx="4102100" cy="94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8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353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CD52A36A-05BB-8A4F-B7B7-413FB7477EAB}" type="slidenum">
              <a:rPr lang="en-US" sz="1800" smtClean="0">
                <a:solidFill>
                  <a:srgbClr val="000000"/>
                </a:solidFill>
                <a:latin typeface="Times New Roman" charset="0"/>
                <a:cs typeface="Times New Roman" charset="0"/>
                <a:sym typeface="Times New Roman" charset="0"/>
              </a:rPr>
              <a:pPr algn="r">
                <a:defRPr/>
              </a:pPr>
              <a:t>155</a:t>
            </a:fld>
            <a:endParaRPr lang="en-US" sz="1800" smtClean="0">
              <a:solidFill>
                <a:srgbClr val="000000"/>
              </a:solidFill>
              <a:latin typeface="Times New Roman" charset="0"/>
              <a:cs typeface="Times New Roman" charset="0"/>
              <a:sym typeface="Times New Roman" charset="0"/>
            </a:endParaRPr>
          </a:p>
        </p:txBody>
      </p:sp>
      <p:sp>
        <p:nvSpPr>
          <p:cNvPr id="193539" name="Rectangle 3"/>
          <p:cNvSpPr>
            <a:spLocks noGrp="1" noChangeArrowheads="1"/>
          </p:cNvSpPr>
          <p:nvPr>
            <p:ph type="title"/>
          </p:nvPr>
        </p:nvSpPr>
        <p:spPr>
          <a:xfrm>
            <a:off x="1654175" y="0"/>
            <a:ext cx="6146800" cy="5334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Mega Blocks Toys</a:t>
            </a:r>
          </a:p>
        </p:txBody>
      </p:sp>
      <p:sp>
        <p:nvSpPr>
          <p:cNvPr id="191492" name="Rectangle 4"/>
          <p:cNvSpPr>
            <a:spLocks/>
          </p:cNvSpPr>
          <p:nvPr/>
        </p:nvSpPr>
        <p:spPr bwMode="auto">
          <a:xfrm>
            <a:off x="152400" y="1295400"/>
            <a:ext cx="88519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600" dirty="0">
                <a:latin typeface="Arial" charset="0"/>
                <a:ea typeface="ＭＳ Ｐゴシック" charset="0"/>
                <a:sym typeface="Arial" charset="0"/>
              </a:rPr>
              <a:t>China to Montreal</a:t>
            </a:r>
            <a:endParaRPr lang="en-US" sz="2400" dirty="0">
              <a:latin typeface="Arial" charset="0"/>
              <a:ea typeface="ＭＳ Ｐゴシック" charset="0"/>
              <a:sym typeface="Arial" charset="0"/>
            </a:endParaRPr>
          </a:p>
          <a:p>
            <a:pPr marL="254000" indent="-254000" algn="l">
              <a:spcBef>
                <a:spcPts val="400"/>
              </a:spcBef>
              <a:buClr>
                <a:srgbClr val="E40B2A"/>
              </a:buClr>
              <a:buSzPct val="100000"/>
              <a:buFont typeface="Arial" charset="0"/>
              <a:buChar char="●"/>
            </a:pPr>
            <a:r>
              <a:rPr lang="en-US" sz="2600" dirty="0">
                <a:latin typeface="Arial" charset="0"/>
                <a:ea typeface="ＭＳ Ｐゴシック" charset="0"/>
                <a:sym typeface="Arial" charset="0"/>
              </a:rPr>
              <a:t>CAD 30 million+ in production capacity investments since 2011</a:t>
            </a:r>
            <a:endParaRPr lang="en-US" sz="2400" dirty="0">
              <a:latin typeface="Arial" charset="0"/>
              <a:ea typeface="ＭＳ Ｐゴシック" charset="0"/>
              <a:sym typeface="Arial" charset="0"/>
            </a:endParaRPr>
          </a:p>
          <a:p>
            <a:pPr marL="254000" indent="-254000" algn="l">
              <a:spcBef>
                <a:spcPts val="400"/>
              </a:spcBef>
              <a:buClr>
                <a:srgbClr val="E40B2A"/>
              </a:buClr>
              <a:buSzPct val="100000"/>
              <a:buFont typeface="Arial" charset="0"/>
              <a:buChar char="●"/>
            </a:pPr>
            <a:r>
              <a:rPr lang="ja-JP" altLang="en-US" sz="2600" dirty="0">
                <a:latin typeface="Arial" charset="0"/>
                <a:ea typeface="ＭＳ Ｐゴシック" charset="0"/>
                <a:sym typeface="Arial" charset="0"/>
              </a:rPr>
              <a:t>“</a:t>
            </a:r>
            <a:r>
              <a:rPr lang="en-US" altLang="ja-JP" sz="2600" dirty="0">
                <a:latin typeface="Arial" charset="0"/>
                <a:ea typeface="Arial" charset="0"/>
                <a:cs typeface="Arial" charset="0"/>
                <a:sym typeface="Arial" charset="0"/>
              </a:rPr>
              <a:t>Hundreds of jobs</a:t>
            </a:r>
            <a:r>
              <a:rPr lang="ja-JP" altLang="en-US" sz="2600" dirty="0">
                <a:latin typeface="Arial" charset="0"/>
                <a:ea typeface="ＭＳ Ｐゴシック" charset="0"/>
                <a:sym typeface="Arial" charset="0"/>
              </a:rPr>
              <a:t>”</a:t>
            </a:r>
            <a:endParaRPr lang="en-US" altLang="ja-JP" sz="2400" dirty="0">
              <a:latin typeface="Arial" charset="0"/>
              <a:ea typeface="Lucida Grande" charset="0"/>
              <a:cs typeface="Lucida Grande" charset="0"/>
              <a:sym typeface="Arial" charset="0"/>
            </a:endParaRPr>
          </a:p>
          <a:p>
            <a:pPr marL="254000" indent="-254000" algn="l">
              <a:spcBef>
                <a:spcPts val="400"/>
              </a:spcBef>
              <a:buClr>
                <a:srgbClr val="E40B2A"/>
              </a:buClr>
              <a:buSzPct val="100000"/>
              <a:buFont typeface="Arial" charset="0"/>
              <a:buChar char="●"/>
            </a:pPr>
            <a:r>
              <a:rPr lang="en-US" sz="2600" dirty="0">
                <a:latin typeface="Arial" charset="0"/>
                <a:ea typeface="Arial" charset="0"/>
                <a:cs typeface="Arial" charset="0"/>
                <a:sym typeface="Arial" charset="0"/>
              </a:rPr>
              <a:t>Requested CAD 50M to build new production facility</a:t>
            </a:r>
            <a:endParaRPr lang="en-US" sz="2400" dirty="0">
              <a:latin typeface="Arial" charset="0"/>
              <a:ea typeface="Lucida Grande" charset="0"/>
              <a:cs typeface="Lucida Grande" charset="0"/>
              <a:sym typeface="Arial" charset="0"/>
            </a:endParaRPr>
          </a:p>
          <a:p>
            <a:pPr marL="254000" indent="-254000" algn="l">
              <a:spcBef>
                <a:spcPts val="400"/>
              </a:spcBef>
              <a:buClr>
                <a:srgbClr val="E40B2A"/>
              </a:buClr>
              <a:buSzPct val="100000"/>
              <a:buFont typeface="Arial" charset="0"/>
              <a:buChar char="●"/>
            </a:pPr>
            <a:r>
              <a:rPr lang="en-US" sz="2600" dirty="0">
                <a:latin typeface="Arial" charset="0"/>
                <a:ea typeface="Arial" charset="0"/>
                <a:cs typeface="Arial" charset="0"/>
                <a:sym typeface="Arial" charset="0"/>
              </a:rPr>
              <a:t>Reasons</a:t>
            </a:r>
            <a:endParaRPr lang="en-US" sz="2400" dirty="0">
              <a:latin typeface="Arial" charset="0"/>
              <a:ea typeface="Lucida Grande" charset="0"/>
              <a:cs typeface="Lucida Grande" charset="0"/>
              <a:sym typeface="Arial" charset="0"/>
            </a:endParaRPr>
          </a:p>
          <a:p>
            <a:pPr marL="711200" lvl="1" indent="-254000" algn="l">
              <a:spcBef>
                <a:spcPts val="400"/>
              </a:spcBef>
              <a:buClr>
                <a:srgbClr val="E40B2A"/>
              </a:buClr>
              <a:buSzPct val="69000"/>
              <a:buFont typeface="Arial" charset="0"/>
              <a:buChar char="●"/>
            </a:pPr>
            <a:r>
              <a:rPr lang="en-US" sz="2400" dirty="0">
                <a:latin typeface="Arial" charset="0"/>
                <a:ea typeface="Arial" charset="0"/>
                <a:cs typeface="Arial" charset="0"/>
                <a:sym typeface="Arial" charset="0"/>
              </a:rPr>
              <a:t>Automation</a:t>
            </a:r>
            <a:endParaRPr lang="en-US" sz="2400" dirty="0">
              <a:latin typeface="Arial" charset="0"/>
              <a:ea typeface="Lucida Grande" charset="0"/>
              <a:cs typeface="Lucida Grande" charset="0"/>
              <a:sym typeface="Arial" charset="0"/>
            </a:endParaRPr>
          </a:p>
          <a:p>
            <a:pPr marL="711200" lvl="1" indent="-254000" algn="l">
              <a:spcBef>
                <a:spcPts val="400"/>
              </a:spcBef>
              <a:buClr>
                <a:srgbClr val="E40B2A"/>
              </a:buClr>
              <a:buSzPct val="69000"/>
              <a:buFont typeface="Arial" charset="0"/>
              <a:buChar char="●"/>
            </a:pPr>
            <a:r>
              <a:rPr lang="en-US" sz="2400" dirty="0">
                <a:latin typeface="Arial" charset="0"/>
                <a:ea typeface="Arial" charset="0"/>
                <a:cs typeface="Arial" charset="0"/>
                <a:sym typeface="Arial" charset="0"/>
              </a:rPr>
              <a:t>Image/Brand</a:t>
            </a:r>
            <a:endParaRPr lang="en-US" sz="2400" dirty="0">
              <a:latin typeface="Arial" charset="0"/>
              <a:ea typeface="Lucida Grande" charset="0"/>
              <a:cs typeface="Lucida Grande" charset="0"/>
              <a:sym typeface="Arial" charset="0"/>
            </a:endParaRPr>
          </a:p>
          <a:p>
            <a:pPr marL="254000" indent="-254000" algn="l">
              <a:spcBef>
                <a:spcPts val="400"/>
              </a:spcBef>
              <a:buClr>
                <a:srgbClr val="E40B2A"/>
              </a:buClr>
              <a:buSzPct val="100000"/>
              <a:buFont typeface="Arial" charset="0"/>
              <a:buChar char="●"/>
            </a:pPr>
            <a:r>
              <a:rPr lang="ja-JP" altLang="en-US" sz="2600" dirty="0">
                <a:latin typeface="Arial" charset="0"/>
                <a:ea typeface="ＭＳ Ｐゴシック" charset="0"/>
                <a:sym typeface="Arial" charset="0"/>
              </a:rPr>
              <a:t>“</a:t>
            </a:r>
            <a:r>
              <a:rPr lang="en-US" altLang="ja-JP" sz="2600" dirty="0">
                <a:latin typeface="Arial" charset="0"/>
                <a:ea typeface="Arial" charset="0"/>
                <a:cs typeface="Arial" charset="0"/>
                <a:sym typeface="Arial" charset="0"/>
              </a:rPr>
              <a:t>Mega Brands manufactures more than half of its toys in Montreal, at least double what it did a few years ago.</a:t>
            </a:r>
            <a:r>
              <a:rPr lang="ja-JP" altLang="en-US" sz="2600" dirty="0">
                <a:latin typeface="Arial" charset="0"/>
                <a:ea typeface="ＭＳ Ｐゴシック" charset="0"/>
                <a:sym typeface="Arial" charset="0"/>
              </a:rPr>
              <a:t>”</a:t>
            </a:r>
            <a:endParaRPr lang="en-US" sz="2600" dirty="0">
              <a:latin typeface="Arial" charset="0"/>
              <a:ea typeface="ＭＳ Ｐゴシック" charset="0"/>
              <a:sym typeface="Arial" charset="0"/>
            </a:endParaRPr>
          </a:p>
        </p:txBody>
      </p:sp>
      <p:sp>
        <p:nvSpPr>
          <p:cNvPr id="191493" name="Rectangle 5"/>
          <p:cNvSpPr>
            <a:spLocks/>
          </p:cNvSpPr>
          <p:nvPr/>
        </p:nvSpPr>
        <p:spPr bwMode="auto">
          <a:xfrm>
            <a:off x="228600" y="6096000"/>
            <a:ext cx="8775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100" dirty="0">
                <a:solidFill>
                  <a:srgbClr val="190104"/>
                </a:solidFill>
                <a:latin typeface="Arial" charset="0"/>
                <a:ea typeface="ＭＳ Ｐゴシック" charset="0"/>
                <a:sym typeface="Arial" charset="0"/>
              </a:rPr>
              <a:t>Source: Canadian Press,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Mega Brands seeks $50M from Quebec to build new plant.</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Design Engineering. </a:t>
            </a:r>
            <a:r>
              <a:rPr lang="en-US" altLang="ja-JP" sz="1100" dirty="0">
                <a:solidFill>
                  <a:srgbClr val="190104"/>
                </a:solidFill>
                <a:latin typeface="Arial" charset="0"/>
                <a:ea typeface="Arial" charset="0"/>
                <a:cs typeface="Arial" charset="0"/>
                <a:sym typeface="Arial" charset="0"/>
              </a:rPr>
              <a:t>February 26, 2013.</a:t>
            </a:r>
            <a:endParaRPr lang="en-US" altLang="ja-JP" sz="2400" dirty="0">
              <a:solidFill>
                <a:schemeClr val="tx1"/>
              </a:solidFill>
              <a:latin typeface="Arial" charset="0"/>
              <a:ea typeface="Lucida Grande" charset="0"/>
              <a:cs typeface="Lucida Grande" charset="0"/>
              <a:sym typeface="Arial" charset="0"/>
            </a:endParaRPr>
          </a:p>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100" dirty="0">
                <a:solidFill>
                  <a:srgbClr val="190104"/>
                </a:solidFill>
                <a:latin typeface="Arial" charset="0"/>
                <a:ea typeface="Arial" charset="0"/>
                <a:cs typeface="Arial" charset="0"/>
                <a:sym typeface="Arial" charset="0"/>
              </a:rPr>
              <a:t>Ross </a:t>
            </a:r>
            <a:r>
              <a:rPr lang="en-US" sz="1100" dirty="0" err="1">
                <a:solidFill>
                  <a:srgbClr val="190104"/>
                </a:solidFill>
                <a:latin typeface="Arial" charset="0"/>
                <a:ea typeface="Arial" charset="0"/>
                <a:cs typeface="Arial" charset="0"/>
                <a:sym typeface="Arial" charset="0"/>
              </a:rPr>
              <a:t>Marowits</a:t>
            </a:r>
            <a:r>
              <a:rPr lang="en-US" sz="1100" dirty="0">
                <a:solidFill>
                  <a:srgbClr val="190104"/>
                </a:solidFill>
                <a:latin typeface="Arial" charset="0"/>
                <a:ea typeface="Arial" charset="0"/>
                <a:cs typeface="Arial"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Toy-maker</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s game plan includes expansion.</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The Canadian Press</a:t>
            </a:r>
            <a:r>
              <a:rPr lang="en-US" altLang="ja-JP" sz="1100" dirty="0">
                <a:solidFill>
                  <a:srgbClr val="190104"/>
                </a:solidFill>
                <a:latin typeface="Arial" charset="0"/>
                <a:ea typeface="Arial" charset="0"/>
                <a:cs typeface="Arial" charset="0"/>
                <a:sym typeface="Arial" charset="0"/>
              </a:rPr>
              <a:t>. February 28, 2014.</a:t>
            </a:r>
            <a:endParaRPr lang="en-US" sz="1100" dirty="0">
              <a:solidFill>
                <a:srgbClr val="190104"/>
              </a:solidFill>
              <a:latin typeface="Arial" charset="0"/>
              <a:ea typeface="Arial" charset="0"/>
              <a:cs typeface="Arial" charset="0"/>
              <a:sym typeface="Arial" charset="0"/>
            </a:endParaRPr>
          </a:p>
        </p:txBody>
      </p:sp>
      <p:pic>
        <p:nvPicPr>
          <p:cNvPr id="191494"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5600" y="609600"/>
            <a:ext cx="1981200" cy="116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456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1213A58A-C127-E944-B3B4-33856B89EABA}" type="slidenum">
              <a:rPr lang="en-US" sz="1800" smtClean="0">
                <a:solidFill>
                  <a:srgbClr val="000000"/>
                </a:solidFill>
                <a:latin typeface="Times New Roman" charset="0"/>
                <a:cs typeface="Times New Roman" charset="0"/>
                <a:sym typeface="Times New Roman" charset="0"/>
              </a:rPr>
              <a:pPr algn="r">
                <a:defRPr/>
              </a:pPr>
              <a:t>156</a:t>
            </a:fld>
            <a:endParaRPr lang="en-US" sz="1800" smtClean="0">
              <a:solidFill>
                <a:srgbClr val="000000"/>
              </a:solidFill>
              <a:latin typeface="Times New Roman" charset="0"/>
              <a:cs typeface="Times New Roman" charset="0"/>
              <a:sym typeface="Times New Roman" charset="0"/>
            </a:endParaRPr>
          </a:p>
        </p:txBody>
      </p:sp>
      <p:sp>
        <p:nvSpPr>
          <p:cNvPr id="194563" name="Rectangle 3"/>
          <p:cNvSpPr>
            <a:spLocks noGrp="1" noChangeArrowheads="1"/>
          </p:cNvSpPr>
          <p:nvPr>
            <p:ph type="title"/>
          </p:nvPr>
        </p:nvSpPr>
        <p:spPr>
          <a:xfrm>
            <a:off x="1654175" y="0"/>
            <a:ext cx="6146800" cy="10668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Automobiles &amp; Logistics</a:t>
            </a:r>
            <a:br>
              <a:rPr lang="en-US" sz="3200" dirty="0" smtClean="0">
                <a:solidFill>
                  <a:srgbClr val="2A2A40"/>
                </a:solidFill>
              </a:rPr>
            </a:br>
            <a:r>
              <a:rPr lang="en-US" sz="3200" dirty="0" smtClean="0">
                <a:solidFill>
                  <a:srgbClr val="2A2A40"/>
                </a:solidFill>
              </a:rPr>
              <a:t>(</a:t>
            </a:r>
            <a:r>
              <a:rPr lang="en-US" sz="3200" dirty="0">
                <a:solidFill>
                  <a:srgbClr val="2A2A40"/>
                </a:solidFill>
                <a:latin typeface="Arial" charset="0"/>
                <a:ea typeface="ＭＳ Ｐゴシック" charset="0"/>
              </a:rPr>
              <a:t>Foreign Direct Investment</a:t>
            </a:r>
            <a:r>
              <a:rPr lang="en-US" sz="3200" dirty="0" smtClean="0">
                <a:solidFill>
                  <a:srgbClr val="2A2A40"/>
                </a:solidFill>
              </a:rPr>
              <a:t>)</a:t>
            </a:r>
          </a:p>
        </p:txBody>
      </p:sp>
      <p:sp>
        <p:nvSpPr>
          <p:cNvPr id="192516" name="Rectangle 4"/>
          <p:cNvSpPr>
            <a:spLocks/>
          </p:cNvSpPr>
          <p:nvPr/>
        </p:nvSpPr>
        <p:spPr bwMode="auto">
          <a:xfrm>
            <a:off x="198438" y="2212975"/>
            <a:ext cx="88519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Germany to Tuscaloosa, AL</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1,400 new manufacturing jobs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$70 million investment in logistics center</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600 jobs at logistics center</a:t>
            </a:r>
          </a:p>
        </p:txBody>
      </p:sp>
      <p:sp>
        <p:nvSpPr>
          <p:cNvPr id="192517" name="Rectangle 5"/>
          <p:cNvSpPr>
            <a:spLocks/>
          </p:cNvSpPr>
          <p:nvPr/>
        </p:nvSpPr>
        <p:spPr bwMode="auto">
          <a:xfrm>
            <a:off x="198438" y="5943600"/>
            <a:ext cx="8775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a:ea typeface="ＭＳ Ｐゴシック" charset="0"/>
                <a:cs typeface="Arial"/>
                <a:sym typeface="Arial" charset="0"/>
              </a:rPr>
              <a:t>Source: Adam Thomas, </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Mercedes-Benz bringing 1,400 new jobs to Alabama</a:t>
            </a:r>
            <a:r>
              <a:rPr lang="en-US" altLang="ja-JP" sz="1100" dirty="0">
                <a:latin typeface="Arial"/>
                <a:ea typeface="Arial" charset="0"/>
                <a:cs typeface="Arial"/>
                <a:sym typeface="Arial" charset="0"/>
              </a:rPr>
              <a:t>.</a:t>
            </a:r>
            <a:r>
              <a:rPr lang="ja-JP" altLang="en-US" sz="1100" dirty="0">
                <a:latin typeface="Arial"/>
                <a:ea typeface="ＭＳ Ｐゴシック" charset="0"/>
                <a:cs typeface="Arial"/>
                <a:sym typeface="Arial" charset="0"/>
              </a:rPr>
              <a:t>”</a:t>
            </a:r>
            <a:r>
              <a:rPr lang="en-US" altLang="ja-JP" sz="1100" dirty="0">
                <a:latin typeface="Arial"/>
                <a:ea typeface="Arial" charset="0"/>
                <a:cs typeface="Arial"/>
                <a:sym typeface="Arial" charset="0"/>
              </a:rPr>
              <a:t> Yellowhammer News, October 3, 2013.</a:t>
            </a:r>
            <a:endParaRPr lang="en-US" altLang="ja-JP" sz="1100" dirty="0">
              <a:latin typeface="Arial"/>
              <a:ea typeface="Lucida Grande" charset="0"/>
              <a:cs typeface="Arial"/>
              <a:sym typeface="Arial" charset="0"/>
            </a:endParaRPr>
          </a:p>
          <a:p>
            <a:pPr algn="l"/>
            <a:r>
              <a:rPr lang="ja-JP" altLang="en-US" sz="1100" dirty="0">
                <a:latin typeface="Arial"/>
                <a:ea typeface="ＭＳ Ｐゴシック" charset="0"/>
                <a:cs typeface="Arial"/>
                <a:sym typeface="Arial" charset="0"/>
              </a:rPr>
              <a:t>“</a:t>
            </a:r>
            <a:r>
              <a:rPr lang="en-US" altLang="ja-JP" sz="1100" dirty="0">
                <a:latin typeface="Arial"/>
                <a:ea typeface="Arial" charset="0"/>
                <a:cs typeface="Arial"/>
                <a:sym typeface="Arial" charset="0"/>
              </a:rPr>
              <a:t>Mercedes-Benz opening logistics center in Alabama.</a:t>
            </a:r>
            <a:r>
              <a:rPr lang="ja-JP" altLang="en-US" sz="1100" dirty="0">
                <a:latin typeface="Arial"/>
                <a:ea typeface="ＭＳ Ｐゴシック" charset="0"/>
                <a:cs typeface="Arial"/>
                <a:sym typeface="Arial" charset="0"/>
              </a:rPr>
              <a:t>”</a:t>
            </a:r>
            <a:r>
              <a:rPr lang="en-US" altLang="ja-JP" sz="1100" dirty="0">
                <a:latin typeface="Arial"/>
                <a:ea typeface="Arial" charset="0"/>
                <a:cs typeface="Arial"/>
                <a:sym typeface="Arial" charset="0"/>
              </a:rPr>
              <a:t> </a:t>
            </a:r>
            <a:r>
              <a:rPr lang="en-US" altLang="ja-JP" sz="1100" dirty="0">
                <a:latin typeface="Arial"/>
                <a:ea typeface="Arial Italic" charset="0"/>
                <a:cs typeface="Arial"/>
                <a:sym typeface="Arial Italic" charset="0"/>
              </a:rPr>
              <a:t>AP. </a:t>
            </a:r>
            <a:r>
              <a:rPr lang="en-US" altLang="ja-JP" sz="1100" dirty="0">
                <a:latin typeface="Arial"/>
                <a:ea typeface="Arial" charset="0"/>
                <a:cs typeface="Arial"/>
                <a:sym typeface="Arial" charset="0"/>
              </a:rPr>
              <a:t>December 18, 2013.</a:t>
            </a:r>
            <a:endParaRPr lang="en-US" sz="1100" dirty="0">
              <a:latin typeface="Arial"/>
              <a:ea typeface="Arial" charset="0"/>
              <a:cs typeface="Arial"/>
              <a:sym typeface="Arial" charset="0"/>
            </a:endParaRPr>
          </a:p>
        </p:txBody>
      </p:sp>
      <p:pic>
        <p:nvPicPr>
          <p:cNvPr id="19251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32563" y="1085850"/>
            <a:ext cx="24288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558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88C2C82F-079B-A74F-AAA9-4AEB7B3F08CA}" type="slidenum">
              <a:rPr lang="en-US" sz="1800" smtClean="0">
                <a:solidFill>
                  <a:srgbClr val="000000"/>
                </a:solidFill>
                <a:latin typeface="Times New Roman" charset="0"/>
                <a:cs typeface="Times New Roman" charset="0"/>
                <a:sym typeface="Times New Roman" charset="0"/>
              </a:rPr>
              <a:pPr algn="r">
                <a:defRPr/>
              </a:pPr>
              <a:t>157</a:t>
            </a:fld>
            <a:endParaRPr lang="en-US" sz="1800" smtClean="0">
              <a:solidFill>
                <a:srgbClr val="000000"/>
              </a:solidFill>
              <a:latin typeface="Times New Roman" charset="0"/>
              <a:cs typeface="Times New Roman" charset="0"/>
              <a:sym typeface="Times New Roman" charset="0"/>
            </a:endParaRPr>
          </a:p>
        </p:txBody>
      </p:sp>
      <p:sp>
        <p:nvSpPr>
          <p:cNvPr id="193539" name="Rectangle 3"/>
          <p:cNvSpPr>
            <a:spLocks/>
          </p:cNvSpPr>
          <p:nvPr/>
        </p:nvSpPr>
        <p:spPr bwMode="auto">
          <a:xfrm>
            <a:off x="152400" y="2120900"/>
            <a:ext cx="88519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Animal Health administrative operations (not including manufacturing) </a:t>
            </a:r>
            <a:r>
              <a:rPr lang="en-US" sz="2800" dirty="0" err="1">
                <a:solidFill>
                  <a:srgbClr val="190104"/>
                </a:solidFill>
                <a:latin typeface="Arial" charset="0"/>
                <a:ea typeface="ＭＳ Ｐゴシック" charset="0"/>
                <a:sym typeface="Arial" charset="0"/>
              </a:rPr>
              <a:t>reshored</a:t>
            </a:r>
            <a:r>
              <a:rPr lang="en-US" sz="2800" dirty="0">
                <a:solidFill>
                  <a:srgbClr val="190104"/>
                </a:solidFill>
                <a:latin typeface="Arial" charset="0"/>
                <a:ea typeface="ＭＳ Ｐゴシック" charset="0"/>
                <a:sym typeface="Arial" charset="0"/>
              </a:rPr>
              <a:t> from the Netherlands to Summit, NJ</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300 jobs</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Centralizing overseas operations as part of cost-savings plan</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Skilled workforce availability</a:t>
            </a:r>
          </a:p>
        </p:txBody>
      </p:sp>
      <p:sp>
        <p:nvSpPr>
          <p:cNvPr id="193540" name="Rectangle 4"/>
          <p:cNvSpPr>
            <a:spLocks/>
          </p:cNvSpPr>
          <p:nvPr/>
        </p:nvSpPr>
        <p:spPr bwMode="auto">
          <a:xfrm>
            <a:off x="304800" y="6172200"/>
            <a:ext cx="854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chemeClr val="bg2"/>
                </a:solidFill>
                <a:latin typeface="Arial"/>
                <a:ea typeface="ＭＳ Ｐゴシック" charset="0"/>
                <a:cs typeface="Arial"/>
                <a:sym typeface="Arial" charset="0"/>
              </a:rPr>
              <a:t>Source: Tom </a:t>
            </a:r>
            <a:r>
              <a:rPr lang="en-US" sz="1100" dirty="0" err="1">
                <a:solidFill>
                  <a:schemeClr val="bg2"/>
                </a:solidFill>
                <a:latin typeface="Arial"/>
                <a:ea typeface="ＭＳ Ｐゴシック" charset="0"/>
                <a:cs typeface="Arial"/>
                <a:sym typeface="Arial" charset="0"/>
              </a:rPr>
              <a:t>Zanki</a:t>
            </a:r>
            <a:r>
              <a:rPr lang="en-US" sz="1100" dirty="0">
                <a:solidFill>
                  <a:schemeClr val="bg2"/>
                </a:solidFill>
                <a:latin typeface="Arial"/>
                <a:ea typeface="ＭＳ Ｐゴシック" charset="0"/>
                <a:cs typeface="Arial"/>
                <a:sym typeface="Arial" charset="0"/>
              </a:rPr>
              <a:t>. </a:t>
            </a:r>
            <a:r>
              <a:rPr lang="en-US" sz="1100" dirty="0" err="1">
                <a:solidFill>
                  <a:schemeClr val="bg2"/>
                </a:solidFill>
                <a:latin typeface="Arial"/>
                <a:ea typeface="ＭＳ Ｐゴシック" charset="0"/>
                <a:cs typeface="Arial"/>
                <a:sym typeface="Arial Italic" charset="0"/>
              </a:rPr>
              <a:t>NJBiz</a:t>
            </a:r>
            <a:r>
              <a:rPr lang="en-US" sz="1100" dirty="0">
                <a:solidFill>
                  <a:schemeClr val="bg2"/>
                </a:solidFill>
                <a:latin typeface="Arial"/>
                <a:ea typeface="ＭＳ Ｐゴシック" charset="0"/>
                <a:cs typeface="Arial"/>
                <a:sym typeface="Arial" charset="0"/>
              </a:rPr>
              <a:t>. </a:t>
            </a:r>
            <a:r>
              <a:rPr lang="ja-JP" altLang="en-US" sz="1100" dirty="0">
                <a:solidFill>
                  <a:schemeClr val="bg2"/>
                </a:solidFill>
                <a:latin typeface="Arial"/>
                <a:ea typeface="ＭＳ Ｐゴシック" charset="0"/>
                <a:cs typeface="Arial"/>
                <a:sym typeface="Arial" charset="0"/>
              </a:rPr>
              <a:t>“</a:t>
            </a:r>
            <a:r>
              <a:rPr lang="en-US" altLang="ja-JP" sz="1100" dirty="0">
                <a:solidFill>
                  <a:schemeClr val="bg2"/>
                </a:solidFill>
                <a:latin typeface="Arial"/>
                <a:ea typeface="Arial" charset="0"/>
                <a:cs typeface="Arial"/>
                <a:sym typeface="Arial" charset="0"/>
              </a:rPr>
              <a:t>Merck relocates animal health division in N.J.</a:t>
            </a:r>
            <a:r>
              <a:rPr lang="ja-JP" altLang="en-US" sz="1100" dirty="0">
                <a:solidFill>
                  <a:schemeClr val="bg2"/>
                </a:solidFill>
                <a:latin typeface="Arial"/>
                <a:ea typeface="ＭＳ Ｐゴシック" charset="0"/>
                <a:cs typeface="Arial"/>
                <a:sym typeface="Arial" charset="0"/>
              </a:rPr>
              <a:t>”</a:t>
            </a:r>
            <a:r>
              <a:rPr lang="en-US" altLang="ja-JP" sz="1100" dirty="0">
                <a:solidFill>
                  <a:schemeClr val="bg2"/>
                </a:solidFill>
                <a:latin typeface="Arial"/>
                <a:ea typeface="Arial" charset="0"/>
                <a:cs typeface="Arial"/>
                <a:sym typeface="Arial" charset="0"/>
              </a:rPr>
              <a:t> May 14, 2013. http://www.njbiz.com/article/20130514/NJBIZ01/130519914/Merck-relocates-animal-health-division-in-NJ. </a:t>
            </a:r>
            <a:endParaRPr lang="en-US" sz="1100" dirty="0">
              <a:solidFill>
                <a:schemeClr val="bg2"/>
              </a:solidFill>
              <a:latin typeface="Arial"/>
              <a:ea typeface="Arial" charset="0"/>
              <a:cs typeface="Arial"/>
              <a:sym typeface="Arial" charset="0"/>
            </a:endParaRPr>
          </a:p>
        </p:txBody>
      </p:sp>
      <p:sp>
        <p:nvSpPr>
          <p:cNvPr id="193541" name="Rectangle 5"/>
          <p:cNvSpPr>
            <a:spLocks/>
          </p:cNvSpPr>
          <p:nvPr/>
        </p:nvSpPr>
        <p:spPr bwMode="auto">
          <a:xfrm>
            <a:off x="1524000" y="0"/>
            <a:ext cx="63373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a:solidFill>
                  <a:srgbClr val="2A2A40"/>
                </a:solidFill>
                <a:latin typeface="Arial" charset="0"/>
                <a:ea typeface="ＭＳ Ｐゴシック" charset="0"/>
                <a:sym typeface="Arial" charset="0"/>
              </a:rPr>
              <a:t>Veterinary Products</a:t>
            </a:r>
          </a:p>
        </p:txBody>
      </p:sp>
      <p:pic>
        <p:nvPicPr>
          <p:cNvPr id="193542"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58000" y="609600"/>
            <a:ext cx="19177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5"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763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39C3650C-F3BC-3B40-97FC-BE49925F7B49}" type="slidenum">
              <a:rPr lang="en-US" sz="1800" smtClean="0">
                <a:solidFill>
                  <a:srgbClr val="000000"/>
                </a:solidFill>
                <a:latin typeface="Times New Roman" charset="0"/>
                <a:cs typeface="Times New Roman" charset="0"/>
                <a:sym typeface="Times New Roman" charset="0"/>
              </a:rPr>
              <a:pPr algn="r">
                <a:defRPr/>
              </a:pPr>
              <a:t>158</a:t>
            </a:fld>
            <a:endParaRPr lang="en-US" sz="1800" smtClean="0">
              <a:solidFill>
                <a:srgbClr val="000000"/>
              </a:solidFill>
              <a:latin typeface="Times New Roman" charset="0"/>
              <a:cs typeface="Times New Roman" charset="0"/>
              <a:sym typeface="Times New Roman" charset="0"/>
            </a:endParaRPr>
          </a:p>
        </p:txBody>
      </p:sp>
      <p:sp>
        <p:nvSpPr>
          <p:cNvPr id="195587" name="Rectangle 3"/>
          <p:cNvSpPr>
            <a:spLocks/>
          </p:cNvSpPr>
          <p:nvPr/>
        </p:nvSpPr>
        <p:spPr bwMode="auto">
          <a:xfrm>
            <a:off x="1206500" y="-31750"/>
            <a:ext cx="82423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Gas Turbines and Aerospace Industry</a:t>
            </a:r>
          </a:p>
        </p:txBody>
      </p:sp>
      <p:sp>
        <p:nvSpPr>
          <p:cNvPr id="195588" name="Rectangle 4"/>
          <p:cNvSpPr>
            <a:spLocks/>
          </p:cNvSpPr>
          <p:nvPr/>
        </p:nvSpPr>
        <p:spPr bwMode="auto">
          <a:xfrm>
            <a:off x="152400" y="1371600"/>
            <a:ext cx="88519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Expanding in Parsippany, NJ plant over plants in Pennsylvania and Hungary</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 to manufacture in New Jersey:</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Highly skilled workers</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Access to universities</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err="1">
                <a:solidFill>
                  <a:srgbClr val="2A2A40"/>
                </a:solidFill>
                <a:latin typeface="Arial" charset="0"/>
                <a:ea typeface="ＭＳ Ｐゴシック" charset="0"/>
                <a:sym typeface="Arial" charset="0"/>
              </a:rPr>
              <a:t>Metem</a:t>
            </a:r>
            <a:r>
              <a:rPr lang="ja-JP" altLang="en-US" sz="2800" dirty="0">
                <a:solidFill>
                  <a:srgbClr val="2A2A40"/>
                </a:solidFill>
                <a:latin typeface="Arial" charset="0"/>
                <a:ea typeface="ＭＳ Ｐゴシック" charset="0"/>
                <a:sym typeface="Arial" charset="0"/>
              </a:rPr>
              <a:t>’</a:t>
            </a:r>
            <a:r>
              <a:rPr lang="en-US" altLang="ja-JP" sz="2800" dirty="0">
                <a:solidFill>
                  <a:srgbClr val="2A2A40"/>
                </a:solidFill>
                <a:latin typeface="Arial" charset="0"/>
                <a:ea typeface="Arial" charset="0"/>
                <a:cs typeface="Arial" charset="0"/>
                <a:sym typeface="Arial" charset="0"/>
              </a:rPr>
              <a:t>s CEO on the company</a:t>
            </a:r>
            <a:r>
              <a:rPr lang="ja-JP" altLang="en-US" sz="2800" dirty="0">
                <a:solidFill>
                  <a:srgbClr val="2A2A40"/>
                </a:solidFill>
                <a:latin typeface="Arial" charset="0"/>
                <a:ea typeface="ＭＳ Ｐゴシック" charset="0"/>
                <a:sym typeface="Arial" charset="0"/>
              </a:rPr>
              <a:t>’</a:t>
            </a:r>
            <a:r>
              <a:rPr lang="en-US" altLang="ja-JP" sz="2800" dirty="0">
                <a:solidFill>
                  <a:srgbClr val="2A2A40"/>
                </a:solidFill>
                <a:latin typeface="Arial" charset="0"/>
                <a:ea typeface="Arial" charset="0"/>
                <a:cs typeface="Arial" charset="0"/>
                <a:sym typeface="Arial" charset="0"/>
              </a:rPr>
              <a:t>s growth: </a:t>
            </a:r>
            <a:r>
              <a:rPr lang="ja-JP" altLang="en-US" sz="2800" dirty="0">
                <a:solidFill>
                  <a:srgbClr val="2A2A40"/>
                </a:solidFill>
                <a:latin typeface="Arial" charset="0"/>
                <a:ea typeface="ＭＳ Ｐゴシック" charset="0"/>
                <a:sym typeface="Arial" charset="0"/>
              </a:rPr>
              <a:t>“</a:t>
            </a:r>
            <a:r>
              <a:rPr lang="en-US" altLang="ja-JP" sz="2800" dirty="0">
                <a:solidFill>
                  <a:srgbClr val="2A2A40"/>
                </a:solidFill>
                <a:latin typeface="Arial" charset="0"/>
                <a:ea typeface="Arial" charset="0"/>
                <a:cs typeface="Arial" charset="0"/>
                <a:sym typeface="Arial" charset="0"/>
              </a:rPr>
              <a:t>One of the great things about gas turbines is that the U.S. really has a leadership position in that technology. We are seeing our customers bring turbine manufacturing back to the U.S. from other parts of the world.</a:t>
            </a:r>
            <a:r>
              <a:rPr lang="ja-JP" altLang="en-US" sz="2800" dirty="0">
                <a:solidFill>
                  <a:srgbClr val="2A2A40"/>
                </a:solidFill>
                <a:latin typeface="Arial" charset="0"/>
                <a:ea typeface="ＭＳ Ｐゴシック" charset="0"/>
                <a:sym typeface="Arial" charset="0"/>
              </a:rPr>
              <a:t>”</a:t>
            </a:r>
            <a:endParaRPr lang="en-US" sz="2800" dirty="0">
              <a:solidFill>
                <a:srgbClr val="2A2A40"/>
              </a:solidFill>
              <a:latin typeface="Arial" charset="0"/>
              <a:ea typeface="ＭＳ Ｐゴシック" charset="0"/>
              <a:sym typeface="Arial" charset="0"/>
            </a:endParaRPr>
          </a:p>
        </p:txBody>
      </p:sp>
      <p:sp>
        <p:nvSpPr>
          <p:cNvPr id="195589" name="Rectangle 5"/>
          <p:cNvSpPr>
            <a:spLocks/>
          </p:cNvSpPr>
          <p:nvPr/>
        </p:nvSpPr>
        <p:spPr bwMode="auto">
          <a:xfrm>
            <a:off x="152400" y="6019800"/>
            <a:ext cx="8928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chemeClr val="bg2"/>
                </a:solidFill>
                <a:latin typeface="Arial"/>
                <a:ea typeface="ＭＳ Ｐゴシック" charset="0"/>
                <a:cs typeface="Arial"/>
                <a:sym typeface="Arial" charset="0"/>
              </a:rPr>
              <a:t>Source: Beth Fitzgerald, </a:t>
            </a:r>
            <a:r>
              <a:rPr lang="en-US" sz="1100" dirty="0" err="1">
                <a:solidFill>
                  <a:schemeClr val="bg2"/>
                </a:solidFill>
                <a:latin typeface="Arial"/>
                <a:ea typeface="ＭＳ Ｐゴシック" charset="0"/>
                <a:cs typeface="Arial"/>
                <a:sym typeface="Arial Italic" charset="0"/>
              </a:rPr>
              <a:t>NJBiz</a:t>
            </a:r>
            <a:r>
              <a:rPr lang="en-US" sz="1100" dirty="0">
                <a:solidFill>
                  <a:schemeClr val="bg2"/>
                </a:solidFill>
                <a:latin typeface="Arial"/>
                <a:ea typeface="ＭＳ Ｐゴシック" charset="0"/>
                <a:cs typeface="Arial"/>
                <a:sym typeface="Arial Italic" charset="0"/>
              </a:rPr>
              <a:t>.</a:t>
            </a:r>
            <a:r>
              <a:rPr lang="en-US" sz="1100" dirty="0">
                <a:solidFill>
                  <a:schemeClr val="bg2"/>
                </a:solidFill>
                <a:latin typeface="Arial"/>
                <a:ea typeface="ＭＳ Ｐゴシック" charset="0"/>
                <a:cs typeface="Arial"/>
                <a:sym typeface="Arial" charset="0"/>
              </a:rPr>
              <a:t> </a:t>
            </a:r>
            <a:r>
              <a:rPr lang="ja-JP" altLang="en-US" sz="1100" dirty="0">
                <a:solidFill>
                  <a:schemeClr val="bg2"/>
                </a:solidFill>
                <a:latin typeface="Arial"/>
                <a:ea typeface="ＭＳ Ｐゴシック" charset="0"/>
                <a:cs typeface="Arial"/>
                <a:sym typeface="Arial" charset="0"/>
              </a:rPr>
              <a:t>“</a:t>
            </a:r>
            <a:r>
              <a:rPr lang="en-US" altLang="ja-JP" sz="1100" dirty="0">
                <a:solidFill>
                  <a:schemeClr val="bg2"/>
                </a:solidFill>
                <a:latin typeface="Arial"/>
                <a:ea typeface="Arial" charset="0"/>
                <a:cs typeface="Arial"/>
                <a:sym typeface="Arial" charset="0"/>
              </a:rPr>
              <a:t>Manufacturer</a:t>
            </a:r>
            <a:r>
              <a:rPr lang="ja-JP" altLang="en-US" sz="1100" dirty="0">
                <a:solidFill>
                  <a:schemeClr val="bg2"/>
                </a:solidFill>
                <a:latin typeface="Arial"/>
                <a:ea typeface="ＭＳ Ｐゴシック" charset="0"/>
                <a:cs typeface="Arial"/>
                <a:sym typeface="Arial" charset="0"/>
              </a:rPr>
              <a:t>’</a:t>
            </a:r>
            <a:r>
              <a:rPr lang="en-US" altLang="ja-JP" sz="1100" dirty="0">
                <a:solidFill>
                  <a:schemeClr val="bg2"/>
                </a:solidFill>
                <a:latin typeface="Arial"/>
                <a:ea typeface="Arial" charset="0"/>
                <a:cs typeface="Arial"/>
                <a:sym typeface="Arial" charset="0"/>
              </a:rPr>
              <a:t>s expansion in Parsippany expected to create jobs, CEO says.</a:t>
            </a:r>
            <a:r>
              <a:rPr lang="ja-JP" altLang="en-US" sz="1100" dirty="0">
                <a:solidFill>
                  <a:schemeClr val="bg2"/>
                </a:solidFill>
                <a:latin typeface="Arial"/>
                <a:ea typeface="ＭＳ Ｐゴシック" charset="0"/>
                <a:cs typeface="Arial"/>
                <a:sym typeface="Arial" charset="0"/>
              </a:rPr>
              <a:t>”</a:t>
            </a:r>
            <a:r>
              <a:rPr lang="en-US" altLang="ja-JP" sz="1100" dirty="0">
                <a:solidFill>
                  <a:schemeClr val="bg2"/>
                </a:solidFill>
                <a:latin typeface="Arial"/>
                <a:ea typeface="Arial" charset="0"/>
                <a:cs typeface="Arial"/>
                <a:sym typeface="Arial" charset="0"/>
              </a:rPr>
              <a:t> January 30, 2013. </a:t>
            </a:r>
            <a:endParaRPr lang="en-US" altLang="ja-JP" sz="1100" dirty="0">
              <a:solidFill>
                <a:schemeClr val="bg2"/>
              </a:solidFill>
              <a:latin typeface="Arial"/>
              <a:ea typeface="Lucida Grande" charset="0"/>
              <a:cs typeface="Arial"/>
              <a:sym typeface="Arial" charset="0"/>
            </a:endParaRPr>
          </a:p>
          <a:p>
            <a:pPr algn="l"/>
            <a:r>
              <a:rPr lang="en-US" sz="1100" dirty="0">
                <a:solidFill>
                  <a:schemeClr val="bg2"/>
                </a:solidFill>
                <a:latin typeface="Arial"/>
                <a:ea typeface="Arial" charset="0"/>
                <a:cs typeface="Arial"/>
                <a:sym typeface="Arial" charset="0"/>
              </a:rPr>
              <a:t>http://www.njbiz.com/article/20130130/NJBIZ01/130139989/Manufacturer&amp;apos;s-expansion-in-Parsippany-expected-to-create-jobs-CEO-says  </a:t>
            </a:r>
          </a:p>
        </p:txBody>
      </p:sp>
      <p:pic>
        <p:nvPicPr>
          <p:cNvPr id="195590"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71360" y="609600"/>
            <a:ext cx="207264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968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23688815-FE80-384A-AE1F-40EFC0585F03}" type="slidenum">
              <a:rPr lang="en-US" sz="1800" smtClean="0">
                <a:solidFill>
                  <a:srgbClr val="000000"/>
                </a:solidFill>
                <a:latin typeface="Times New Roman" charset="0"/>
                <a:cs typeface="Times New Roman" charset="0"/>
                <a:sym typeface="Times New Roman" charset="0"/>
              </a:rPr>
              <a:pPr algn="r">
                <a:defRPr/>
              </a:pPr>
              <a:t>159</a:t>
            </a:fld>
            <a:endParaRPr lang="en-US" sz="1800" smtClean="0">
              <a:solidFill>
                <a:srgbClr val="000000"/>
              </a:solidFill>
              <a:latin typeface="Times New Roman" charset="0"/>
              <a:cs typeface="Times New Roman" charset="0"/>
              <a:sym typeface="Times New Roman" charset="0"/>
            </a:endParaRPr>
          </a:p>
        </p:txBody>
      </p:sp>
      <p:sp>
        <p:nvSpPr>
          <p:cNvPr id="197635" name="Rectangle 3"/>
          <p:cNvSpPr>
            <a:spLocks/>
          </p:cNvSpPr>
          <p:nvPr/>
        </p:nvSpPr>
        <p:spPr bwMode="auto">
          <a:xfrm>
            <a:off x="457200" y="242887"/>
            <a:ext cx="79375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Methanol Production </a:t>
            </a:r>
            <a:endParaRPr lang="en-US" sz="3200" dirty="0" smtClean="0">
              <a:solidFill>
                <a:srgbClr val="2A2A40"/>
              </a:solidFill>
              <a:latin typeface="Arial" charset="0"/>
              <a:ea typeface="ＭＳ Ｐゴシック" charset="0"/>
              <a:sym typeface="Arial" charset="0"/>
            </a:endParaRPr>
          </a:p>
          <a:p>
            <a:r>
              <a:rPr lang="en-US" sz="3200" dirty="0">
                <a:solidFill>
                  <a:srgbClr val="2A2A40"/>
                </a:solidFill>
                <a:latin typeface="Arial" charset="0"/>
                <a:ea typeface="ＭＳ Ｐゴシック" charset="0"/>
                <a:sym typeface="Arial" charset="0"/>
              </a:rPr>
              <a:t>(Foreign Direct Investment)</a:t>
            </a:r>
          </a:p>
        </p:txBody>
      </p:sp>
      <p:sp>
        <p:nvSpPr>
          <p:cNvPr id="197636" name="Rectangle 4"/>
          <p:cNvSpPr>
            <a:spLocks/>
          </p:cNvSpPr>
          <p:nvPr/>
        </p:nvSpPr>
        <p:spPr bwMode="auto">
          <a:xfrm>
            <a:off x="242888" y="1371600"/>
            <a:ext cx="88519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spcBef>
                <a:spcPts val="800"/>
              </a:spcBef>
            </a:pPr>
            <a:endParaRPr lang="en-US" sz="3200" dirty="0">
              <a:solidFill>
                <a:srgbClr val="2A2A40"/>
              </a:solidFill>
              <a:latin typeface="Arial" charset="0"/>
              <a:ea typeface="ＭＳ Ｐゴシック" charset="0"/>
              <a:sym typeface="Arial" charset="0"/>
            </a:endParaRPr>
          </a:p>
          <a:p>
            <a:pPr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Canadian company moved </a:t>
            </a:r>
            <a:r>
              <a:rPr lang="en-US" sz="2800" dirty="0" smtClean="0">
                <a:solidFill>
                  <a:srgbClr val="2A2A40"/>
                </a:solidFill>
                <a:latin typeface="Arial" charset="0"/>
                <a:ea typeface="ＭＳ Ｐゴシック" charset="0"/>
                <a:sym typeface="Arial" charset="0"/>
              </a:rPr>
              <a:t>plant </a:t>
            </a:r>
          </a:p>
          <a:p>
            <a:pPr algn="l">
              <a:spcBef>
                <a:spcPts val="800"/>
              </a:spcBef>
              <a:buClr>
                <a:srgbClr val="E40B2A"/>
              </a:buClr>
              <a:buSzPct val="80000"/>
            </a:pPr>
            <a:r>
              <a:rPr lang="en-US" sz="2800" dirty="0">
                <a:solidFill>
                  <a:srgbClr val="2A2A40"/>
                </a:solidFill>
                <a:latin typeface="Arial" charset="0"/>
                <a:ea typeface="ＭＳ Ｐゴシック" charset="0"/>
                <a:sym typeface="Arial" charset="0"/>
              </a:rPr>
              <a:t> </a:t>
            </a:r>
            <a:r>
              <a:rPr lang="en-US" sz="2800" dirty="0" smtClean="0">
                <a:solidFill>
                  <a:srgbClr val="2A2A40"/>
                </a:solidFill>
                <a:latin typeface="Arial" charset="0"/>
                <a:ea typeface="ＭＳ Ｐゴシック" charset="0"/>
                <a:sym typeface="Arial" charset="0"/>
              </a:rPr>
              <a:t>  from </a:t>
            </a:r>
            <a:r>
              <a:rPr lang="en-US" sz="2800" dirty="0">
                <a:solidFill>
                  <a:srgbClr val="2A2A40"/>
                </a:solidFill>
                <a:latin typeface="Arial" charset="0"/>
                <a:ea typeface="ＭＳ Ｐゴシック" charset="0"/>
                <a:sym typeface="Arial" charset="0"/>
              </a:rPr>
              <a:t>Chile to Louisiana</a:t>
            </a:r>
            <a:endParaRPr lang="en-US" sz="2800" dirty="0">
              <a:solidFill>
                <a:srgbClr val="666699"/>
              </a:solidFill>
              <a:latin typeface="Arial" charset="0"/>
              <a:ea typeface="ＭＳ Ｐゴシック" charset="0"/>
              <a:sym typeface="Arial" charset="0"/>
            </a:endParaRPr>
          </a:p>
          <a:p>
            <a:pPr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lvl="1" algn="l">
              <a:spcBef>
                <a:spcPts val="7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Cheaper natural gas because of shale boom</a:t>
            </a:r>
            <a:endParaRPr lang="en-US" sz="2400" dirty="0">
              <a:solidFill>
                <a:srgbClr val="666699"/>
              </a:solidFill>
              <a:latin typeface="Arial" charset="0"/>
              <a:ea typeface="ＭＳ Ｐゴシック" charset="0"/>
              <a:sym typeface="Arial" charset="0"/>
            </a:endParaRPr>
          </a:p>
          <a:p>
            <a:pPr lvl="1" algn="l">
              <a:spcBef>
                <a:spcPts val="700"/>
              </a:spcBef>
              <a:buClr>
                <a:srgbClr val="E40B2A"/>
              </a:buClr>
              <a:buSzPct val="69000"/>
              <a:buFont typeface="Wingdings" charset="0"/>
              <a:buChar char="l"/>
            </a:pPr>
            <a:r>
              <a:rPr lang="ja-JP" altLang="en-US" sz="2400" dirty="0">
                <a:solidFill>
                  <a:srgbClr val="2A2A40"/>
                </a:solidFill>
                <a:latin typeface="Arial" charset="0"/>
                <a:ea typeface="ＭＳ Ｐゴシック" charset="0"/>
                <a:sym typeface="Arial" charset="0"/>
              </a:rPr>
              <a:t>“</a:t>
            </a:r>
            <a:r>
              <a:rPr lang="en-US" altLang="ja-JP" sz="2400" dirty="0">
                <a:solidFill>
                  <a:srgbClr val="2A2A40"/>
                </a:solidFill>
                <a:latin typeface="Arial" charset="0"/>
                <a:ea typeface="Arial" charset="0"/>
                <a:cs typeface="Arial" charset="0"/>
                <a:sym typeface="Arial" charset="0"/>
              </a:rPr>
              <a:t>Stable and well-regulated and organized market.</a:t>
            </a:r>
            <a:r>
              <a:rPr lang="ja-JP" altLang="en-US" sz="2400" dirty="0">
                <a:solidFill>
                  <a:srgbClr val="2A2A40"/>
                </a:solidFill>
                <a:latin typeface="Arial" charset="0"/>
                <a:ea typeface="ＭＳ Ｐゴシック" charset="0"/>
                <a:sym typeface="Arial" charset="0"/>
              </a:rPr>
              <a:t>”</a:t>
            </a:r>
            <a:endParaRPr lang="en-US" altLang="ja-JP" sz="2400" dirty="0">
              <a:solidFill>
                <a:srgbClr val="666699"/>
              </a:solidFill>
              <a:latin typeface="Arial" charset="0"/>
              <a:ea typeface="Lucida Grande" charset="0"/>
              <a:cs typeface="Lucida Grande" charset="0"/>
              <a:sym typeface="Arial" charset="0"/>
            </a:endParaRPr>
          </a:p>
          <a:p>
            <a:pPr lvl="1" algn="l">
              <a:spcBef>
                <a:spcPts val="700"/>
              </a:spcBef>
              <a:buClr>
                <a:srgbClr val="E40B2A"/>
              </a:buClr>
              <a:buSzPct val="69000"/>
              <a:buFont typeface="Wingdings" charset="0"/>
              <a:buChar char="l"/>
            </a:pPr>
            <a:r>
              <a:rPr lang="en-US" sz="2400" dirty="0">
                <a:solidFill>
                  <a:srgbClr val="2A2A40"/>
                </a:solidFill>
                <a:latin typeface="Arial" charset="0"/>
                <a:ea typeface="Arial" charset="0"/>
                <a:cs typeface="Arial" charset="0"/>
                <a:sym typeface="Arial" charset="0"/>
              </a:rPr>
              <a:t>Long-term supply security</a:t>
            </a:r>
          </a:p>
        </p:txBody>
      </p:sp>
      <p:sp>
        <p:nvSpPr>
          <p:cNvPr id="197637" name="Rectangle 5"/>
          <p:cNvSpPr>
            <a:spLocks/>
          </p:cNvSpPr>
          <p:nvPr/>
        </p:nvSpPr>
        <p:spPr bwMode="auto">
          <a:xfrm>
            <a:off x="225425" y="5910263"/>
            <a:ext cx="8928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Danielle Levy, CityWire Wealth Manager.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Is it time to play the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nearshoring</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boom?</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August 21, 2013. http://citywire.co.uk/wealth-manager/is-it-time-to-play-the-nearshoring-boom/a697719</a:t>
            </a:r>
            <a:endParaRPr lang="en-US" sz="1100">
              <a:solidFill>
                <a:srgbClr val="190104"/>
              </a:solidFill>
              <a:latin typeface="Arial" charset="0"/>
              <a:ea typeface="Arial" charset="0"/>
              <a:cs typeface="Arial" charset="0"/>
              <a:sym typeface="Arial" charset="0"/>
            </a:endParaRPr>
          </a:p>
        </p:txBody>
      </p:sp>
      <p:pic>
        <p:nvPicPr>
          <p:cNvPr id="19763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31563" y="1143000"/>
            <a:ext cx="20790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765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7F659D61-B9F7-7A45-9C3E-B6DC668F8644}" type="slidenum">
              <a:rPr lang="en-US" sz="1800" smtClean="0">
                <a:solidFill>
                  <a:srgbClr val="000000"/>
                </a:solidFill>
                <a:latin typeface="Times New Roman" charset="0"/>
                <a:cs typeface="Times New Roman" charset="0"/>
                <a:sym typeface="Times New Roman" charset="0"/>
              </a:rPr>
              <a:pPr algn="r">
                <a:defRPr/>
              </a:pPr>
              <a:t>16</a:t>
            </a:fld>
            <a:endParaRPr lang="en-US" sz="1800" smtClean="0">
              <a:solidFill>
                <a:srgbClr val="000000"/>
              </a:solidFill>
              <a:latin typeface="Times New Roman" charset="0"/>
              <a:cs typeface="Times New Roman" charset="0"/>
              <a:sym typeface="Times New Roman" charset="0"/>
            </a:endParaRPr>
          </a:p>
        </p:txBody>
      </p:sp>
      <p:pic>
        <p:nvPicPr>
          <p:cNvPr id="25603"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19800" y="609600"/>
            <a:ext cx="302893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27652" name="Rectangle 4"/>
          <p:cNvSpPr>
            <a:spLocks noGrp="1" noChangeArrowheads="1"/>
          </p:cNvSpPr>
          <p:nvPr>
            <p:ph type="title"/>
          </p:nvPr>
        </p:nvSpPr>
        <p:spPr>
          <a:xfrm>
            <a:off x="1654175" y="0"/>
            <a:ext cx="6146800" cy="61595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Aviator Sunglasses</a:t>
            </a:r>
          </a:p>
        </p:txBody>
      </p:sp>
      <p:sp>
        <p:nvSpPr>
          <p:cNvPr id="25605" name="Rectangle 5"/>
          <p:cNvSpPr>
            <a:spLocks/>
          </p:cNvSpPr>
          <p:nvPr/>
        </p:nvSpPr>
        <p:spPr bwMode="auto">
          <a:xfrm>
            <a:off x="114300" y="1458913"/>
            <a:ext cx="88519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China to Southbridge, MA</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15 jobs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en-US" sz="2400" dirty="0" err="1">
                <a:latin typeface="Arial" charset="0"/>
                <a:ea typeface="ＭＳ Ｐゴシック" charset="0"/>
                <a:sym typeface="Arial" charset="0"/>
              </a:rPr>
              <a:t>MassDev</a:t>
            </a:r>
            <a:r>
              <a:rPr lang="en-US" sz="2400" dirty="0">
                <a:latin typeface="Arial" charset="0"/>
                <a:ea typeface="ＭＳ Ｐゴシック" charset="0"/>
                <a:sym typeface="Arial" charset="0"/>
              </a:rPr>
              <a:t> assistance/government incentives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Skilled workforce</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Image/brand</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Delivery</a:t>
            </a:r>
          </a:p>
        </p:txBody>
      </p:sp>
      <p:sp>
        <p:nvSpPr>
          <p:cNvPr id="25606" name="Rectangle 6"/>
          <p:cNvSpPr>
            <a:spLocks/>
          </p:cNvSpPr>
          <p:nvPr/>
        </p:nvSpPr>
        <p:spPr bwMode="auto">
          <a:xfrm>
            <a:off x="190500" y="5918200"/>
            <a:ext cx="8775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Jeremy </a:t>
            </a:r>
            <a:r>
              <a:rPr lang="en-US" sz="1100" dirty="0" err="1">
                <a:solidFill>
                  <a:srgbClr val="190104"/>
                </a:solidFill>
                <a:latin typeface="Arial" charset="0"/>
                <a:ea typeface="ＭＳ Ｐゴシック" charset="0"/>
                <a:sym typeface="Arial" charset="0"/>
              </a:rPr>
              <a:t>Shulkin</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An American Icon Returns to Southbridge.</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Worcester Telegram</a:t>
            </a:r>
            <a:r>
              <a:rPr lang="en-US" altLang="ja-JP" sz="1100" dirty="0">
                <a:solidFill>
                  <a:srgbClr val="190104"/>
                </a:solidFill>
                <a:latin typeface="Arial" charset="0"/>
                <a:ea typeface="Arial" charset="0"/>
                <a:cs typeface="Arial" charset="0"/>
                <a:sym typeface="Arial" charset="0"/>
              </a:rPr>
              <a:t>, April 20, 2014.</a:t>
            </a:r>
            <a:endParaRPr lang="en-US" altLang="ja-JP" sz="1100" dirty="0">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Marty Jones,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Why </a:t>
            </a:r>
            <a:r>
              <a:rPr lang="en-US" altLang="ja-JP" sz="1100" dirty="0" err="1">
                <a:solidFill>
                  <a:srgbClr val="190104"/>
                </a:solidFill>
                <a:latin typeface="Arial" charset="0"/>
                <a:ea typeface="Arial" charset="0"/>
                <a:cs typeface="Arial" charset="0"/>
                <a:sym typeface="Arial" charset="0"/>
              </a:rPr>
              <a:t>reshoring</a:t>
            </a:r>
            <a:r>
              <a:rPr lang="en-US" altLang="ja-JP" sz="1100" dirty="0">
                <a:solidFill>
                  <a:srgbClr val="190104"/>
                </a:solidFill>
                <a:latin typeface="Arial" charset="0"/>
                <a:ea typeface="Arial" charset="0"/>
                <a:cs typeface="Arial" charset="0"/>
                <a:sym typeface="Arial" charset="0"/>
              </a:rPr>
              <a:t> is the coming thing.</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The Telegram</a:t>
            </a:r>
            <a:r>
              <a:rPr lang="en-US" altLang="ja-JP" sz="1100" dirty="0">
                <a:solidFill>
                  <a:srgbClr val="190104"/>
                </a:solidFill>
                <a:latin typeface="Arial" charset="0"/>
                <a:ea typeface="Arial" charset="0"/>
                <a:cs typeface="Arial" charset="0"/>
                <a:sym typeface="Arial" charset="0"/>
              </a:rPr>
              <a:t>. April 8, 2014.</a:t>
            </a:r>
            <a:endParaRPr lang="en-US" sz="1100" dirty="0">
              <a:solidFill>
                <a:srgbClr val="190104"/>
              </a:solidFill>
              <a:latin typeface="Arial" charset="0"/>
              <a:ea typeface="Arial" charset="0"/>
              <a:cs typeface="Arial" charset="0"/>
              <a:sym typeface="Arial" charset="0"/>
            </a:endParaRPr>
          </a:p>
        </p:txBody>
      </p:sp>
    </p:spTree>
  </p:cSld>
  <p:clrMapOvr>
    <a:masterClrMapping/>
  </p:clrMapOvr>
  <p:transition xmlns:p14="http://schemas.microsoft.com/office/powerpoint/2010/mai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070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DE9AEA0F-5099-384A-98C4-C6DB50F7B5D4}" type="slidenum">
              <a:rPr lang="en-US" sz="1800" smtClean="0">
                <a:solidFill>
                  <a:srgbClr val="000000"/>
                </a:solidFill>
                <a:latin typeface="Times New Roman" charset="0"/>
                <a:cs typeface="Times New Roman" charset="0"/>
                <a:sym typeface="Times New Roman" charset="0"/>
              </a:rPr>
              <a:pPr algn="r">
                <a:defRPr/>
              </a:pPr>
              <a:t>160</a:t>
            </a:fld>
            <a:endParaRPr lang="en-US" sz="1800" smtClean="0">
              <a:solidFill>
                <a:srgbClr val="000000"/>
              </a:solidFill>
              <a:latin typeface="Times New Roman" charset="0"/>
              <a:cs typeface="Times New Roman" charset="0"/>
              <a:sym typeface="Times New Roman" charset="0"/>
            </a:endParaRPr>
          </a:p>
        </p:txBody>
      </p:sp>
      <p:sp>
        <p:nvSpPr>
          <p:cNvPr id="198659" name="Rectangle 3"/>
          <p:cNvSpPr>
            <a:spLocks/>
          </p:cNvSpPr>
          <p:nvPr/>
        </p:nvSpPr>
        <p:spPr bwMode="auto">
          <a:xfrm>
            <a:off x="2362200" y="-31750"/>
            <a:ext cx="56388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Soap</a:t>
            </a:r>
            <a:br>
              <a:rPr lang="en-US" sz="3200" dirty="0">
                <a:solidFill>
                  <a:srgbClr val="2A2A40"/>
                </a:solidFill>
                <a:latin typeface="Arial" charset="0"/>
                <a:ea typeface="ＭＳ Ｐゴシック" charset="0"/>
                <a:sym typeface="Arial" charset="0"/>
              </a:rPr>
            </a:br>
            <a:r>
              <a:rPr lang="en-US" sz="3200" dirty="0">
                <a:solidFill>
                  <a:srgbClr val="2A2A40"/>
                </a:solidFill>
                <a:latin typeface="Arial" charset="0"/>
                <a:ea typeface="ＭＳ Ｐゴシック" charset="0"/>
                <a:sym typeface="Arial" charset="0"/>
              </a:rPr>
              <a:t>(Foreign </a:t>
            </a:r>
            <a:r>
              <a:rPr lang="en-US" sz="3200" dirty="0" smtClean="0">
                <a:solidFill>
                  <a:srgbClr val="2A2A40"/>
                </a:solidFill>
                <a:latin typeface="Arial" charset="0"/>
                <a:ea typeface="ＭＳ Ｐゴシック" charset="0"/>
                <a:sym typeface="Arial" charset="0"/>
              </a:rPr>
              <a:t>Direct Investment</a:t>
            </a:r>
            <a:r>
              <a:rPr lang="en-US" sz="3200" dirty="0">
                <a:solidFill>
                  <a:srgbClr val="2A2A40"/>
                </a:solidFill>
                <a:latin typeface="Arial" charset="0"/>
                <a:ea typeface="ＭＳ Ｐゴシック" charset="0"/>
                <a:sym typeface="Arial" charset="0"/>
              </a:rPr>
              <a:t>)</a:t>
            </a:r>
          </a:p>
        </p:txBody>
      </p:sp>
      <p:sp>
        <p:nvSpPr>
          <p:cNvPr id="198660" name="Rectangle 4"/>
          <p:cNvSpPr>
            <a:spLocks/>
          </p:cNvSpPr>
          <p:nvPr/>
        </p:nvSpPr>
        <p:spPr bwMode="auto">
          <a:xfrm>
            <a:off x="152400" y="1778000"/>
            <a:ext cx="88519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lnSpc>
                <a:spcPct val="90000"/>
              </a:lnSpc>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Owned by </a:t>
            </a:r>
            <a:r>
              <a:rPr lang="en-US" sz="2400" dirty="0" err="1">
                <a:solidFill>
                  <a:srgbClr val="2A2A40"/>
                </a:solidFill>
                <a:latin typeface="Arial" charset="0"/>
                <a:ea typeface="ＭＳ Ｐゴシック" charset="0"/>
                <a:sym typeface="Arial" charset="0"/>
              </a:rPr>
              <a:t>Ecover</a:t>
            </a:r>
            <a:r>
              <a:rPr lang="en-US" sz="2400" dirty="0">
                <a:solidFill>
                  <a:srgbClr val="2A2A40"/>
                </a:solidFill>
                <a:latin typeface="Arial" charset="0"/>
                <a:ea typeface="ＭＳ Ｐゴシック" charset="0"/>
                <a:sym typeface="Arial" charset="0"/>
              </a:rPr>
              <a:t>, a Belgian company</a:t>
            </a:r>
            <a:endParaRPr lang="en-US" sz="2400" dirty="0">
              <a:solidFill>
                <a:srgbClr val="666699"/>
              </a:solidFill>
              <a:latin typeface="Arial" charset="0"/>
              <a:ea typeface="ＭＳ Ｐゴシック" charset="0"/>
              <a:sym typeface="Arial" charset="0"/>
            </a:endParaRPr>
          </a:p>
          <a:p>
            <a:pPr marL="303213" indent="-303213" algn="l">
              <a:lnSpc>
                <a:spcPct val="90000"/>
              </a:lnSpc>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Opening first U.S. plant in Chicago</a:t>
            </a:r>
            <a:r>
              <a:rPr lang="ja-JP" altLang="en-US" sz="2400" dirty="0">
                <a:solidFill>
                  <a:srgbClr val="2A2A40"/>
                </a:solidFill>
                <a:latin typeface="Arial" charset="0"/>
                <a:ea typeface="ＭＳ Ｐゴシック" charset="0"/>
                <a:sym typeface="Arial" charset="0"/>
              </a:rPr>
              <a:t>’</a:t>
            </a:r>
            <a:r>
              <a:rPr lang="en-US" altLang="ja-JP" sz="2400" dirty="0">
                <a:solidFill>
                  <a:srgbClr val="2A2A40"/>
                </a:solidFill>
                <a:latin typeface="Arial" charset="0"/>
                <a:ea typeface="Arial" charset="0"/>
                <a:cs typeface="Arial" charset="0"/>
                <a:sym typeface="Arial" charset="0"/>
              </a:rPr>
              <a:t>s South Side in 2014</a:t>
            </a:r>
            <a:endParaRPr lang="en-US" altLang="ja-JP" sz="2400" dirty="0">
              <a:solidFill>
                <a:srgbClr val="666699"/>
              </a:solidFill>
              <a:latin typeface="Arial" charset="0"/>
              <a:ea typeface="Lucida Grande" charset="0"/>
              <a:cs typeface="Lucida Grande" charset="0"/>
              <a:sym typeface="Arial" charset="0"/>
            </a:endParaRPr>
          </a:p>
          <a:p>
            <a:pPr marL="303213" indent="-303213" algn="l">
              <a:lnSpc>
                <a:spcPct val="90000"/>
              </a:lnSpc>
              <a:spcBef>
                <a:spcPts val="600"/>
              </a:spcBef>
              <a:buClr>
                <a:srgbClr val="E40B2A"/>
              </a:buClr>
              <a:buSzPct val="80000"/>
              <a:buFont typeface="Wingdings" charset="0"/>
              <a:buChar char="l"/>
            </a:pPr>
            <a:r>
              <a:rPr lang="en-US" sz="2400" dirty="0">
                <a:solidFill>
                  <a:srgbClr val="2A2A40"/>
                </a:solidFill>
                <a:latin typeface="Arial" charset="0"/>
                <a:ea typeface="Arial" charset="0"/>
                <a:cs typeface="Arial" charset="0"/>
                <a:sym typeface="Arial" charset="0"/>
              </a:rPr>
              <a:t>100 jobs</a:t>
            </a:r>
            <a:endParaRPr lang="en-US" sz="2400" dirty="0">
              <a:solidFill>
                <a:srgbClr val="666699"/>
              </a:solidFill>
              <a:latin typeface="Arial" charset="0"/>
              <a:ea typeface="Lucida Grande" charset="0"/>
              <a:cs typeface="Lucida Grande" charset="0"/>
              <a:sym typeface="Arial" charset="0"/>
            </a:endParaRPr>
          </a:p>
          <a:p>
            <a:pPr marL="303213" indent="-303213" algn="l">
              <a:lnSpc>
                <a:spcPct val="90000"/>
              </a:lnSpc>
              <a:spcBef>
                <a:spcPts val="600"/>
              </a:spcBef>
              <a:buClr>
                <a:srgbClr val="E40B2A"/>
              </a:buClr>
              <a:buSzPct val="80000"/>
              <a:buFont typeface="Wingdings" charset="0"/>
              <a:buChar char="l"/>
            </a:pPr>
            <a:r>
              <a:rPr lang="en-US" sz="2400" dirty="0">
                <a:solidFill>
                  <a:srgbClr val="2A2A40"/>
                </a:solidFill>
                <a:latin typeface="Arial" charset="0"/>
                <a:ea typeface="Arial" charset="0"/>
                <a:cs typeface="Arial" charset="0"/>
                <a:sym typeface="Arial" charset="0"/>
              </a:rPr>
              <a:t>$33 million investment</a:t>
            </a:r>
            <a:endParaRPr lang="en-US" sz="2400" dirty="0">
              <a:solidFill>
                <a:srgbClr val="666699"/>
              </a:solidFill>
              <a:latin typeface="Arial" charset="0"/>
              <a:ea typeface="Lucida Grande" charset="0"/>
              <a:cs typeface="Lucida Grande" charset="0"/>
              <a:sym typeface="Arial" charset="0"/>
            </a:endParaRPr>
          </a:p>
          <a:p>
            <a:pPr marL="303213" indent="-303213" algn="l">
              <a:lnSpc>
                <a:spcPct val="90000"/>
              </a:lnSpc>
              <a:spcBef>
                <a:spcPts val="600"/>
              </a:spcBef>
              <a:buClr>
                <a:srgbClr val="E40B2A"/>
              </a:buClr>
              <a:buSzPct val="80000"/>
              <a:buFont typeface="Wingdings" charset="0"/>
              <a:buChar char="l"/>
            </a:pPr>
            <a:r>
              <a:rPr lang="en-US" sz="2400" dirty="0">
                <a:solidFill>
                  <a:srgbClr val="2A2A40"/>
                </a:solidFill>
                <a:latin typeface="Arial" charset="0"/>
                <a:ea typeface="Arial" charset="0"/>
                <a:cs typeface="Arial" charset="0"/>
                <a:sym typeface="Arial" charset="0"/>
              </a:rPr>
              <a:t>Reasons:</a:t>
            </a:r>
            <a:endParaRPr lang="en-US" sz="2400" dirty="0">
              <a:solidFill>
                <a:srgbClr val="666699"/>
              </a:solidFill>
              <a:latin typeface="Arial" charset="0"/>
              <a:ea typeface="Lucida Grande" charset="0"/>
              <a:cs typeface="Lucida Grande" charset="0"/>
              <a:sym typeface="Arial" charset="0"/>
            </a:endParaRPr>
          </a:p>
          <a:p>
            <a:pPr marL="760413" lvl="1" indent="-303213" algn="l">
              <a:lnSpc>
                <a:spcPct val="90000"/>
              </a:lnSpc>
              <a:spcBef>
                <a:spcPts val="600"/>
              </a:spcBef>
              <a:buClr>
                <a:srgbClr val="E40B2A"/>
              </a:buClr>
              <a:buSzPct val="69000"/>
              <a:buFont typeface="Wingdings" charset="0"/>
              <a:buChar char="l"/>
            </a:pPr>
            <a:r>
              <a:rPr lang="en-US" sz="2000" dirty="0">
                <a:solidFill>
                  <a:srgbClr val="2A2A40"/>
                </a:solidFill>
                <a:latin typeface="Arial" charset="0"/>
                <a:ea typeface="Arial" charset="0"/>
                <a:cs typeface="Arial" charset="0"/>
                <a:sym typeface="Arial" charset="0"/>
              </a:rPr>
              <a:t>Image/brand</a:t>
            </a:r>
            <a:endParaRPr lang="en-US" sz="2000" dirty="0">
              <a:solidFill>
                <a:srgbClr val="666699"/>
              </a:solidFill>
              <a:latin typeface="Arial" charset="0"/>
              <a:ea typeface="Lucida Grande" charset="0"/>
              <a:cs typeface="Lucida Grande" charset="0"/>
              <a:sym typeface="Arial" charset="0"/>
            </a:endParaRPr>
          </a:p>
          <a:p>
            <a:pPr marL="760413" lvl="1" indent="-303213" algn="l">
              <a:lnSpc>
                <a:spcPct val="90000"/>
              </a:lnSpc>
              <a:spcBef>
                <a:spcPts val="600"/>
              </a:spcBef>
              <a:buClr>
                <a:srgbClr val="E40B2A"/>
              </a:buClr>
              <a:buSzPct val="69000"/>
              <a:buFont typeface="Wingdings" charset="0"/>
              <a:buChar char="l"/>
            </a:pPr>
            <a:r>
              <a:rPr lang="en-US" sz="2000" dirty="0">
                <a:solidFill>
                  <a:srgbClr val="2A2A40"/>
                </a:solidFill>
                <a:latin typeface="Arial" charset="0"/>
                <a:ea typeface="Arial" charset="0"/>
                <a:cs typeface="Arial" charset="0"/>
                <a:sym typeface="Arial" charset="0"/>
              </a:rPr>
              <a:t>Government incentives</a:t>
            </a:r>
            <a:endParaRPr lang="en-US" sz="2000" dirty="0">
              <a:solidFill>
                <a:srgbClr val="666699"/>
              </a:solidFill>
              <a:latin typeface="Arial" charset="0"/>
              <a:ea typeface="Lucida Grande" charset="0"/>
              <a:cs typeface="Lucida Grande" charset="0"/>
              <a:sym typeface="Arial" charset="0"/>
            </a:endParaRPr>
          </a:p>
          <a:p>
            <a:pPr marL="303213" indent="-303213" algn="l">
              <a:lnSpc>
                <a:spcPct val="90000"/>
              </a:lnSpc>
              <a:spcBef>
                <a:spcPts val="600"/>
              </a:spcBef>
              <a:buClr>
                <a:srgbClr val="E40B2A"/>
              </a:buClr>
              <a:buSzPct val="80000"/>
              <a:buFont typeface="Wingdings" charset="0"/>
              <a:buChar char="l"/>
            </a:pPr>
            <a:r>
              <a:rPr lang="en-US" sz="2400" dirty="0" err="1">
                <a:solidFill>
                  <a:srgbClr val="2A2A40"/>
                </a:solidFill>
                <a:latin typeface="Arial" charset="0"/>
                <a:ea typeface="Arial" charset="0"/>
                <a:cs typeface="Arial" charset="0"/>
                <a:sym typeface="Arial" charset="0"/>
              </a:rPr>
              <a:t>Ecover</a:t>
            </a:r>
            <a:r>
              <a:rPr lang="en-US" sz="2400" dirty="0">
                <a:solidFill>
                  <a:srgbClr val="2A2A40"/>
                </a:solidFill>
                <a:latin typeface="Arial" charset="0"/>
                <a:ea typeface="Arial" charset="0"/>
                <a:cs typeface="Arial" charset="0"/>
                <a:sym typeface="Arial" charset="0"/>
              </a:rPr>
              <a:t> will receive $1.1 million in tax credits over 10 years</a:t>
            </a:r>
            <a:endParaRPr lang="en-US" sz="2400" dirty="0">
              <a:solidFill>
                <a:srgbClr val="666699"/>
              </a:solidFill>
              <a:latin typeface="Arial" charset="0"/>
              <a:ea typeface="Lucida Grande" charset="0"/>
              <a:cs typeface="Lucida Grande" charset="0"/>
              <a:sym typeface="Arial" charset="0"/>
            </a:endParaRPr>
          </a:p>
          <a:p>
            <a:pPr marL="303213" indent="-303213" algn="l">
              <a:lnSpc>
                <a:spcPct val="90000"/>
              </a:lnSpc>
              <a:spcBef>
                <a:spcPts val="600"/>
              </a:spcBef>
              <a:buClr>
                <a:srgbClr val="E40B2A"/>
              </a:buClr>
              <a:buSzPct val="80000"/>
              <a:buFont typeface="Wingdings" charset="0"/>
              <a:buChar char="l"/>
            </a:pPr>
            <a:r>
              <a:rPr lang="en-US" sz="2400" dirty="0">
                <a:solidFill>
                  <a:srgbClr val="2A2A40"/>
                </a:solidFill>
                <a:latin typeface="Arial" charset="0"/>
                <a:ea typeface="Arial" charset="0"/>
                <a:cs typeface="Arial" charset="0"/>
                <a:sym typeface="Arial" charset="0"/>
              </a:rPr>
              <a:t>Approximately 1/3 of project</a:t>
            </a:r>
            <a:r>
              <a:rPr lang="ja-JP" altLang="en-US" sz="2400" dirty="0">
                <a:solidFill>
                  <a:srgbClr val="2A2A40"/>
                </a:solidFill>
                <a:latin typeface="Arial" charset="0"/>
                <a:ea typeface="ＭＳ Ｐゴシック" charset="0"/>
                <a:sym typeface="Arial" charset="0"/>
              </a:rPr>
              <a:t>’</a:t>
            </a:r>
            <a:r>
              <a:rPr lang="en-US" altLang="ja-JP" sz="2400" dirty="0">
                <a:solidFill>
                  <a:srgbClr val="2A2A40"/>
                </a:solidFill>
                <a:latin typeface="Arial" charset="0"/>
                <a:ea typeface="Arial" charset="0"/>
                <a:cs typeface="Arial" charset="0"/>
                <a:sym typeface="Arial" charset="0"/>
              </a:rPr>
              <a:t>s cost will be covered by city and state</a:t>
            </a:r>
            <a:endParaRPr lang="en-US" sz="2400" dirty="0">
              <a:solidFill>
                <a:srgbClr val="2A2A40"/>
              </a:solidFill>
              <a:latin typeface="Arial" charset="0"/>
              <a:ea typeface="Arial" charset="0"/>
              <a:cs typeface="Arial" charset="0"/>
              <a:sym typeface="Arial" charset="0"/>
            </a:endParaRPr>
          </a:p>
        </p:txBody>
      </p:sp>
      <p:sp>
        <p:nvSpPr>
          <p:cNvPr id="198661" name="Rectangle 5"/>
          <p:cNvSpPr>
            <a:spLocks/>
          </p:cNvSpPr>
          <p:nvPr/>
        </p:nvSpPr>
        <p:spPr bwMode="auto">
          <a:xfrm>
            <a:off x="152400" y="6248400"/>
            <a:ext cx="8775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Bill Bradley, </a:t>
            </a:r>
            <a:r>
              <a:rPr lang="en-US" sz="1100" dirty="0">
                <a:solidFill>
                  <a:srgbClr val="190104"/>
                </a:solidFill>
                <a:latin typeface="Arial Italic" charset="0"/>
                <a:ea typeface="ＭＳ Ｐゴシック" charset="0"/>
                <a:sym typeface="Arial Italic" charset="0"/>
              </a:rPr>
              <a:t>Next City</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Method Soap Opening Its First U.S. Manufacturing Plant in Chicago.</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July 18, 2013. </a:t>
            </a:r>
            <a:r>
              <a:rPr lang="en-US" altLang="ja-JP" sz="1100" dirty="0">
                <a:solidFill>
                  <a:schemeClr val="bg2"/>
                </a:solidFill>
                <a:latin typeface="Arial" charset="0"/>
                <a:ea typeface="Arial" charset="0"/>
                <a:cs typeface="Arial" charset="0"/>
                <a:sym typeface="Arial" charset="0"/>
              </a:rPr>
              <a:t>http://nextcity.org/equityfactor/entry/method-soap-opening-its-first-u.s.-manufacturing-plant-in-chicago</a:t>
            </a:r>
            <a:r>
              <a:rPr lang="en-US" altLang="ja-JP" sz="1100" dirty="0">
                <a:solidFill>
                  <a:srgbClr val="190104"/>
                </a:solidFill>
                <a:latin typeface="Arial" charset="0"/>
                <a:ea typeface="Arial" charset="0"/>
                <a:cs typeface="Arial" charset="0"/>
                <a:sym typeface="Arial" charset="0"/>
              </a:rPr>
              <a:t>. </a:t>
            </a:r>
            <a:endParaRPr lang="en-US" sz="1100" dirty="0">
              <a:solidFill>
                <a:srgbClr val="190104"/>
              </a:solidFill>
              <a:latin typeface="Arial" charset="0"/>
              <a:ea typeface="Arial" charset="0"/>
              <a:cs typeface="Arial" charset="0"/>
              <a:sym typeface="Arial" charset="0"/>
            </a:endParaRPr>
          </a:p>
        </p:txBody>
      </p:sp>
      <p:pic>
        <p:nvPicPr>
          <p:cNvPr id="198662"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8400" y="1142680"/>
            <a:ext cx="2743200" cy="68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275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6163FED0-AC75-B042-B0AF-E52C3BD111B6}" type="slidenum">
              <a:rPr lang="en-US" sz="1800" smtClean="0">
                <a:solidFill>
                  <a:srgbClr val="000000"/>
                </a:solidFill>
                <a:latin typeface="Times New Roman" charset="0"/>
                <a:cs typeface="Times New Roman" charset="0"/>
                <a:sym typeface="Times New Roman" charset="0"/>
              </a:rPr>
              <a:pPr algn="r">
                <a:defRPr/>
              </a:pPr>
              <a:t>161</a:t>
            </a:fld>
            <a:endParaRPr lang="en-US" sz="1800" smtClean="0">
              <a:solidFill>
                <a:srgbClr val="000000"/>
              </a:solidFill>
              <a:latin typeface="Times New Roman" charset="0"/>
              <a:cs typeface="Times New Roman" charset="0"/>
              <a:sym typeface="Times New Roman" charset="0"/>
            </a:endParaRPr>
          </a:p>
        </p:txBody>
      </p:sp>
      <p:sp>
        <p:nvSpPr>
          <p:cNvPr id="200707" name="Rectangle 3"/>
          <p:cNvSpPr>
            <a:spLocks/>
          </p:cNvSpPr>
          <p:nvPr/>
        </p:nvSpPr>
        <p:spPr bwMode="auto">
          <a:xfrm>
            <a:off x="2057400" y="-31750"/>
            <a:ext cx="62484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IT Services</a:t>
            </a:r>
            <a:br>
              <a:rPr lang="en-US" sz="3200" dirty="0">
                <a:solidFill>
                  <a:srgbClr val="2A2A40"/>
                </a:solidFill>
                <a:latin typeface="Arial" charset="0"/>
                <a:ea typeface="ＭＳ Ｐゴシック" charset="0"/>
                <a:sym typeface="Arial" charset="0"/>
              </a:rPr>
            </a:br>
            <a:r>
              <a:rPr lang="en-US" sz="3200" dirty="0">
                <a:solidFill>
                  <a:srgbClr val="2A2A40"/>
                </a:solidFill>
                <a:latin typeface="Arial" charset="0"/>
                <a:ea typeface="ＭＳ Ｐゴシック" charset="0"/>
                <a:sym typeface="Arial" charset="0"/>
              </a:rPr>
              <a:t>(Foreign Direct Investment)</a:t>
            </a:r>
          </a:p>
        </p:txBody>
      </p:sp>
      <p:sp>
        <p:nvSpPr>
          <p:cNvPr id="200708" name="Rectangle 4"/>
          <p:cNvSpPr>
            <a:spLocks/>
          </p:cNvSpPr>
          <p:nvPr/>
        </p:nvSpPr>
        <p:spPr bwMode="auto">
          <a:xfrm>
            <a:off x="152400" y="1917700"/>
            <a:ext cx="88519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Indian company opened IT services center in Gainesville, Fla.</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400 jobs</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Partnership with College of Engineering at University of Florida</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Skilled workforce availability and training</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Proximity to clients</a:t>
            </a:r>
          </a:p>
        </p:txBody>
      </p:sp>
      <p:sp>
        <p:nvSpPr>
          <p:cNvPr id="200709" name="Rectangle 5"/>
          <p:cNvSpPr>
            <a:spLocks/>
          </p:cNvSpPr>
          <p:nvPr/>
        </p:nvSpPr>
        <p:spPr bwMode="auto">
          <a:xfrm>
            <a:off x="152400" y="6172200"/>
            <a:ext cx="8775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Scott Staples, </a:t>
            </a:r>
            <a:r>
              <a:rPr lang="en-US" sz="1100" dirty="0" err="1">
                <a:solidFill>
                  <a:srgbClr val="190104"/>
                </a:solidFill>
                <a:latin typeface="Arial" charset="0"/>
                <a:ea typeface="ＭＳ Ｐゴシック" charset="0"/>
                <a:sym typeface="Arial" charset="0"/>
              </a:rPr>
              <a:t>Mindtree</a:t>
            </a:r>
            <a:r>
              <a:rPr lang="en-US" sz="1100" dirty="0">
                <a:solidFill>
                  <a:srgbClr val="190104"/>
                </a:solidFill>
                <a:latin typeface="Arial" charset="0"/>
                <a:ea typeface="ＭＳ Ｐゴシック" charset="0"/>
                <a:sym typeface="Arial" charset="0"/>
              </a:rPr>
              <a:t> CEO. </a:t>
            </a:r>
            <a:r>
              <a:rPr lang="en-US" sz="1100" dirty="0">
                <a:solidFill>
                  <a:srgbClr val="190104"/>
                </a:solidFill>
                <a:latin typeface="Arial Italic" charset="0"/>
                <a:ea typeface="ＭＳ Ｐゴシック" charset="0"/>
                <a:sym typeface="Arial Italic" charset="0"/>
              </a:rPr>
              <a:t>Information Week.</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Outsourcing vs. Insourcing: You Need Both.</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latin typeface="Arial" charset="0"/>
                <a:ea typeface="Arial" charset="0"/>
                <a:cs typeface="Arial" charset="0"/>
                <a:sym typeface="Arial" charset="0"/>
              </a:rPr>
              <a:t>http://www.informationweek.com/global-cio/outsourcing/outsourcing-vs-insourcing-you-need-both/240161555</a:t>
            </a:r>
            <a:r>
              <a:rPr lang="en-US" altLang="ja-JP" sz="1100" dirty="0">
                <a:solidFill>
                  <a:srgbClr val="190104"/>
                </a:solidFill>
                <a:latin typeface="Arial" charset="0"/>
                <a:ea typeface="Arial" charset="0"/>
                <a:cs typeface="Arial" charset="0"/>
                <a:sym typeface="Arial" charset="0"/>
              </a:rPr>
              <a:t>. </a:t>
            </a:r>
            <a:endParaRPr lang="en-US" sz="1100" dirty="0">
              <a:solidFill>
                <a:srgbClr val="190104"/>
              </a:solidFill>
              <a:latin typeface="Arial" charset="0"/>
              <a:ea typeface="Arial" charset="0"/>
              <a:cs typeface="Arial" charset="0"/>
              <a:sym typeface="Arial" charset="0"/>
            </a:endParaRPr>
          </a:p>
        </p:txBody>
      </p:sp>
      <p:pic>
        <p:nvPicPr>
          <p:cNvPr id="20071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05387" y="1066800"/>
            <a:ext cx="28989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2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377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124BF83D-1A42-0940-AE66-88C6C607C755}" type="slidenum">
              <a:rPr lang="en-US" sz="1800" smtClean="0">
                <a:solidFill>
                  <a:srgbClr val="000000"/>
                </a:solidFill>
                <a:latin typeface="Times New Roman" charset="0"/>
                <a:cs typeface="Times New Roman" charset="0"/>
                <a:sym typeface="Times New Roman" charset="0"/>
              </a:rPr>
              <a:pPr algn="r">
                <a:defRPr/>
              </a:pPr>
              <a:t>162</a:t>
            </a:fld>
            <a:endParaRPr lang="en-US" sz="1800" smtClean="0">
              <a:solidFill>
                <a:srgbClr val="000000"/>
              </a:solidFill>
              <a:latin typeface="Times New Roman" charset="0"/>
              <a:cs typeface="Times New Roman" charset="0"/>
              <a:sym typeface="Times New Roman" charset="0"/>
            </a:endParaRPr>
          </a:p>
        </p:txBody>
      </p:sp>
      <p:pic>
        <p:nvPicPr>
          <p:cNvPr id="20173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46675" y="2362200"/>
            <a:ext cx="3810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203780" name="Rectangle 4"/>
          <p:cNvSpPr>
            <a:spLocks noGrp="1" noChangeArrowheads="1"/>
          </p:cNvSpPr>
          <p:nvPr>
            <p:ph type="title"/>
          </p:nvPr>
        </p:nvSpPr>
        <p:spPr>
          <a:xfrm>
            <a:off x="1409700" y="0"/>
            <a:ext cx="6324600" cy="1066800"/>
          </a:xfrm>
        </p:spPr>
        <p:txBody>
          <a:bodyPr/>
          <a:lstStyle/>
          <a:p>
            <a:pPr algn="ctr" eaLnBrk="1" hangingPunct="1">
              <a:defRPr/>
            </a:pPr>
            <a:r>
              <a:rPr lang="en-US" sz="3200" dirty="0" smtClean="0">
                <a:solidFill>
                  <a:srgbClr val="190104"/>
                </a:solidFill>
              </a:rPr>
              <a:t>Water-Soluble Polymers</a:t>
            </a:r>
            <a:br>
              <a:rPr lang="en-US" sz="3200" dirty="0" smtClean="0">
                <a:solidFill>
                  <a:srgbClr val="190104"/>
                </a:solidFill>
              </a:rPr>
            </a:br>
            <a:r>
              <a:rPr lang="en-US" sz="3200" dirty="0" smtClean="0">
                <a:solidFill>
                  <a:srgbClr val="190104"/>
                </a:solidFill>
              </a:rPr>
              <a:t>(</a:t>
            </a:r>
            <a:r>
              <a:rPr lang="en-US" sz="3200" dirty="0">
                <a:solidFill>
                  <a:srgbClr val="2A2A40"/>
                </a:solidFill>
                <a:latin typeface="Arial" charset="0"/>
                <a:ea typeface="ＭＳ Ｐゴシック" charset="0"/>
              </a:rPr>
              <a:t>Foreign Direct Investment</a:t>
            </a:r>
            <a:r>
              <a:rPr lang="en-US" sz="3200" dirty="0" smtClean="0">
                <a:solidFill>
                  <a:srgbClr val="190104"/>
                </a:solidFill>
              </a:rPr>
              <a:t>)</a:t>
            </a:r>
          </a:p>
        </p:txBody>
      </p:sp>
      <p:sp>
        <p:nvSpPr>
          <p:cNvPr id="201733" name="Rectangle 5"/>
          <p:cNvSpPr>
            <a:spLocks/>
          </p:cNvSpPr>
          <p:nvPr/>
        </p:nvSpPr>
        <p:spPr bwMode="auto">
          <a:xfrm>
            <a:off x="131763" y="1371600"/>
            <a:ext cx="88519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Japan to Portage, IN</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150 jobs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$95 million capital investment</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Eco-system synergies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Government Incentives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Higher productivity</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Skilled workforce availability/training</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Natural resource availability</a:t>
            </a:r>
          </a:p>
        </p:txBody>
      </p:sp>
      <p:sp>
        <p:nvSpPr>
          <p:cNvPr id="201734" name="Rectangle 6"/>
          <p:cNvSpPr>
            <a:spLocks/>
          </p:cNvSpPr>
          <p:nvPr/>
        </p:nvSpPr>
        <p:spPr bwMode="auto">
          <a:xfrm>
            <a:off x="207963" y="6170613"/>
            <a:ext cx="87757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MonoSol to establish $65 million manufacturing plant in Portage, Indiana</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Area Development, </a:t>
            </a:r>
            <a:r>
              <a:rPr lang="en-US" altLang="ja-JP" sz="1100" dirty="0">
                <a:solidFill>
                  <a:srgbClr val="190104"/>
                </a:solidFill>
                <a:latin typeface="Arial" charset="0"/>
                <a:ea typeface="Arial" charset="0"/>
                <a:cs typeface="Arial" charset="0"/>
                <a:sym typeface="Arial" charset="0"/>
              </a:rPr>
              <a:t>June 30, 2014.</a:t>
            </a:r>
            <a:endParaRPr lang="en-US" altLang="ja-JP" sz="1100" dirty="0">
              <a:latin typeface="Arial" charset="0"/>
              <a:ea typeface="Lucida Grande" charset="0"/>
              <a:cs typeface="Lucida Grande" charset="0"/>
              <a:sym typeface="Arial" charset="0"/>
            </a:endParaRPr>
          </a:p>
          <a:p>
            <a:pPr algn="l"/>
            <a:r>
              <a:rPr lang="ja-JP" altLang="en-US" sz="1100" dirty="0">
                <a:latin typeface="Arial" charset="0"/>
                <a:ea typeface="ＭＳ Ｐゴシック" charset="0"/>
                <a:sym typeface="Arial" charset="0"/>
              </a:rPr>
              <a:t>“</a:t>
            </a:r>
            <a:r>
              <a:rPr lang="en-US" altLang="ja-JP" sz="1100" dirty="0">
                <a:latin typeface="Arial" charset="0"/>
                <a:ea typeface="Arial" charset="0"/>
                <a:cs typeface="Arial" charset="0"/>
                <a:sym typeface="Arial" charset="0"/>
              </a:rPr>
              <a:t>Japan-based film manufacturer selects Porter County for new facility</a:t>
            </a:r>
            <a:r>
              <a:rPr lang="ja-JP" altLang="en-US" sz="1100" dirty="0">
                <a:latin typeface="Arial" charset="0"/>
                <a:ea typeface="ＭＳ Ｐゴシック" charset="0"/>
                <a:sym typeface="Arial" charset="0"/>
              </a:rPr>
              <a:t>”</a:t>
            </a:r>
            <a:r>
              <a:rPr lang="en-US" altLang="ja-JP" sz="1100" dirty="0">
                <a:latin typeface="Arial" charset="0"/>
                <a:ea typeface="Arial" charset="0"/>
                <a:cs typeface="Arial" charset="0"/>
                <a:sym typeface="Arial" charset="0"/>
              </a:rPr>
              <a:t>, </a:t>
            </a:r>
            <a:r>
              <a:rPr lang="en-US" altLang="ja-JP" sz="1100" dirty="0">
                <a:latin typeface="Arial Italic" charset="0"/>
                <a:ea typeface="Arial Italic" charset="0"/>
                <a:cs typeface="Arial Italic" charset="0"/>
                <a:sym typeface="Arial Italic" charset="0"/>
              </a:rPr>
              <a:t>Portage Life</a:t>
            </a:r>
            <a:r>
              <a:rPr lang="en-US" altLang="ja-JP" sz="1100" dirty="0">
                <a:latin typeface="Arial" charset="0"/>
                <a:ea typeface="Arial" charset="0"/>
                <a:cs typeface="Arial" charset="0"/>
                <a:sym typeface="Arial" charset="0"/>
              </a:rPr>
              <a:t>, June 27, 2014.</a:t>
            </a:r>
            <a:endParaRPr lang="en-US" sz="1100" dirty="0">
              <a:latin typeface="Arial" charset="0"/>
              <a:ea typeface="Arial" charset="0"/>
              <a:cs typeface="Arial" charset="0"/>
              <a:sym typeface="Arial" charset="0"/>
            </a:endParaRPr>
          </a:p>
        </p:txBody>
      </p:sp>
      <p:pic>
        <p:nvPicPr>
          <p:cNvPr id="201735" name="Picture 7"/>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8558" t="7471" b="10919"/>
          <a:stretch/>
        </p:blipFill>
        <p:spPr bwMode="auto">
          <a:xfrm>
            <a:off x="7123312" y="774700"/>
            <a:ext cx="2020688"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480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B09C3383-83CF-7A4E-AB83-F93E198824B5}" type="slidenum">
              <a:rPr lang="en-US" sz="1800" smtClean="0">
                <a:solidFill>
                  <a:srgbClr val="000000"/>
                </a:solidFill>
                <a:latin typeface="Times New Roman" charset="0"/>
                <a:cs typeface="Times New Roman" charset="0"/>
                <a:sym typeface="Times New Roman" charset="0"/>
              </a:rPr>
              <a:pPr algn="r">
                <a:defRPr/>
              </a:pPr>
              <a:t>163</a:t>
            </a:fld>
            <a:endParaRPr lang="en-US" sz="1800" smtClean="0">
              <a:solidFill>
                <a:srgbClr val="000000"/>
              </a:solidFill>
              <a:latin typeface="Times New Roman" charset="0"/>
              <a:cs typeface="Times New Roman" charset="0"/>
              <a:sym typeface="Times New Roman" charset="0"/>
            </a:endParaRPr>
          </a:p>
        </p:txBody>
      </p:sp>
      <p:sp>
        <p:nvSpPr>
          <p:cNvPr id="202755" name="Rectangle 3"/>
          <p:cNvSpPr>
            <a:spLocks/>
          </p:cNvSpPr>
          <p:nvPr/>
        </p:nvSpPr>
        <p:spPr bwMode="auto">
          <a:xfrm>
            <a:off x="1143000" y="-31750"/>
            <a:ext cx="53467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Italic" charset="0"/>
                <a:ea typeface="ＭＳ Ｐゴシック" charset="0"/>
                <a:sym typeface="Arial Italic" charset="0"/>
              </a:rPr>
              <a:t>          </a:t>
            </a:r>
            <a:r>
              <a:rPr lang="en-US" sz="3200" dirty="0">
                <a:solidFill>
                  <a:srgbClr val="2A2A40"/>
                </a:solidFill>
                <a:latin typeface="Arial" charset="0"/>
                <a:ea typeface="ＭＳ Ｐゴシック" charset="0"/>
                <a:sym typeface="Arial" charset="0"/>
              </a:rPr>
              <a:t>Circuit Boards</a:t>
            </a:r>
          </a:p>
        </p:txBody>
      </p:sp>
      <p:sp>
        <p:nvSpPr>
          <p:cNvPr id="202756" name="Rectangle 4"/>
          <p:cNvSpPr>
            <a:spLocks/>
          </p:cNvSpPr>
          <p:nvPr/>
        </p:nvSpPr>
        <p:spPr bwMode="auto">
          <a:xfrm>
            <a:off x="152400" y="1600200"/>
            <a:ext cx="88519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lnSpc>
                <a:spcPct val="90000"/>
              </a:lnSpc>
              <a:spcBef>
                <a:spcPts val="9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Woodridge, IL</a:t>
            </a:r>
            <a:endParaRPr lang="en-US" sz="2800" dirty="0">
              <a:solidFill>
                <a:srgbClr val="666699"/>
              </a:solidFill>
              <a:latin typeface="Arial" charset="0"/>
              <a:ea typeface="ＭＳ Ｐゴシック" charset="0"/>
              <a:sym typeface="Arial" charset="0"/>
            </a:endParaRPr>
          </a:p>
          <a:p>
            <a:pPr marL="303213" indent="-303213" algn="l">
              <a:lnSpc>
                <a:spcPct val="90000"/>
              </a:lnSpc>
              <a:spcBef>
                <a:spcPts val="9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Supplies construction equipment market</a:t>
            </a:r>
            <a:endParaRPr lang="en-US" sz="2800" dirty="0">
              <a:solidFill>
                <a:srgbClr val="666699"/>
              </a:solidFill>
              <a:latin typeface="Arial" charset="0"/>
              <a:ea typeface="ＭＳ Ｐゴシック" charset="0"/>
              <a:sym typeface="Arial" charset="0"/>
            </a:endParaRPr>
          </a:p>
          <a:p>
            <a:pPr marL="303213" indent="-303213" algn="l">
              <a:lnSpc>
                <a:spcPct val="90000"/>
              </a:lnSpc>
              <a:spcBef>
                <a:spcPts val="9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Had quality issue with a Chinese component </a:t>
            </a:r>
            <a:endParaRPr lang="en-US" sz="2800" dirty="0">
              <a:solidFill>
                <a:srgbClr val="666699"/>
              </a:solidFill>
              <a:latin typeface="Arial" charset="0"/>
              <a:ea typeface="ＭＳ Ｐゴシック" charset="0"/>
              <a:sym typeface="Arial" charset="0"/>
            </a:endParaRPr>
          </a:p>
          <a:p>
            <a:pPr marL="303213" indent="-303213" algn="l">
              <a:lnSpc>
                <a:spcPct val="90000"/>
              </a:lnSpc>
              <a:spcBef>
                <a:spcPts val="9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Found local IL source</a:t>
            </a:r>
            <a:endParaRPr lang="en-US" sz="2800" dirty="0">
              <a:solidFill>
                <a:srgbClr val="666699"/>
              </a:solidFill>
              <a:latin typeface="Arial" charset="0"/>
              <a:ea typeface="ＭＳ Ｐゴシック" charset="0"/>
              <a:sym typeface="Arial" charset="0"/>
            </a:endParaRPr>
          </a:p>
          <a:p>
            <a:pPr marL="303213" indent="-303213" algn="l">
              <a:lnSpc>
                <a:spcPct val="90000"/>
              </a:lnSpc>
              <a:spcBef>
                <a:spcPts val="9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Result:</a:t>
            </a:r>
            <a:endParaRPr lang="en-US" sz="2800" dirty="0">
              <a:solidFill>
                <a:srgbClr val="666699"/>
              </a:solidFill>
              <a:latin typeface="Arial" charset="0"/>
              <a:ea typeface="ＭＳ Ｐゴシック" charset="0"/>
              <a:sym typeface="Arial" charset="0"/>
            </a:endParaRPr>
          </a:p>
          <a:p>
            <a:pPr marL="760413" lvl="1" indent="-303213" algn="l">
              <a:lnSpc>
                <a:spcPct val="90000"/>
              </a:lnSpc>
              <a:spcBef>
                <a:spcPts val="800"/>
              </a:spcBef>
              <a:buClr>
                <a:srgbClr val="E40B2A"/>
              </a:buClr>
              <a:buSzPct val="69000"/>
              <a:buFont typeface="Wingdings" charset="0"/>
              <a:buChar char="l"/>
            </a:pPr>
            <a:r>
              <a:rPr lang="en-US" sz="2400" dirty="0">
                <a:solidFill>
                  <a:srgbClr val="002060"/>
                </a:solidFill>
                <a:latin typeface="Arial" charset="0"/>
                <a:ea typeface="ＭＳ Ｐゴシック" charset="0"/>
                <a:sym typeface="Arial" charset="0"/>
              </a:rPr>
              <a:t>Quality problem fixed</a:t>
            </a:r>
            <a:endParaRPr lang="en-US" sz="2400" dirty="0">
              <a:solidFill>
                <a:srgbClr val="666699"/>
              </a:solidFill>
              <a:latin typeface="Arial" charset="0"/>
              <a:ea typeface="ＭＳ Ｐゴシック" charset="0"/>
              <a:sym typeface="Arial" charset="0"/>
            </a:endParaRPr>
          </a:p>
          <a:p>
            <a:pPr marL="760413" lvl="1" indent="-303213" algn="l">
              <a:lnSpc>
                <a:spcPct val="90000"/>
              </a:lnSpc>
              <a:spcBef>
                <a:spcPts val="800"/>
              </a:spcBef>
              <a:buClr>
                <a:srgbClr val="E40B2A"/>
              </a:buClr>
              <a:buSzPct val="69000"/>
              <a:buFont typeface="Wingdings" charset="0"/>
              <a:buChar char="l"/>
            </a:pPr>
            <a:r>
              <a:rPr lang="en-US" sz="2400" dirty="0">
                <a:solidFill>
                  <a:srgbClr val="E40B2A"/>
                </a:solidFill>
                <a:latin typeface="Arial" charset="0"/>
                <a:ea typeface="ＭＳ Ｐゴシック" charset="0"/>
                <a:sym typeface="Arial" charset="0"/>
              </a:rPr>
              <a:t>Inventory cut by 94%</a:t>
            </a:r>
          </a:p>
        </p:txBody>
      </p:sp>
      <p:pic>
        <p:nvPicPr>
          <p:cNvPr id="20275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29400" y="685800"/>
            <a:ext cx="2255838" cy="1253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582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540BC5C1-9FF1-3640-A923-393C11830389}" type="slidenum">
              <a:rPr lang="en-US" sz="1800" smtClean="0">
                <a:solidFill>
                  <a:srgbClr val="000000"/>
                </a:solidFill>
                <a:latin typeface="Times New Roman" charset="0"/>
                <a:cs typeface="Times New Roman" charset="0"/>
                <a:sym typeface="Times New Roman" charset="0"/>
              </a:rPr>
              <a:pPr algn="r">
                <a:defRPr/>
              </a:pPr>
              <a:t>164</a:t>
            </a:fld>
            <a:endParaRPr lang="en-US" sz="1800" smtClean="0">
              <a:solidFill>
                <a:srgbClr val="000000"/>
              </a:solidFill>
              <a:latin typeface="Times New Roman" charset="0"/>
              <a:cs typeface="Times New Roman" charset="0"/>
              <a:sym typeface="Times New Roman" charset="0"/>
            </a:endParaRPr>
          </a:p>
        </p:txBody>
      </p:sp>
      <p:sp>
        <p:nvSpPr>
          <p:cNvPr id="205827" name="Rectangle 3"/>
          <p:cNvSpPr>
            <a:spLocks noGrp="1" noChangeArrowheads="1"/>
          </p:cNvSpPr>
          <p:nvPr>
            <p:ph type="title"/>
          </p:nvPr>
        </p:nvSpPr>
        <p:spPr>
          <a:xfrm>
            <a:off x="1654175" y="0"/>
            <a:ext cx="6146800" cy="11430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Hi-Chew Candies</a:t>
            </a:r>
            <a:br>
              <a:rPr lang="en-US" sz="3200" dirty="0" smtClean="0">
                <a:solidFill>
                  <a:srgbClr val="2A2A40"/>
                </a:solidFill>
              </a:rPr>
            </a:br>
            <a:r>
              <a:rPr lang="en-US" sz="3200" dirty="0" smtClean="0">
                <a:solidFill>
                  <a:srgbClr val="2A2A40"/>
                </a:solidFill>
              </a:rPr>
              <a:t>(</a:t>
            </a:r>
            <a:r>
              <a:rPr lang="en-US" sz="3200" dirty="0">
                <a:solidFill>
                  <a:srgbClr val="2A2A40"/>
                </a:solidFill>
                <a:latin typeface="Arial" charset="0"/>
                <a:ea typeface="ＭＳ Ｐゴシック" charset="0"/>
              </a:rPr>
              <a:t>Foreign Direct Investment</a:t>
            </a:r>
            <a:r>
              <a:rPr lang="en-US" sz="3200" dirty="0" smtClean="0">
                <a:solidFill>
                  <a:srgbClr val="2A2A40"/>
                </a:solidFill>
              </a:rPr>
              <a:t>)</a:t>
            </a:r>
          </a:p>
        </p:txBody>
      </p:sp>
      <p:sp>
        <p:nvSpPr>
          <p:cNvPr id="203780" name="Rectangle 4"/>
          <p:cNvSpPr>
            <a:spLocks/>
          </p:cNvSpPr>
          <p:nvPr/>
        </p:nvSpPr>
        <p:spPr bwMode="auto">
          <a:xfrm>
            <a:off x="152400" y="2057400"/>
            <a:ext cx="88519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Japan to Mebane, NC</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90 jobs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$48 million investment</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a:t>
            </a:r>
            <a:r>
              <a:rPr lang="en-US" sz="2800" dirty="0" smtClean="0">
                <a:latin typeface="Arial" charset="0"/>
                <a:ea typeface="ＭＳ Ｐゴシック" charset="0"/>
                <a:sym typeface="Arial" charset="0"/>
              </a:rPr>
              <a:t>Reason:</a:t>
            </a:r>
            <a:endParaRPr lang="en-US" sz="2800" dirty="0">
              <a:latin typeface="Arial" charset="0"/>
              <a:ea typeface="ＭＳ Ｐゴシック" charset="0"/>
              <a:sym typeface="Arial" charset="0"/>
            </a:endParaRP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Government incentives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Japan</a:t>
            </a:r>
            <a:r>
              <a:rPr lang="ja-JP" altLang="en-US" sz="2800" dirty="0">
                <a:latin typeface="Arial" charset="0"/>
                <a:ea typeface="ＭＳ Ｐゴシック" charset="0"/>
                <a:sym typeface="Arial" charset="0"/>
              </a:rPr>
              <a:t>’</a:t>
            </a:r>
            <a:r>
              <a:rPr lang="en-US" altLang="ja-JP" sz="2800" dirty="0">
                <a:latin typeface="Arial" charset="0"/>
                <a:ea typeface="Arial" charset="0"/>
                <a:cs typeface="Arial" charset="0"/>
                <a:sym typeface="Arial" charset="0"/>
              </a:rPr>
              <a:t>s largest candy and confectionary firm</a:t>
            </a:r>
            <a:endParaRPr lang="en-US" sz="2800" dirty="0">
              <a:latin typeface="Arial" charset="0"/>
              <a:ea typeface="Arial" charset="0"/>
              <a:cs typeface="Arial" charset="0"/>
              <a:sym typeface="Arial" charset="0"/>
            </a:endParaRPr>
          </a:p>
        </p:txBody>
      </p:sp>
      <p:sp>
        <p:nvSpPr>
          <p:cNvPr id="203781" name="Rectangle 5"/>
          <p:cNvSpPr>
            <a:spLocks/>
          </p:cNvSpPr>
          <p:nvPr/>
        </p:nvSpPr>
        <p:spPr bwMode="auto">
          <a:xfrm>
            <a:off x="190500" y="5918200"/>
            <a:ext cx="8775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Amanda Jones Hoyle,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Japanese Candy Manufacturer Finalizes Mebane Purchase.</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Triangle Business Journal. March 12, 2014. http://www.bizjournals.com/triad/news/2014/03/12/japanese-candy-manufacturer-finalizes-mebane.html?page=all</a:t>
            </a:r>
            <a:endParaRPr lang="en-US" sz="1100">
              <a:solidFill>
                <a:srgbClr val="190104"/>
              </a:solidFill>
              <a:latin typeface="Arial" charset="0"/>
              <a:ea typeface="Arial" charset="0"/>
              <a:cs typeface="Arial" charset="0"/>
              <a:sym typeface="Arial" charset="0"/>
            </a:endParaRPr>
          </a:p>
        </p:txBody>
      </p:sp>
      <p:pic>
        <p:nvPicPr>
          <p:cNvPr id="203782"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53163" y="1050925"/>
            <a:ext cx="2890837"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203783"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32757" y="2895600"/>
            <a:ext cx="238264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1"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685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75A19608-FA29-124A-9D0F-3DFE7BEE3A4D}" type="slidenum">
              <a:rPr lang="en-US" sz="1800" smtClean="0">
                <a:solidFill>
                  <a:srgbClr val="000000"/>
                </a:solidFill>
                <a:latin typeface="Times New Roman" charset="0"/>
                <a:cs typeface="Times New Roman" charset="0"/>
                <a:sym typeface="Times New Roman" charset="0"/>
              </a:rPr>
              <a:pPr algn="r">
                <a:defRPr/>
              </a:pPr>
              <a:t>165</a:t>
            </a:fld>
            <a:endParaRPr lang="en-US" sz="1800" smtClean="0">
              <a:solidFill>
                <a:srgbClr val="000000"/>
              </a:solidFill>
              <a:latin typeface="Times New Roman" charset="0"/>
              <a:cs typeface="Times New Roman" charset="0"/>
              <a:sym typeface="Times New Roman" charset="0"/>
            </a:endParaRPr>
          </a:p>
        </p:txBody>
      </p:sp>
      <p:sp>
        <p:nvSpPr>
          <p:cNvPr id="204803" name="Rectangle 3"/>
          <p:cNvSpPr>
            <a:spLocks/>
          </p:cNvSpPr>
          <p:nvPr/>
        </p:nvSpPr>
        <p:spPr bwMode="auto">
          <a:xfrm>
            <a:off x="1752600" y="-19050"/>
            <a:ext cx="6946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r"/>
            <a:r>
              <a:rPr lang="en-US" sz="3200" dirty="0">
                <a:solidFill>
                  <a:srgbClr val="2A2A40"/>
                </a:solidFill>
                <a:latin typeface="Arial" charset="0"/>
                <a:ea typeface="ＭＳ Ｐゴシック" charset="0"/>
                <a:sym typeface="Arial" charset="0"/>
              </a:rPr>
              <a:t>First Smart Phone Assembled in USA</a:t>
            </a:r>
          </a:p>
        </p:txBody>
      </p:sp>
      <p:sp>
        <p:nvSpPr>
          <p:cNvPr id="204804" name="Rectangle 4"/>
          <p:cNvSpPr>
            <a:spLocks/>
          </p:cNvSpPr>
          <p:nvPr/>
        </p:nvSpPr>
        <p:spPr bwMode="auto">
          <a:xfrm>
            <a:off x="152400" y="1219200"/>
            <a:ext cx="88519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Flagship phone: Moto X</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China to Fort Worth, TX</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Operated by contract manufacturer Flextronics; previously Nokia</a:t>
            </a:r>
            <a:r>
              <a:rPr lang="ja-JP" altLang="en-US" sz="2400" dirty="0">
                <a:solidFill>
                  <a:srgbClr val="2A2A40"/>
                </a:solidFill>
                <a:latin typeface="Arial" charset="0"/>
                <a:ea typeface="ＭＳ Ｐゴシック" charset="0"/>
                <a:sym typeface="Arial" charset="0"/>
              </a:rPr>
              <a:t>’</a:t>
            </a:r>
            <a:r>
              <a:rPr lang="en-US" altLang="ja-JP" sz="2400" dirty="0">
                <a:solidFill>
                  <a:srgbClr val="2A2A40"/>
                </a:solidFill>
                <a:latin typeface="Arial" charset="0"/>
                <a:ea typeface="Arial" charset="0"/>
                <a:cs typeface="Arial" charset="0"/>
                <a:sym typeface="Arial" charset="0"/>
              </a:rPr>
              <a:t>s cell phone factory</a:t>
            </a:r>
            <a:endParaRPr lang="en-US" altLang="ja-JP" sz="2400" dirty="0">
              <a:solidFill>
                <a:srgbClr val="666699"/>
              </a:solidFill>
              <a:latin typeface="Arial" charset="0"/>
              <a:ea typeface="Lucida Grande" charset="0"/>
              <a:cs typeface="Lucida Grande"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Arial" charset="0"/>
                <a:cs typeface="Arial" charset="0"/>
                <a:sym typeface="Arial" charset="0"/>
              </a:rPr>
              <a:t>2,000 employees projected </a:t>
            </a:r>
            <a:endParaRPr lang="en-US" sz="2400" dirty="0">
              <a:solidFill>
                <a:srgbClr val="666699"/>
              </a:solidFill>
              <a:latin typeface="Arial" charset="0"/>
              <a:ea typeface="Lucida Grande" charset="0"/>
              <a:cs typeface="Lucida Grande"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Arial" charset="0"/>
                <a:cs typeface="Arial" charset="0"/>
                <a:sym typeface="Arial" charset="0"/>
              </a:rPr>
              <a:t>Trying to attract Asian suppliers as ecosystem</a:t>
            </a:r>
            <a:endParaRPr lang="en-US" sz="2400" dirty="0">
              <a:solidFill>
                <a:srgbClr val="666699"/>
              </a:solidFill>
              <a:latin typeface="Arial" charset="0"/>
              <a:ea typeface="Lucida Grande" charset="0"/>
              <a:cs typeface="Lucida Grande"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Arial" charset="0"/>
                <a:cs typeface="Arial" charset="0"/>
                <a:sym typeface="Arial" charset="0"/>
              </a:rPr>
              <a:t>Initial output 100,000 phones/week</a:t>
            </a:r>
            <a:endParaRPr lang="en-US" sz="2400" dirty="0">
              <a:solidFill>
                <a:srgbClr val="666699"/>
              </a:solidFill>
              <a:latin typeface="Arial" charset="0"/>
              <a:ea typeface="Lucida Grande" charset="0"/>
              <a:cs typeface="Lucida Grande"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Arial" charset="0"/>
                <a:cs typeface="Arial" charset="0"/>
                <a:sym typeface="Arial" charset="0"/>
              </a:rPr>
              <a:t>Reasons:</a:t>
            </a:r>
            <a:endParaRPr lang="en-US" sz="2400" dirty="0">
              <a:solidFill>
                <a:srgbClr val="666699"/>
              </a:solidFill>
              <a:latin typeface="Arial" charset="0"/>
              <a:ea typeface="Lucida Grande" charset="0"/>
              <a:cs typeface="Lucida Grande"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Arial" charset="0"/>
                <a:cs typeface="Arial" charset="0"/>
                <a:sym typeface="Arial" charset="0"/>
              </a:rPr>
              <a:t>Fix things faster</a:t>
            </a:r>
            <a:endParaRPr lang="en-US" sz="2400" dirty="0">
              <a:solidFill>
                <a:srgbClr val="666699"/>
              </a:solidFill>
              <a:latin typeface="Arial" charset="0"/>
              <a:ea typeface="Lucida Grande" charset="0"/>
              <a:cs typeface="Lucida Grande"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Arial" charset="0"/>
                <a:cs typeface="Arial" charset="0"/>
                <a:sym typeface="Arial" charset="0"/>
              </a:rPr>
              <a:t>Innovate faster</a:t>
            </a:r>
            <a:endParaRPr lang="en-US" sz="2400" dirty="0">
              <a:solidFill>
                <a:srgbClr val="666699"/>
              </a:solidFill>
              <a:latin typeface="Arial" charset="0"/>
              <a:ea typeface="Lucida Grande" charset="0"/>
              <a:cs typeface="Lucida Grande"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Arial" charset="0"/>
                <a:cs typeface="Arial" charset="0"/>
                <a:sym typeface="Arial" charset="0"/>
              </a:rPr>
              <a:t>Consumer preference for Made in U.S.</a:t>
            </a:r>
          </a:p>
        </p:txBody>
      </p:sp>
      <p:pic>
        <p:nvPicPr>
          <p:cNvPr id="204805"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24600" y="685800"/>
            <a:ext cx="1384300" cy="1074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4806" name="Rectangle 6"/>
          <p:cNvSpPr>
            <a:spLocks/>
          </p:cNvSpPr>
          <p:nvPr/>
        </p:nvSpPr>
        <p:spPr bwMode="auto">
          <a:xfrm>
            <a:off x="7854950" y="914400"/>
            <a:ext cx="9779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38100" tIns="38100" rIns="38100" bIns="38100">
            <a:spAutoFit/>
          </a:bodyPr>
          <a:lstStyle/>
          <a:p>
            <a:pPr algn="l"/>
            <a:r>
              <a:rPr lang="en-US" sz="1800" dirty="0">
                <a:solidFill>
                  <a:srgbClr val="666699"/>
                </a:solidFill>
                <a:latin typeface="Arial" charset="0"/>
                <a:ea typeface="ＭＳ Ｐゴシック" charset="0"/>
                <a:sym typeface="Arial" charset="0"/>
              </a:rPr>
              <a:t>Motorola</a:t>
            </a:r>
          </a:p>
        </p:txBody>
      </p:sp>
      <p:sp>
        <p:nvSpPr>
          <p:cNvPr id="204807" name="Rectangle 7"/>
          <p:cNvSpPr>
            <a:spLocks/>
          </p:cNvSpPr>
          <p:nvPr/>
        </p:nvSpPr>
        <p:spPr bwMode="auto">
          <a:xfrm>
            <a:off x="228600" y="6172200"/>
            <a:ext cx="86233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a:ea typeface="ＭＳ Ｐゴシック" charset="0"/>
                <a:cs typeface="Arial"/>
                <a:sym typeface="Arial" charset="0"/>
              </a:rPr>
              <a:t>Sources: Alexei </a:t>
            </a:r>
            <a:r>
              <a:rPr lang="en-US" sz="1100" dirty="0" err="1">
                <a:solidFill>
                  <a:srgbClr val="190104"/>
                </a:solidFill>
                <a:latin typeface="Arial"/>
                <a:ea typeface="ＭＳ Ｐゴシック" charset="0"/>
                <a:cs typeface="Arial"/>
                <a:sym typeface="Arial" charset="0"/>
              </a:rPr>
              <a:t>Oreskovic</a:t>
            </a:r>
            <a:r>
              <a:rPr lang="en-US" sz="1100" dirty="0">
                <a:solidFill>
                  <a:srgbClr val="190104"/>
                </a:solidFill>
                <a:latin typeface="Arial"/>
                <a:ea typeface="ＭＳ Ｐゴシック" charset="0"/>
                <a:cs typeface="Arial"/>
                <a:sym typeface="Arial" charset="0"/>
              </a:rPr>
              <a:t>, </a:t>
            </a:r>
            <a:r>
              <a:rPr lang="en-US" sz="1100" dirty="0">
                <a:solidFill>
                  <a:srgbClr val="190104"/>
                </a:solidFill>
                <a:latin typeface="Arial"/>
                <a:ea typeface="ＭＳ Ｐゴシック" charset="0"/>
                <a:cs typeface="Arial"/>
                <a:sym typeface="Arial Italic" charset="0"/>
              </a:rPr>
              <a:t>Yahoo Finance.</a:t>
            </a:r>
            <a:r>
              <a:rPr lang="en-US" sz="1100" dirty="0">
                <a:solidFill>
                  <a:srgbClr val="190104"/>
                </a:solidFill>
                <a:latin typeface="Arial"/>
                <a:ea typeface="ＭＳ Ｐゴシック" charset="0"/>
                <a:cs typeface="Arial"/>
                <a:sym typeface="Arial" charset="0"/>
              </a:rPr>
              <a:t> </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Motorola now shipping 100,000 Moto X phones weekly from Texas.</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September 10, 2013.</a:t>
            </a:r>
            <a:endParaRPr lang="en-US" sz="1100" dirty="0">
              <a:solidFill>
                <a:srgbClr val="190104"/>
              </a:solidFill>
              <a:latin typeface="Arial"/>
              <a:ea typeface="Arial" charset="0"/>
              <a:cs typeface="Arial"/>
              <a:sym typeface="Arial" charset="0"/>
            </a:endParaRPr>
          </a:p>
        </p:txBody>
      </p:sp>
      <p:sp>
        <p:nvSpPr>
          <p:cNvPr id="204808" name="Rectangle 8"/>
          <p:cNvSpPr>
            <a:spLocks/>
          </p:cNvSpPr>
          <p:nvPr/>
        </p:nvSpPr>
        <p:spPr bwMode="auto">
          <a:xfrm>
            <a:off x="1981200" y="2667000"/>
            <a:ext cx="55753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p>
            <a:r>
              <a:rPr lang="en-US" sz="4400">
                <a:solidFill>
                  <a:srgbClr val="FF0000"/>
                </a:solidFill>
                <a:latin typeface="Arial Bold" charset="0"/>
                <a:ea typeface="ＭＳ Ｐゴシック" charset="0"/>
                <a:sym typeface="Arial Bold" charset="0"/>
              </a:rPr>
              <a:t>FAILED</a:t>
            </a:r>
          </a:p>
        </p:txBody>
      </p:sp>
    </p:spTree>
  </p:cSld>
  <p:clrMapOvr>
    <a:masterClrMapping/>
  </p:clrMapOvr>
  <p:transition xmlns:p14="http://schemas.microsoft.com/office/powerpoint/2010/mai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4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889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AC558B43-6707-174D-956C-96B1A9E619C9}" type="slidenum">
              <a:rPr lang="en-US" sz="1800" smtClean="0">
                <a:solidFill>
                  <a:srgbClr val="000000"/>
                </a:solidFill>
                <a:latin typeface="Times New Roman" charset="0"/>
                <a:cs typeface="Times New Roman" charset="0"/>
                <a:sym typeface="Times New Roman" charset="0"/>
              </a:rPr>
              <a:pPr algn="r">
                <a:defRPr/>
              </a:pPr>
              <a:t>166</a:t>
            </a:fld>
            <a:endParaRPr lang="en-US" sz="1800" smtClean="0">
              <a:solidFill>
                <a:srgbClr val="000000"/>
              </a:solidFill>
              <a:latin typeface="Times New Roman" charset="0"/>
              <a:cs typeface="Times New Roman" charset="0"/>
              <a:sym typeface="Times New Roman" charset="0"/>
            </a:endParaRPr>
          </a:p>
        </p:txBody>
      </p:sp>
      <p:sp>
        <p:nvSpPr>
          <p:cNvPr id="208899" name="Rectangle 3"/>
          <p:cNvSpPr>
            <a:spLocks noGrp="1" noChangeArrowheads="1"/>
          </p:cNvSpPr>
          <p:nvPr>
            <p:ph type="title"/>
          </p:nvPr>
        </p:nvSpPr>
        <p:spPr>
          <a:xfrm>
            <a:off x="1752600" y="-304800"/>
            <a:ext cx="7289800" cy="1103313"/>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2400" dirty="0" smtClean="0">
                <a:solidFill>
                  <a:srgbClr val="2A2A40"/>
                </a:solidFill>
              </a:rPr>
              <a:t>Automotive Electric Switches and Magnetic Systems</a:t>
            </a:r>
          </a:p>
        </p:txBody>
      </p:sp>
      <p:sp>
        <p:nvSpPr>
          <p:cNvPr id="206852" name="Rectangle 4"/>
          <p:cNvSpPr>
            <a:spLocks/>
          </p:cNvSpPr>
          <p:nvPr/>
        </p:nvSpPr>
        <p:spPr bwMode="auto">
          <a:xfrm>
            <a:off x="125413" y="2133600"/>
            <a:ext cx="88519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Pelahatchie, MS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Won Chrysler contracts over Mexican, Korean suppliers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Quality: </a:t>
            </a:r>
            <a:r>
              <a:rPr lang="ja-JP" altLang="en-US" sz="2400" dirty="0">
                <a:latin typeface="Arial" charset="0"/>
                <a:ea typeface="ＭＳ Ｐゴシック" charset="0"/>
                <a:sym typeface="Arial" charset="0"/>
              </a:rPr>
              <a:t>“</a:t>
            </a:r>
            <a:r>
              <a:rPr lang="en-US" altLang="ja-JP" sz="2400" dirty="0">
                <a:latin typeface="Arial" charset="0"/>
                <a:ea typeface="Arial" charset="0"/>
                <a:cs typeface="Arial" charset="0"/>
                <a:sym typeface="Arial" charset="0"/>
              </a:rPr>
              <a:t>zero defects record</a:t>
            </a:r>
            <a:r>
              <a:rPr lang="ja-JP" altLang="en-US" sz="2400" dirty="0">
                <a:latin typeface="Arial" charset="0"/>
                <a:ea typeface="ＭＳ Ｐゴシック" charset="0"/>
                <a:sym typeface="Arial" charset="0"/>
              </a:rPr>
              <a:t>”</a:t>
            </a:r>
            <a:endParaRPr lang="en-US" altLang="ja-JP" sz="2400" dirty="0">
              <a:latin typeface="Arial" charset="0"/>
              <a:ea typeface="Lucida Grande" charset="0"/>
              <a:cs typeface="Lucida Grande" charset="0"/>
              <a:sym typeface="Arial" charset="0"/>
            </a:endParaRPr>
          </a:p>
          <a:p>
            <a:pPr marL="711200" lvl="1" indent="-254000" algn="l">
              <a:buClr>
                <a:srgbClr val="E40B2A"/>
              </a:buClr>
              <a:buSzPct val="69000"/>
              <a:buFont typeface="Arial" charset="0"/>
              <a:buChar char="●"/>
            </a:pPr>
            <a:r>
              <a:rPr lang="en-US" sz="2400" dirty="0">
                <a:latin typeface="Arial" charset="0"/>
                <a:ea typeface="Arial" charset="0"/>
                <a:cs typeface="Arial" charset="0"/>
                <a:sym typeface="Arial" charset="0"/>
              </a:rPr>
              <a:t> </a:t>
            </a:r>
            <a:r>
              <a:rPr lang="ja-JP" altLang="en-US" sz="2400" dirty="0">
                <a:latin typeface="Arial" charset="0"/>
                <a:ea typeface="ＭＳ Ｐゴシック" charset="0"/>
                <a:sym typeface="Arial" charset="0"/>
              </a:rPr>
              <a:t>“</a:t>
            </a:r>
            <a:r>
              <a:rPr lang="en-US" altLang="ja-JP" sz="2400" dirty="0">
                <a:latin typeface="Arial" charset="0"/>
                <a:ea typeface="Arial" charset="0"/>
                <a:cs typeface="Arial" charset="0"/>
                <a:sym typeface="Arial" charset="0"/>
              </a:rPr>
              <a:t>Trust</a:t>
            </a:r>
            <a:r>
              <a:rPr lang="ja-JP" altLang="en-US" sz="2400" dirty="0">
                <a:latin typeface="Arial" charset="0"/>
                <a:ea typeface="ＭＳ Ｐゴシック" charset="0"/>
                <a:sym typeface="Arial" charset="0"/>
              </a:rPr>
              <a:t>”</a:t>
            </a:r>
            <a:endParaRPr lang="en-US" altLang="ja-JP" sz="2400" dirty="0">
              <a:latin typeface="Arial" charset="0"/>
              <a:ea typeface="Lucida Grande" charset="0"/>
              <a:cs typeface="Lucida Grande" charset="0"/>
              <a:sym typeface="Arial" charset="0"/>
            </a:endParaRPr>
          </a:p>
          <a:p>
            <a:pPr marL="711200" lvl="1" indent="-254000" algn="l">
              <a:buClr>
                <a:srgbClr val="E40B2A"/>
              </a:buClr>
              <a:buSzPct val="69000"/>
              <a:buFont typeface="Arial" charset="0"/>
              <a:buChar char="●"/>
            </a:pPr>
            <a:r>
              <a:rPr lang="en-US" sz="2400" dirty="0">
                <a:latin typeface="Arial" charset="0"/>
                <a:ea typeface="Arial" charset="0"/>
                <a:cs typeface="Arial" charset="0"/>
                <a:sym typeface="Arial" charset="0"/>
              </a:rPr>
              <a:t> Price</a:t>
            </a:r>
          </a:p>
        </p:txBody>
      </p:sp>
      <p:sp>
        <p:nvSpPr>
          <p:cNvPr id="206853" name="Rectangle 5"/>
          <p:cNvSpPr>
            <a:spLocks/>
          </p:cNvSpPr>
          <p:nvPr/>
        </p:nvSpPr>
        <p:spPr bwMode="auto">
          <a:xfrm>
            <a:off x="190500" y="5918200"/>
            <a:ext cx="87757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Jeff Amy,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Miss. Aims to lure factories from other countries.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Business Week</a:t>
            </a:r>
            <a:r>
              <a:rPr lang="en-US" altLang="ja-JP" sz="1100" dirty="0">
                <a:solidFill>
                  <a:srgbClr val="190104"/>
                </a:solidFill>
                <a:latin typeface="Arial" charset="0"/>
                <a:ea typeface="Arial" charset="0"/>
                <a:cs typeface="Arial" charset="0"/>
                <a:sym typeface="Arial" charset="0"/>
              </a:rPr>
              <a:t>. August 21, 2012.</a:t>
            </a:r>
            <a:endParaRPr lang="en-US" altLang="ja-JP" sz="1100" dirty="0">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Ted Carter,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Mississippi getting the nod in </a:t>
            </a:r>
            <a:r>
              <a:rPr lang="en-US" altLang="ja-JP" sz="1100" dirty="0" err="1">
                <a:solidFill>
                  <a:srgbClr val="190104"/>
                </a:solidFill>
                <a:latin typeface="Arial" charset="0"/>
                <a:ea typeface="Arial" charset="0"/>
                <a:cs typeface="Arial" charset="0"/>
                <a:sym typeface="Arial" charset="0"/>
              </a:rPr>
              <a:t>reshoring</a:t>
            </a:r>
            <a:r>
              <a:rPr lang="en-US" altLang="ja-JP" sz="1100" dirty="0">
                <a:solidFill>
                  <a:srgbClr val="190104"/>
                </a:solidFill>
                <a:latin typeface="Arial" charset="0"/>
                <a:ea typeface="Arial" charset="0"/>
                <a:cs typeface="Arial" charset="0"/>
                <a:sym typeface="Arial" charset="0"/>
              </a:rPr>
              <a:t> decisions.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Mississippi Business</a:t>
            </a:r>
            <a:r>
              <a:rPr lang="en-US" altLang="ja-JP" sz="1100" dirty="0">
                <a:solidFill>
                  <a:srgbClr val="190104"/>
                </a:solidFill>
                <a:latin typeface="Arial" charset="0"/>
                <a:ea typeface="Arial" charset="0"/>
                <a:cs typeface="Arial" charset="0"/>
                <a:sym typeface="Arial" charset="0"/>
              </a:rPr>
              <a:t>. August 26, 2012.</a:t>
            </a:r>
            <a:endParaRPr lang="en-US" altLang="ja-JP" sz="1100" dirty="0">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Wally Northway,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Is </a:t>
            </a:r>
            <a:r>
              <a:rPr lang="en-US" altLang="ja-JP" sz="1100" dirty="0" err="1">
                <a:solidFill>
                  <a:srgbClr val="190104"/>
                </a:solidFill>
                <a:latin typeface="Arial" charset="0"/>
                <a:ea typeface="Arial" charset="0"/>
                <a:cs typeface="Arial" charset="0"/>
                <a:sym typeface="Arial" charset="0"/>
              </a:rPr>
              <a:t>onshoring</a:t>
            </a:r>
            <a:r>
              <a:rPr lang="en-US" altLang="ja-JP" sz="1100" dirty="0">
                <a:solidFill>
                  <a:srgbClr val="190104"/>
                </a:solidFill>
                <a:latin typeface="Arial" charset="0"/>
                <a:ea typeface="Arial" charset="0"/>
                <a:cs typeface="Arial" charset="0"/>
                <a:sym typeface="Arial" charset="0"/>
              </a:rPr>
              <a:t> the new trend? Local manufacturers finding a more level playing field.</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Mississippi Business Journal</a:t>
            </a:r>
            <a:r>
              <a:rPr lang="en-US" altLang="ja-JP" sz="1100" dirty="0">
                <a:solidFill>
                  <a:srgbClr val="190104"/>
                </a:solidFill>
                <a:latin typeface="Arial" charset="0"/>
                <a:ea typeface="Arial" charset="0"/>
                <a:cs typeface="Arial" charset="0"/>
                <a:sym typeface="Arial" charset="0"/>
              </a:rPr>
              <a:t>. November 29, 2013.</a:t>
            </a:r>
            <a:endParaRPr lang="en-US" sz="1100" dirty="0">
              <a:solidFill>
                <a:srgbClr val="190104"/>
              </a:solidFill>
              <a:latin typeface="Arial" charset="0"/>
              <a:ea typeface="Arial" charset="0"/>
              <a:cs typeface="Arial" charset="0"/>
              <a:sym typeface="Arial" charset="0"/>
            </a:endParaRPr>
          </a:p>
        </p:txBody>
      </p:sp>
      <p:pic>
        <p:nvPicPr>
          <p:cNvPr id="206854"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0763" y="1382713"/>
            <a:ext cx="2729387"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125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EEA3FD1E-D731-3146-BD67-B09D94CFBC46}" type="slidenum">
              <a:rPr lang="en-US" sz="1800" smtClean="0">
                <a:solidFill>
                  <a:srgbClr val="000000"/>
                </a:solidFill>
                <a:latin typeface="Times New Roman" charset="0"/>
                <a:cs typeface="Times New Roman" charset="0"/>
                <a:sym typeface="Times New Roman" charset="0"/>
              </a:rPr>
              <a:pPr algn="r">
                <a:defRPr/>
              </a:pPr>
              <a:t>167</a:t>
            </a:fld>
            <a:endParaRPr lang="en-US" sz="1800" smtClean="0">
              <a:solidFill>
                <a:srgbClr val="000000"/>
              </a:solidFill>
              <a:latin typeface="Times New Roman" charset="0"/>
              <a:cs typeface="Times New Roman" charset="0"/>
              <a:sym typeface="Times New Roman" charset="0"/>
            </a:endParaRPr>
          </a:p>
        </p:txBody>
      </p:sp>
      <p:pic>
        <p:nvPicPr>
          <p:cNvPr id="17920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0" y="838200"/>
            <a:ext cx="29225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9204" name="Rectangle 4"/>
          <p:cNvSpPr>
            <a:spLocks/>
          </p:cNvSpPr>
          <p:nvPr/>
        </p:nvSpPr>
        <p:spPr bwMode="auto">
          <a:xfrm>
            <a:off x="1447800" y="-304800"/>
            <a:ext cx="73914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2800" dirty="0">
                <a:solidFill>
                  <a:srgbClr val="2A2A40"/>
                </a:solidFill>
                <a:latin typeface="Arial" charset="0"/>
                <a:ea typeface="ＭＳ Ｐゴシック" charset="0"/>
                <a:sym typeface="Arial" charset="0"/>
              </a:rPr>
              <a:t>Circuit Board </a:t>
            </a:r>
            <a:r>
              <a:rPr lang="en-US" sz="2800" dirty="0" smtClean="0">
                <a:solidFill>
                  <a:srgbClr val="2A2A40"/>
                </a:solidFill>
                <a:latin typeface="Arial" charset="0"/>
                <a:ea typeface="ＭＳ Ｐゴシック" charset="0"/>
                <a:sym typeface="Arial" charset="0"/>
              </a:rPr>
              <a:t>Assembly, Wire </a:t>
            </a:r>
            <a:r>
              <a:rPr lang="en-US" sz="2800" dirty="0">
                <a:solidFill>
                  <a:srgbClr val="2A2A40"/>
                </a:solidFill>
                <a:latin typeface="Arial" charset="0"/>
                <a:ea typeface="ＭＳ Ｐゴシック" charset="0"/>
                <a:sym typeface="Arial" charset="0"/>
              </a:rPr>
              <a:t>Harnesses</a:t>
            </a:r>
          </a:p>
        </p:txBody>
      </p:sp>
      <p:sp>
        <p:nvSpPr>
          <p:cNvPr id="179205" name="Rectangle 5"/>
          <p:cNvSpPr>
            <a:spLocks/>
          </p:cNvSpPr>
          <p:nvPr/>
        </p:nvSpPr>
        <p:spPr bwMode="auto">
          <a:xfrm>
            <a:off x="215900" y="1828800"/>
            <a:ext cx="885190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lnSpc>
                <a:spcPct val="90000"/>
              </a:lnSpc>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China to Glendale Heights, Ill., in 2014</a:t>
            </a:r>
            <a:endParaRPr lang="en-US" sz="2400" dirty="0">
              <a:solidFill>
                <a:srgbClr val="666699"/>
              </a:solidFill>
              <a:latin typeface="Arial" charset="0"/>
              <a:ea typeface="ＭＳ Ｐゴシック" charset="0"/>
              <a:sym typeface="Arial" charset="0"/>
            </a:endParaRPr>
          </a:p>
          <a:p>
            <a:pPr marL="303213" indent="-303213" algn="l">
              <a:lnSpc>
                <a:spcPct val="90000"/>
              </a:lnSpc>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Increase local employment by 25%</a:t>
            </a:r>
            <a:endParaRPr lang="en-US" sz="2400" dirty="0">
              <a:solidFill>
                <a:srgbClr val="666699"/>
              </a:solidFill>
              <a:latin typeface="Arial" charset="0"/>
              <a:ea typeface="ＭＳ Ｐゴシック" charset="0"/>
              <a:sym typeface="Arial" charset="0"/>
            </a:endParaRPr>
          </a:p>
          <a:p>
            <a:pPr marL="303213" indent="-303213" algn="l">
              <a:lnSpc>
                <a:spcPct val="90000"/>
              </a:lnSpc>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lnSpc>
                <a:spcPct val="90000"/>
              </a:lnSpc>
              <a:spcBef>
                <a:spcPts val="6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Flexibility</a:t>
            </a:r>
            <a:endParaRPr lang="en-US" sz="2000" dirty="0">
              <a:solidFill>
                <a:srgbClr val="666699"/>
              </a:solidFill>
              <a:latin typeface="Arial" charset="0"/>
              <a:ea typeface="ＭＳ Ｐゴシック" charset="0"/>
              <a:sym typeface="Arial" charset="0"/>
            </a:endParaRPr>
          </a:p>
          <a:p>
            <a:pPr marL="760413" lvl="1" indent="-303213" algn="l">
              <a:lnSpc>
                <a:spcPct val="90000"/>
              </a:lnSpc>
              <a:spcBef>
                <a:spcPts val="6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Price: </a:t>
            </a:r>
            <a:r>
              <a:rPr lang="ja-JP" altLang="en-US" sz="2000" dirty="0">
                <a:solidFill>
                  <a:srgbClr val="2A2A40"/>
                </a:solidFill>
                <a:latin typeface="Arial" charset="0"/>
                <a:ea typeface="ＭＳ Ｐゴシック" charset="0"/>
                <a:sym typeface="Arial" charset="0"/>
              </a:rPr>
              <a:t>“</a:t>
            </a:r>
            <a:r>
              <a:rPr lang="en-US" altLang="ja-JP" sz="2000" dirty="0">
                <a:solidFill>
                  <a:srgbClr val="2A2A40"/>
                </a:solidFill>
                <a:latin typeface="Arial" charset="0"/>
                <a:ea typeface="Arial" charset="0"/>
                <a:cs typeface="Arial" charset="0"/>
                <a:sym typeface="Arial" charset="0"/>
              </a:rPr>
              <a:t>Lower volume customers want the flexibility of assembling their products in Asia or locally at the best price.</a:t>
            </a:r>
            <a:r>
              <a:rPr lang="ja-JP" altLang="en-US" sz="2000" dirty="0">
                <a:solidFill>
                  <a:srgbClr val="2A2A40"/>
                </a:solidFill>
                <a:latin typeface="Arial" charset="0"/>
                <a:ea typeface="ＭＳ Ｐゴシック" charset="0"/>
                <a:sym typeface="Arial" charset="0"/>
              </a:rPr>
              <a:t>”</a:t>
            </a:r>
            <a:endParaRPr lang="en-US" altLang="ja-JP" sz="2000" dirty="0">
              <a:solidFill>
                <a:srgbClr val="666699"/>
              </a:solidFill>
              <a:latin typeface="Arial" charset="0"/>
              <a:ea typeface="Lucida Grande" charset="0"/>
              <a:cs typeface="Lucida Grande" charset="0"/>
              <a:sym typeface="Arial" charset="0"/>
            </a:endParaRPr>
          </a:p>
          <a:p>
            <a:pPr marL="760413" lvl="1" indent="-303213" algn="l">
              <a:lnSpc>
                <a:spcPct val="90000"/>
              </a:lnSpc>
              <a:spcBef>
                <a:spcPts val="600"/>
              </a:spcBef>
              <a:buClr>
                <a:srgbClr val="E40B2A"/>
              </a:buClr>
              <a:buSzPct val="69000"/>
              <a:buFont typeface="Wingdings" charset="0"/>
              <a:buChar char="l"/>
            </a:pPr>
            <a:r>
              <a:rPr lang="en-US" sz="2000" dirty="0">
                <a:solidFill>
                  <a:srgbClr val="2A2A40"/>
                </a:solidFill>
                <a:latin typeface="Arial" charset="0"/>
                <a:ea typeface="Arial" charset="0"/>
                <a:cs typeface="Arial" charset="0"/>
                <a:sym typeface="Arial" charset="0"/>
              </a:rPr>
              <a:t>Lead time</a:t>
            </a:r>
            <a:endParaRPr lang="en-US" sz="2000" dirty="0">
              <a:solidFill>
                <a:srgbClr val="666699"/>
              </a:solidFill>
              <a:latin typeface="Arial" charset="0"/>
              <a:ea typeface="Lucida Grande" charset="0"/>
              <a:cs typeface="Lucida Grande" charset="0"/>
              <a:sym typeface="Arial" charset="0"/>
            </a:endParaRPr>
          </a:p>
          <a:p>
            <a:pPr marL="760413" lvl="1" indent="-303213" algn="l">
              <a:lnSpc>
                <a:spcPct val="90000"/>
              </a:lnSpc>
              <a:spcBef>
                <a:spcPts val="600"/>
              </a:spcBef>
              <a:buClr>
                <a:srgbClr val="E40B2A"/>
              </a:buClr>
              <a:buSzPct val="69000"/>
              <a:buFont typeface="Wingdings" charset="0"/>
              <a:buChar char="l"/>
            </a:pPr>
            <a:r>
              <a:rPr lang="en-US" sz="2000" dirty="0">
                <a:solidFill>
                  <a:srgbClr val="2A2A40"/>
                </a:solidFill>
                <a:latin typeface="Arial" charset="0"/>
                <a:ea typeface="Arial" charset="0"/>
                <a:cs typeface="Arial" charset="0"/>
                <a:sym typeface="Arial" charset="0"/>
              </a:rPr>
              <a:t>Freight Cost</a:t>
            </a:r>
            <a:endParaRPr lang="en-US" sz="2000" dirty="0">
              <a:solidFill>
                <a:srgbClr val="666699"/>
              </a:solidFill>
              <a:latin typeface="Arial" charset="0"/>
              <a:ea typeface="Lucida Grande" charset="0"/>
              <a:cs typeface="Lucida Grande" charset="0"/>
              <a:sym typeface="Arial" charset="0"/>
            </a:endParaRPr>
          </a:p>
          <a:p>
            <a:pPr marL="760413" lvl="1" indent="-303213" algn="l">
              <a:lnSpc>
                <a:spcPct val="90000"/>
              </a:lnSpc>
              <a:spcBef>
                <a:spcPts val="600"/>
              </a:spcBef>
              <a:buClr>
                <a:srgbClr val="E40B2A"/>
              </a:buClr>
              <a:buSzPct val="69000"/>
              <a:buFont typeface="Wingdings" charset="0"/>
              <a:buChar char="l"/>
            </a:pPr>
            <a:r>
              <a:rPr lang="en-US" sz="2000" dirty="0">
                <a:solidFill>
                  <a:srgbClr val="2A2A40"/>
                </a:solidFill>
                <a:latin typeface="Arial" charset="0"/>
                <a:ea typeface="Arial" charset="0"/>
                <a:cs typeface="Arial" charset="0"/>
                <a:sym typeface="Arial" charset="0"/>
              </a:rPr>
              <a:t>Labor Cost</a:t>
            </a:r>
            <a:endParaRPr lang="en-US" sz="2000" dirty="0">
              <a:solidFill>
                <a:srgbClr val="666699"/>
              </a:solidFill>
              <a:latin typeface="Arial" charset="0"/>
              <a:ea typeface="Lucida Grande" charset="0"/>
              <a:cs typeface="Lucida Grande" charset="0"/>
              <a:sym typeface="Arial" charset="0"/>
            </a:endParaRPr>
          </a:p>
          <a:p>
            <a:pPr marL="760413" lvl="1" indent="-303213" algn="l">
              <a:lnSpc>
                <a:spcPct val="90000"/>
              </a:lnSpc>
              <a:spcBef>
                <a:spcPts val="600"/>
              </a:spcBef>
              <a:buClr>
                <a:srgbClr val="E40B2A"/>
              </a:buClr>
              <a:buSzPct val="69000"/>
              <a:buFont typeface="Wingdings" charset="0"/>
              <a:buChar char="l"/>
            </a:pPr>
            <a:r>
              <a:rPr lang="en-US" sz="2000" dirty="0">
                <a:solidFill>
                  <a:srgbClr val="2A2A40"/>
                </a:solidFill>
                <a:latin typeface="Arial" charset="0"/>
                <a:ea typeface="Arial" charset="0"/>
                <a:cs typeface="Arial" charset="0"/>
                <a:sym typeface="Arial" charset="0"/>
              </a:rPr>
              <a:t>Re-design, manufacturing/engineering innovation</a:t>
            </a:r>
          </a:p>
        </p:txBody>
      </p:sp>
      <p:sp>
        <p:nvSpPr>
          <p:cNvPr id="179206" name="Rectangle 6"/>
          <p:cNvSpPr>
            <a:spLocks/>
          </p:cNvSpPr>
          <p:nvPr/>
        </p:nvSpPr>
        <p:spPr bwMode="auto">
          <a:xfrm>
            <a:off x="228600" y="6248400"/>
            <a:ext cx="8775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M-Wave International LLC announces its return to domestic manufacturing. October 11, 2013. </a:t>
            </a:r>
            <a:r>
              <a:rPr lang="en-US" sz="1100" dirty="0">
                <a:solidFill>
                  <a:schemeClr val="bg2"/>
                </a:solidFill>
                <a:latin typeface="Arial" charset="0"/>
                <a:ea typeface="ＭＳ Ｐゴシック" charset="0"/>
                <a:sym typeface="Arial" charset="0"/>
              </a:rPr>
              <a:t>http://www.mwav.com/press-release/</a:t>
            </a:r>
            <a:r>
              <a:rPr lang="en-US" sz="1100" dirty="0">
                <a:solidFill>
                  <a:srgbClr val="190104"/>
                </a:solidFill>
                <a:latin typeface="Arial" charset="0"/>
                <a:ea typeface="ＭＳ Ｐゴシック" charset="0"/>
                <a:sym typeface="Arial" charset="0"/>
              </a:rPr>
              <a:t>. </a:t>
            </a:r>
          </a:p>
        </p:txBody>
      </p:sp>
    </p:spTree>
  </p:cSld>
  <p:clrMapOvr>
    <a:masterClrMapping/>
  </p:clrMapOvr>
  <p:transition xmlns:p14="http://schemas.microsoft.com/office/powerpoint/2010/mai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992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60C46A93-DCC1-AC46-93CD-C2F04886A978}" type="slidenum">
              <a:rPr lang="en-US" sz="1800" smtClean="0">
                <a:solidFill>
                  <a:srgbClr val="000000"/>
                </a:solidFill>
                <a:latin typeface="Times New Roman" charset="0"/>
                <a:cs typeface="Times New Roman" charset="0"/>
                <a:sym typeface="Times New Roman" charset="0"/>
              </a:rPr>
              <a:pPr algn="r">
                <a:defRPr/>
              </a:pPr>
              <a:t>168</a:t>
            </a:fld>
            <a:endParaRPr lang="en-US" sz="1800" smtClean="0">
              <a:solidFill>
                <a:srgbClr val="000000"/>
              </a:solidFill>
              <a:latin typeface="Times New Roman" charset="0"/>
              <a:cs typeface="Times New Roman" charset="0"/>
              <a:sym typeface="Times New Roman" charset="0"/>
            </a:endParaRPr>
          </a:p>
        </p:txBody>
      </p:sp>
      <p:sp>
        <p:nvSpPr>
          <p:cNvPr id="207875" name="Rectangle 3"/>
          <p:cNvSpPr>
            <a:spLocks/>
          </p:cNvSpPr>
          <p:nvPr/>
        </p:nvSpPr>
        <p:spPr bwMode="auto">
          <a:xfrm>
            <a:off x="1752600" y="-31750"/>
            <a:ext cx="57277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Dental Prosthetics</a:t>
            </a:r>
          </a:p>
        </p:txBody>
      </p:sp>
      <p:sp>
        <p:nvSpPr>
          <p:cNvPr id="207876" name="Rectangle 4"/>
          <p:cNvSpPr>
            <a:spLocks/>
          </p:cNvSpPr>
          <p:nvPr/>
        </p:nvSpPr>
        <p:spPr bwMode="auto">
          <a:xfrm>
            <a:off x="152400" y="2362200"/>
            <a:ext cx="88519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China to Bradenton, FL</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Expected 283 jobs</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Arial" charset="0"/>
              <a:buChar char="●"/>
            </a:pPr>
            <a:r>
              <a:rPr lang="en-US" sz="2800" dirty="0" smtClean="0">
                <a:solidFill>
                  <a:srgbClr val="2A2A40"/>
                </a:solidFill>
                <a:latin typeface="Arial" charset="0"/>
                <a:ea typeface="ＭＳ Ｐゴシック" charset="0"/>
                <a:sym typeface="Arial" charset="0"/>
              </a:rPr>
              <a:t>Reason:</a:t>
            </a:r>
            <a:endParaRPr lang="en-US" sz="28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Automation/technology</a:t>
            </a:r>
          </a:p>
        </p:txBody>
      </p:sp>
      <p:sp>
        <p:nvSpPr>
          <p:cNvPr id="207877" name="Rectangle 5"/>
          <p:cNvSpPr>
            <a:spLocks/>
          </p:cNvSpPr>
          <p:nvPr/>
        </p:nvSpPr>
        <p:spPr bwMode="auto">
          <a:xfrm>
            <a:off x="152400" y="6096000"/>
            <a:ext cx="8851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Amy Keller, Florida Trend.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Reshorers.</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October 28, 2013. http://www.floridatrend.com/article/16348/reshorer.</a:t>
            </a:r>
            <a:endParaRPr lang="en-US" sz="1100">
              <a:solidFill>
                <a:srgbClr val="190104"/>
              </a:solidFill>
              <a:latin typeface="Arial" charset="0"/>
              <a:ea typeface="Arial" charset="0"/>
              <a:cs typeface="Arial" charset="0"/>
              <a:sym typeface="Arial" charset="0"/>
            </a:endParaRPr>
          </a:p>
        </p:txBody>
      </p:sp>
      <p:pic>
        <p:nvPicPr>
          <p:cNvPr id="20787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8200" y="152400"/>
            <a:ext cx="4648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1094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9B67A14C-102E-064B-A3F7-D771130B7FE2}" type="slidenum">
              <a:rPr lang="en-US" sz="1800" smtClean="0">
                <a:solidFill>
                  <a:srgbClr val="000000"/>
                </a:solidFill>
                <a:latin typeface="Times New Roman" charset="0"/>
                <a:cs typeface="Times New Roman" charset="0"/>
                <a:sym typeface="Times New Roman" charset="0"/>
              </a:rPr>
              <a:pPr algn="r">
                <a:defRPr/>
              </a:pPr>
              <a:t>169</a:t>
            </a:fld>
            <a:endParaRPr lang="en-US" sz="1800" smtClean="0">
              <a:solidFill>
                <a:srgbClr val="000000"/>
              </a:solidFill>
              <a:latin typeface="Times New Roman" charset="0"/>
              <a:cs typeface="Times New Roman" charset="0"/>
              <a:sym typeface="Times New Roman" charset="0"/>
            </a:endParaRPr>
          </a:p>
        </p:txBody>
      </p:sp>
      <p:sp>
        <p:nvSpPr>
          <p:cNvPr id="210947" name="Rectangle 3"/>
          <p:cNvSpPr>
            <a:spLocks noGrp="1" noChangeArrowheads="1"/>
          </p:cNvSpPr>
          <p:nvPr>
            <p:ph type="title"/>
          </p:nvPr>
        </p:nvSpPr>
        <p:spPr>
          <a:xfrm>
            <a:off x="1654175" y="0"/>
            <a:ext cx="6270625" cy="5334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Trucks</a:t>
            </a:r>
          </a:p>
        </p:txBody>
      </p:sp>
      <p:sp>
        <p:nvSpPr>
          <p:cNvPr id="208900" name="Rectangle 4"/>
          <p:cNvSpPr>
            <a:spLocks/>
          </p:cNvSpPr>
          <p:nvPr/>
        </p:nvSpPr>
        <p:spPr bwMode="auto">
          <a:xfrm>
            <a:off x="125413" y="1752600"/>
            <a:ext cx="88519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Canada to Springfield, IL</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Currency variation</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Rising wages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Total cost</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Labor concessions</a:t>
            </a:r>
          </a:p>
        </p:txBody>
      </p:sp>
      <p:sp>
        <p:nvSpPr>
          <p:cNvPr id="208901" name="Rectangle 5"/>
          <p:cNvSpPr>
            <a:spLocks/>
          </p:cNvSpPr>
          <p:nvPr/>
        </p:nvSpPr>
        <p:spPr bwMode="auto">
          <a:xfrm>
            <a:off x="163513" y="6096000"/>
            <a:ext cx="8775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James </a:t>
            </a:r>
            <a:r>
              <a:rPr lang="en-US" sz="1100" dirty="0" err="1">
                <a:solidFill>
                  <a:srgbClr val="190104"/>
                </a:solidFill>
                <a:latin typeface="Arial" charset="0"/>
                <a:ea typeface="ＭＳ Ｐゴシック" charset="0"/>
                <a:sym typeface="Arial" charset="0"/>
              </a:rPr>
              <a:t>Hagerty</a:t>
            </a:r>
            <a:r>
              <a:rPr lang="en-US" sz="1100" dirty="0">
                <a:solidFill>
                  <a:srgbClr val="190104"/>
                </a:solidFill>
                <a:latin typeface="Arial" charset="0"/>
                <a:ea typeface="ＭＳ Ｐゴシック" charset="0"/>
                <a:sym typeface="Arial" charset="0"/>
              </a:rPr>
              <a:t> and Kate </a:t>
            </a:r>
            <a:r>
              <a:rPr lang="en-US" sz="1100" dirty="0" err="1">
                <a:solidFill>
                  <a:srgbClr val="190104"/>
                </a:solidFill>
                <a:latin typeface="Arial" charset="0"/>
                <a:ea typeface="ＭＳ Ｐゴシック" charset="0"/>
                <a:sym typeface="Arial" charset="0"/>
              </a:rPr>
              <a:t>Linebaugh</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In U.S., a Cheaper Labor Pool.</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The Wall Street Journal</a:t>
            </a:r>
            <a:r>
              <a:rPr lang="en-US" altLang="ja-JP" sz="1100" dirty="0">
                <a:solidFill>
                  <a:srgbClr val="190104"/>
                </a:solidFill>
                <a:latin typeface="Arial" charset="0"/>
                <a:ea typeface="Arial" charset="0"/>
                <a:cs typeface="Arial" charset="0"/>
                <a:sym typeface="Arial" charset="0"/>
              </a:rPr>
              <a:t>. January 6, 2012.</a:t>
            </a:r>
            <a:endParaRPr lang="en-US" sz="1100" dirty="0">
              <a:solidFill>
                <a:srgbClr val="190104"/>
              </a:solidFill>
              <a:latin typeface="Arial" charset="0"/>
              <a:ea typeface="Arial" charset="0"/>
              <a:cs typeface="Arial" charset="0"/>
              <a:sym typeface="Arial" charset="0"/>
            </a:endParaRPr>
          </a:p>
        </p:txBody>
      </p:sp>
      <p:pic>
        <p:nvPicPr>
          <p:cNvPr id="208902"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90113" y="696913"/>
            <a:ext cx="2584025"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26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E4ED1179-5AB1-0646-8454-9481F5A91322}" type="slidenum">
              <a:rPr lang="en-US" sz="1800" smtClean="0">
                <a:solidFill>
                  <a:srgbClr val="000000"/>
                </a:solidFill>
                <a:latin typeface="Times New Roman" charset="0"/>
                <a:cs typeface="Times New Roman" charset="0"/>
                <a:sym typeface="Times New Roman" charset="0"/>
              </a:rPr>
              <a:pPr algn="r">
                <a:defRPr/>
              </a:pPr>
              <a:t>17</a:t>
            </a:fld>
            <a:endParaRPr lang="en-US" sz="1800" smtClean="0">
              <a:solidFill>
                <a:srgbClr val="000000"/>
              </a:solidFill>
              <a:latin typeface="Times New Roman" charset="0"/>
              <a:cs typeface="Times New Roman" charset="0"/>
              <a:sym typeface="Times New Roman" charset="0"/>
            </a:endParaRPr>
          </a:p>
        </p:txBody>
      </p:sp>
      <p:sp>
        <p:nvSpPr>
          <p:cNvPr id="11267" name="Rectangle 3"/>
          <p:cNvSpPr>
            <a:spLocks noGrp="1" noChangeArrowheads="1"/>
          </p:cNvSpPr>
          <p:nvPr>
            <p:ph type="title"/>
          </p:nvPr>
        </p:nvSpPr>
        <p:spPr>
          <a:xfrm>
            <a:off x="1943100" y="0"/>
            <a:ext cx="5334000" cy="1200150"/>
          </a:xfrm>
        </p:spPr>
        <p:txBody>
          <a:bodyPr/>
          <a:lstStyle/>
          <a:p>
            <a:pPr algn="ctr" eaLnBrk="1" hangingPunct="1">
              <a:tabLst>
                <a:tab pos="723900" algn="l"/>
                <a:tab pos="1447800" algn="l"/>
                <a:tab pos="2171700" algn="l"/>
                <a:tab pos="2895600" algn="l"/>
                <a:tab pos="3619500" algn="l"/>
                <a:tab pos="4343400" algn="l"/>
                <a:tab pos="5067300" algn="l"/>
              </a:tabLst>
              <a:defRPr/>
            </a:pPr>
            <a:r>
              <a:rPr lang="en-US" sz="3200" dirty="0" smtClean="0">
                <a:solidFill>
                  <a:srgbClr val="2A2A40"/>
                </a:solidFill>
              </a:rPr>
              <a:t>Wind Turbine Assembly (</a:t>
            </a:r>
            <a:r>
              <a:rPr lang="en-US" sz="3200" dirty="0">
                <a:solidFill>
                  <a:srgbClr val="2A2A40"/>
                </a:solidFill>
                <a:latin typeface="Arial" charset="0"/>
                <a:ea typeface="ＭＳ Ｐゴシック" charset="0"/>
              </a:rPr>
              <a:t>Foreign Direct Investment</a:t>
            </a:r>
            <a:r>
              <a:rPr lang="en-US" sz="3200" dirty="0" smtClean="0">
                <a:solidFill>
                  <a:srgbClr val="2A2A40"/>
                </a:solidFill>
              </a:rPr>
              <a:t>)</a:t>
            </a:r>
          </a:p>
        </p:txBody>
      </p:sp>
      <p:sp>
        <p:nvSpPr>
          <p:cNvPr id="10244" name="Rectangle 4"/>
          <p:cNvSpPr>
            <a:spLocks/>
          </p:cNvSpPr>
          <p:nvPr/>
        </p:nvSpPr>
        <p:spPr bwMode="auto">
          <a:xfrm>
            <a:off x="44450" y="1477963"/>
            <a:ext cx="885190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654050" indent="-234950" algn="l">
              <a:buClr>
                <a:srgbClr val="E40B2A"/>
              </a:buClr>
              <a:buSzPct val="69000"/>
              <a:buFont typeface="Arial" charset="0"/>
              <a:buChar char="●"/>
            </a:pPr>
            <a:r>
              <a:rPr lang="en-US" sz="2800" dirty="0">
                <a:latin typeface="Arial" charset="0"/>
                <a:ea typeface="ＭＳ Ｐゴシック" charset="0"/>
                <a:sym typeface="Arial" charset="0"/>
              </a:rPr>
              <a:t>China to Henderson, NV</a:t>
            </a:r>
          </a:p>
          <a:p>
            <a:pPr marL="654050" indent="-234950" algn="l">
              <a:spcBef>
                <a:spcPts val="400"/>
              </a:spcBef>
              <a:buClr>
                <a:srgbClr val="E40B2A"/>
              </a:buClr>
              <a:buSzPct val="69000"/>
              <a:buFont typeface="Arial" charset="0"/>
              <a:buChar char="●"/>
            </a:pPr>
            <a:r>
              <a:rPr lang="en-US" sz="2800" dirty="0">
                <a:latin typeface="Arial" charset="0"/>
                <a:ea typeface="ＭＳ Ｐゴシック" charset="0"/>
                <a:sym typeface="Arial" charset="0"/>
              </a:rPr>
              <a:t>1000 jobs</a:t>
            </a:r>
          </a:p>
          <a:p>
            <a:pPr marL="654050" indent="-234950" algn="l">
              <a:spcBef>
                <a:spcPts val="400"/>
              </a:spcBef>
              <a:buClr>
                <a:srgbClr val="E40B2A"/>
              </a:buClr>
              <a:buSzPct val="69000"/>
              <a:buFont typeface="Arial" charset="0"/>
              <a:buChar char="●"/>
            </a:pPr>
            <a:r>
              <a:rPr lang="ja-JP" altLang="en-US" sz="2800" dirty="0">
                <a:latin typeface="Arial" charset="0"/>
                <a:ea typeface="ＭＳ Ｐゴシック" charset="0"/>
                <a:sym typeface="Arial" charset="0"/>
              </a:rPr>
              <a:t>“</a:t>
            </a:r>
            <a:r>
              <a:rPr lang="en-US" altLang="ja-JP" sz="2800" dirty="0">
                <a:latin typeface="Arial" charset="0"/>
                <a:ea typeface="Arial" charset="0"/>
                <a:cs typeface="Arial" charset="0"/>
                <a:sym typeface="Arial" charset="0"/>
              </a:rPr>
              <a:t>Multi-million</a:t>
            </a:r>
            <a:r>
              <a:rPr lang="ja-JP" altLang="en-US" sz="2800" dirty="0">
                <a:latin typeface="Arial" charset="0"/>
                <a:ea typeface="ＭＳ Ｐゴシック" charset="0"/>
                <a:sym typeface="Arial" charset="0"/>
              </a:rPr>
              <a:t>”</a:t>
            </a:r>
            <a:r>
              <a:rPr lang="en-US" altLang="ja-JP" sz="2800" dirty="0">
                <a:latin typeface="Arial" charset="0"/>
                <a:ea typeface="Arial" charset="0"/>
                <a:cs typeface="Arial" charset="0"/>
                <a:sym typeface="Arial" charset="0"/>
              </a:rPr>
              <a:t> dollar investment</a:t>
            </a:r>
            <a:endParaRPr lang="en-US" altLang="ja-JP" sz="2800" dirty="0">
              <a:latin typeface="Arial" charset="0"/>
              <a:ea typeface="Lucida Grande" charset="0"/>
              <a:cs typeface="Lucida Grande" charset="0"/>
              <a:sym typeface="Arial" charset="0"/>
            </a:endParaRPr>
          </a:p>
          <a:p>
            <a:pPr marL="654050" indent="-234950" algn="l">
              <a:spcBef>
                <a:spcPts val="400"/>
              </a:spcBef>
              <a:buClr>
                <a:srgbClr val="E40B2A"/>
              </a:buClr>
              <a:buSzPct val="69000"/>
              <a:buFont typeface="Arial" charset="0"/>
              <a:buChar char="●"/>
            </a:pPr>
            <a:r>
              <a:rPr lang="en-US" sz="2800" dirty="0">
                <a:latin typeface="Arial" charset="0"/>
                <a:ea typeface="Arial" charset="0"/>
                <a:cs typeface="Arial" charset="0"/>
                <a:sym typeface="Arial" charset="0"/>
              </a:rPr>
              <a:t>Reasons</a:t>
            </a:r>
            <a:r>
              <a:rPr lang="en-US" sz="2800" dirty="0" smtClean="0">
                <a:latin typeface="Arial" charset="0"/>
                <a:ea typeface="Arial" charset="0"/>
                <a:cs typeface="Arial" charset="0"/>
                <a:sym typeface="Arial" charset="0"/>
              </a:rPr>
              <a:t>:</a:t>
            </a:r>
          </a:p>
          <a:p>
            <a:pPr marL="1111250" lvl="1" indent="-234950" algn="l">
              <a:spcBef>
                <a:spcPts val="400"/>
              </a:spcBef>
              <a:buClr>
                <a:srgbClr val="E40B2A"/>
              </a:buClr>
              <a:buSzPct val="69000"/>
              <a:buFont typeface="Arial" charset="0"/>
              <a:buChar char="●"/>
            </a:pPr>
            <a:r>
              <a:rPr lang="en-US" sz="2400" dirty="0" smtClean="0">
                <a:latin typeface="Arial" charset="0"/>
                <a:ea typeface="Arial" charset="0"/>
                <a:cs typeface="Arial" charset="0"/>
                <a:sym typeface="Arial" charset="0"/>
              </a:rPr>
              <a:t>Lower real-estate cost</a:t>
            </a:r>
          </a:p>
          <a:p>
            <a:pPr marL="1111250" lvl="1" indent="-234950" algn="l">
              <a:spcBef>
                <a:spcPts val="400"/>
              </a:spcBef>
              <a:buClr>
                <a:srgbClr val="E40B2A"/>
              </a:buClr>
              <a:buSzPct val="69000"/>
              <a:buFont typeface="Arial" charset="0"/>
              <a:buChar char="●"/>
            </a:pPr>
            <a:r>
              <a:rPr lang="en-US" sz="2400" dirty="0" smtClean="0">
                <a:latin typeface="Arial" charset="0"/>
                <a:ea typeface="Arial" charset="0"/>
                <a:cs typeface="Arial" charset="0"/>
                <a:sym typeface="Arial" charset="0"/>
              </a:rPr>
              <a:t>Skilled workforce</a:t>
            </a:r>
            <a:endParaRPr lang="en-US" sz="2400" dirty="0">
              <a:latin typeface="Arial" charset="0"/>
              <a:ea typeface="Lucida Grande" charset="0"/>
              <a:cs typeface="Lucida Grande" charset="0"/>
              <a:sym typeface="Arial" charset="0"/>
            </a:endParaRPr>
          </a:p>
          <a:p>
            <a:pPr marL="654050" indent="-234950" algn="l">
              <a:spcBef>
                <a:spcPts val="800"/>
              </a:spcBef>
              <a:buClr>
                <a:srgbClr val="E40B2A"/>
              </a:buClr>
              <a:buSzPct val="69000"/>
              <a:buFont typeface="Arial" charset="0"/>
              <a:buChar char="●"/>
            </a:pPr>
            <a:r>
              <a:rPr lang="en-US" sz="2800" dirty="0" smtClean="0">
                <a:latin typeface="Arial" charset="0"/>
                <a:ea typeface="Arial" charset="0"/>
                <a:cs typeface="Arial" charset="0"/>
                <a:sym typeface="Arial" charset="0"/>
              </a:rPr>
              <a:t>"</a:t>
            </a:r>
            <a:r>
              <a:rPr lang="en-US" sz="2800" dirty="0">
                <a:latin typeface="Arial" charset="0"/>
                <a:ea typeface="Arial" charset="0"/>
                <a:cs typeface="Arial" charset="0"/>
                <a:sym typeface="Arial" charset="0"/>
              </a:rPr>
              <a:t>We are committed to clean energy development ...A-Power highly values the opportunities in renewable energy in America."</a:t>
            </a:r>
          </a:p>
        </p:txBody>
      </p:sp>
      <p:sp>
        <p:nvSpPr>
          <p:cNvPr id="10245" name="Rectangle 5"/>
          <p:cNvSpPr>
            <a:spLocks/>
          </p:cNvSpPr>
          <p:nvPr/>
        </p:nvSpPr>
        <p:spPr bwMode="auto">
          <a:xfrm>
            <a:off x="228600" y="6172200"/>
            <a:ext cx="87757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100">
                <a:solidFill>
                  <a:srgbClr val="190104"/>
                </a:solidFill>
                <a:latin typeface="Arial" charset="0"/>
                <a:ea typeface="ＭＳ Ｐゴシック" charset="0"/>
                <a:sym typeface="Arial" charset="0"/>
              </a:rPr>
              <a:t>Sources: </a:t>
            </a:r>
            <a:r>
              <a:rPr lang="en-US" sz="1100" u="sng">
                <a:solidFill>
                  <a:srgbClr val="CCCCFF"/>
                </a:solidFill>
                <a:latin typeface="Arial" charset="0"/>
                <a:ea typeface="ＭＳ Ｐゴシック" charset="0"/>
                <a:sym typeface="Arial" charset="0"/>
                <a:hlinkClick r:id="rId3"/>
              </a:rPr>
              <a:t>http://www.areadevelopment.com/newsitems/5-2-2011/apower-wind-turbine-assembly-nevada-5555002.shtml</a:t>
            </a:r>
            <a:endParaRPr lang="en-US" sz="2400">
              <a:solidFill>
                <a:schemeClr val="tx1"/>
              </a:solidFill>
              <a:latin typeface="Arial" charset="0"/>
              <a:ea typeface="ＭＳ Ｐゴシック" charset="0"/>
              <a:sym typeface="Arial" charset="0"/>
            </a:endParaRPr>
          </a:p>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100">
                <a:solidFill>
                  <a:srgbClr val="190104"/>
                </a:solidFill>
                <a:latin typeface="Arial" charset="0"/>
                <a:ea typeface="ＭＳ Ｐゴシック" charset="0"/>
                <a:sym typeface="Arial" charset="0"/>
              </a:rPr>
              <a:t>http://www.prnewswire.com/news-releases/the-us-renewable-energy-group-a-power-energy-generation-systems-ltd--american-nevada-group-to-develop-a-wind-turbine-production-and-assembly-plant-expected-to-create-more-than-1000-jobs-in-nevada-87326867.html</a:t>
            </a:r>
          </a:p>
        </p:txBody>
      </p:sp>
      <p:pic>
        <p:nvPicPr>
          <p:cNvPr id="10246" name="Picture 6"/>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23786" b="34237"/>
          <a:stretch/>
        </p:blipFill>
        <p:spPr bwMode="auto">
          <a:xfrm>
            <a:off x="5934075" y="1092639"/>
            <a:ext cx="3209925" cy="888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1197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A93BB8CB-ACB3-8F41-893A-394E8BCA6940}" type="slidenum">
              <a:rPr lang="en-US" sz="1800" smtClean="0">
                <a:solidFill>
                  <a:srgbClr val="000000"/>
                </a:solidFill>
                <a:latin typeface="Times New Roman" charset="0"/>
                <a:cs typeface="Times New Roman" charset="0"/>
                <a:sym typeface="Times New Roman" charset="0"/>
              </a:rPr>
              <a:pPr algn="r">
                <a:defRPr/>
              </a:pPr>
              <a:t>170</a:t>
            </a:fld>
            <a:endParaRPr lang="en-US" sz="1800" smtClean="0">
              <a:solidFill>
                <a:srgbClr val="000000"/>
              </a:solidFill>
              <a:latin typeface="Times New Roman" charset="0"/>
              <a:cs typeface="Times New Roman" charset="0"/>
              <a:sym typeface="Times New Roman" charset="0"/>
            </a:endParaRPr>
          </a:p>
        </p:txBody>
      </p:sp>
      <p:sp>
        <p:nvSpPr>
          <p:cNvPr id="209923" name="Rectangle 3"/>
          <p:cNvSpPr>
            <a:spLocks/>
          </p:cNvSpPr>
          <p:nvPr/>
        </p:nvSpPr>
        <p:spPr bwMode="auto">
          <a:xfrm>
            <a:off x="1066800" y="12700"/>
            <a:ext cx="72517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ATMs</a:t>
            </a:r>
          </a:p>
        </p:txBody>
      </p:sp>
      <p:sp>
        <p:nvSpPr>
          <p:cNvPr id="209924" name="Rectangle 4"/>
          <p:cNvSpPr>
            <a:spLocks/>
          </p:cNvSpPr>
          <p:nvPr/>
        </p:nvSpPr>
        <p:spPr bwMode="auto">
          <a:xfrm>
            <a:off x="152400" y="1600200"/>
            <a:ext cx="91440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lnSpc>
                <a:spcPct val="90000"/>
              </a:lnSpc>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Returned from China, India and Brazil to </a:t>
            </a:r>
            <a:endParaRPr lang="en-US" sz="2800" dirty="0" smtClean="0">
              <a:solidFill>
                <a:srgbClr val="2A2A40"/>
              </a:solidFill>
              <a:latin typeface="Arial" charset="0"/>
              <a:ea typeface="ＭＳ Ｐゴシック" charset="0"/>
              <a:sym typeface="Arial" charset="0"/>
            </a:endParaRPr>
          </a:p>
          <a:p>
            <a:pPr algn="l">
              <a:lnSpc>
                <a:spcPct val="90000"/>
              </a:lnSpc>
              <a:spcBef>
                <a:spcPts val="800"/>
              </a:spcBef>
              <a:buClr>
                <a:srgbClr val="E40B2A"/>
              </a:buClr>
              <a:buSzPct val="80000"/>
            </a:pPr>
            <a:r>
              <a:rPr lang="en-US" sz="2800" dirty="0">
                <a:solidFill>
                  <a:srgbClr val="2A2A40"/>
                </a:solidFill>
                <a:latin typeface="Arial" charset="0"/>
                <a:ea typeface="ＭＳ Ｐゴシック" charset="0"/>
                <a:sym typeface="Arial" charset="0"/>
              </a:rPr>
              <a:t> </a:t>
            </a:r>
            <a:r>
              <a:rPr lang="en-US" sz="2800" dirty="0" smtClean="0">
                <a:solidFill>
                  <a:srgbClr val="2A2A40"/>
                </a:solidFill>
                <a:latin typeface="Arial" charset="0"/>
                <a:ea typeface="ＭＳ Ｐゴシック" charset="0"/>
                <a:sym typeface="Arial" charset="0"/>
              </a:rPr>
              <a:t>  Columbus</a:t>
            </a:r>
            <a:r>
              <a:rPr lang="en-US" sz="2800" dirty="0">
                <a:solidFill>
                  <a:srgbClr val="2A2A40"/>
                </a:solidFill>
                <a:latin typeface="Arial" charset="0"/>
                <a:ea typeface="ＭＳ Ｐゴシック" charset="0"/>
                <a:sym typeface="Arial" charset="0"/>
              </a:rPr>
              <a:t>, GA</a:t>
            </a:r>
            <a:endParaRPr lang="en-US" sz="2800" dirty="0">
              <a:solidFill>
                <a:srgbClr val="666699"/>
              </a:solidFill>
              <a:latin typeface="Arial" charset="0"/>
              <a:ea typeface="ＭＳ Ｐゴシック" charset="0"/>
              <a:sym typeface="Arial" charset="0"/>
            </a:endParaRPr>
          </a:p>
          <a:p>
            <a:pPr marL="303213" indent="-303213" algn="l">
              <a:lnSpc>
                <a:spcPct val="90000"/>
              </a:lnSpc>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350,000 sq. ft. factory</a:t>
            </a:r>
            <a:endParaRPr lang="en-US" sz="2800" dirty="0">
              <a:solidFill>
                <a:srgbClr val="666699"/>
              </a:solidFill>
              <a:latin typeface="Arial" charset="0"/>
              <a:ea typeface="ＭＳ Ｐゴシック" charset="0"/>
              <a:sym typeface="Arial" charset="0"/>
            </a:endParaRPr>
          </a:p>
          <a:p>
            <a:pPr marL="303213" indent="-303213" algn="l">
              <a:lnSpc>
                <a:spcPct val="90000"/>
              </a:lnSpc>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900 employees</a:t>
            </a:r>
            <a:endParaRPr lang="en-US" sz="2800" dirty="0">
              <a:solidFill>
                <a:srgbClr val="666699"/>
              </a:solidFill>
              <a:latin typeface="Arial" charset="0"/>
              <a:ea typeface="ＭＳ Ｐゴシック" charset="0"/>
              <a:sym typeface="Arial" charset="0"/>
            </a:endParaRPr>
          </a:p>
          <a:p>
            <a:pPr marL="303213" indent="-303213" algn="l">
              <a:lnSpc>
                <a:spcPct val="90000"/>
              </a:lnSpc>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0413" lvl="1" indent="-303213" algn="l">
              <a:lnSpc>
                <a:spcPct val="90000"/>
              </a:lnSpc>
              <a:spcBef>
                <a:spcPts val="700"/>
              </a:spcBef>
              <a:buClr>
                <a:srgbClr val="E40B2A"/>
              </a:buClr>
              <a:buSzPct val="69000"/>
              <a:buFont typeface="Wingdings" charset="0"/>
              <a:buChar char="l"/>
            </a:pPr>
            <a:r>
              <a:rPr lang="en-US" sz="2400" dirty="0">
                <a:solidFill>
                  <a:srgbClr val="FF0000"/>
                </a:solidFill>
                <a:latin typeface="Arial" charset="0"/>
                <a:ea typeface="ＭＳ Ｐゴシック" charset="0"/>
                <a:sym typeface="Arial" charset="0"/>
              </a:rPr>
              <a:t>Slow response from contract suppliers, esp. lower tiers</a:t>
            </a:r>
            <a:endParaRPr lang="en-US" sz="2400" dirty="0">
              <a:solidFill>
                <a:srgbClr val="666699"/>
              </a:solidFill>
              <a:latin typeface="Arial" charset="0"/>
              <a:ea typeface="ＭＳ Ｐゴシック" charset="0"/>
              <a:sym typeface="Arial" charset="0"/>
            </a:endParaRPr>
          </a:p>
          <a:p>
            <a:pPr marL="760413" lvl="1" indent="-303213" algn="l">
              <a:lnSpc>
                <a:spcPct val="90000"/>
              </a:lnSpc>
              <a:spcBef>
                <a:spcPts val="700"/>
              </a:spcBef>
              <a:buClr>
                <a:srgbClr val="E40B2A"/>
              </a:buClr>
              <a:buSzPct val="69000"/>
              <a:buFont typeface="Wingdings" charset="0"/>
              <a:buChar char="l"/>
            </a:pPr>
            <a:r>
              <a:rPr lang="en-US" sz="2400" dirty="0">
                <a:solidFill>
                  <a:srgbClr val="FF0000"/>
                </a:solidFill>
                <a:latin typeface="Arial" charset="0"/>
                <a:ea typeface="ＭＳ Ｐゴシック" charset="0"/>
                <a:sym typeface="Arial" charset="0"/>
              </a:rPr>
              <a:t>Chinese wages up</a:t>
            </a:r>
            <a:endParaRPr lang="en-US" sz="2400" dirty="0">
              <a:solidFill>
                <a:srgbClr val="666699"/>
              </a:solidFill>
              <a:latin typeface="Arial" charset="0"/>
              <a:ea typeface="ＭＳ Ｐゴシック" charset="0"/>
              <a:sym typeface="Arial" charset="0"/>
            </a:endParaRPr>
          </a:p>
          <a:p>
            <a:pPr marL="760413" lvl="1" indent="-303213" algn="l">
              <a:lnSpc>
                <a:spcPct val="90000"/>
              </a:lnSpc>
              <a:spcBef>
                <a:spcPts val="700"/>
              </a:spcBef>
              <a:buClr>
                <a:srgbClr val="E40B2A"/>
              </a:buClr>
              <a:buSzPct val="69000"/>
              <a:buFont typeface="Wingdings" charset="0"/>
              <a:buChar char="l"/>
            </a:pPr>
            <a:r>
              <a:rPr lang="en-US" sz="2400" dirty="0">
                <a:solidFill>
                  <a:srgbClr val="FF0000"/>
                </a:solidFill>
                <a:latin typeface="Arial" charset="0"/>
                <a:ea typeface="ＭＳ Ｐゴシック" charset="0"/>
                <a:sym typeface="Arial" charset="0"/>
              </a:rPr>
              <a:t>Eliminate silos by having mfg. near engineering and customers</a:t>
            </a:r>
          </a:p>
        </p:txBody>
      </p:sp>
      <p:sp>
        <p:nvSpPr>
          <p:cNvPr id="209925" name="Rectangle 5"/>
          <p:cNvSpPr>
            <a:spLocks/>
          </p:cNvSpPr>
          <p:nvPr/>
        </p:nvSpPr>
        <p:spPr bwMode="auto">
          <a:xfrm>
            <a:off x="228600" y="6477000"/>
            <a:ext cx="50481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38100" tIns="38100" rIns="38100" bIns="38100">
            <a:spAutoFit/>
          </a:bodyPr>
          <a:lstStyle/>
          <a:p>
            <a:pPr algn="l"/>
            <a:r>
              <a:rPr lang="en-US" sz="1100" dirty="0">
                <a:solidFill>
                  <a:srgbClr val="190104"/>
                </a:solidFill>
                <a:latin typeface="Arial"/>
                <a:ea typeface="ＭＳ Ｐゴシック" charset="0"/>
                <a:cs typeface="Arial"/>
                <a:sym typeface="Arial" charset="0"/>
              </a:rPr>
              <a:t>Source: 1/27/10 Strategy-</a:t>
            </a:r>
            <a:r>
              <a:rPr lang="en-US" sz="1100" dirty="0" err="1">
                <a:solidFill>
                  <a:srgbClr val="190104"/>
                </a:solidFill>
                <a:latin typeface="Arial"/>
                <a:ea typeface="ＭＳ Ｐゴシック" charset="0"/>
                <a:cs typeface="Arial"/>
                <a:sym typeface="Arial" charset="0"/>
              </a:rPr>
              <a:t>Business.com</a:t>
            </a:r>
            <a:r>
              <a:rPr lang="en-US" sz="1100" dirty="0">
                <a:solidFill>
                  <a:srgbClr val="190104"/>
                </a:solidFill>
                <a:latin typeface="Arial"/>
                <a:ea typeface="ＭＳ Ｐゴシック" charset="0"/>
                <a:cs typeface="Arial"/>
                <a:sym typeface="Arial" charset="0"/>
              </a:rPr>
              <a:t> </a:t>
            </a:r>
            <a:r>
              <a:rPr lang="en-US" sz="1100" dirty="0">
                <a:solidFill>
                  <a:srgbClr val="190104"/>
                </a:solidFill>
                <a:latin typeface="Arial"/>
                <a:ea typeface="ＭＳ Ｐゴシック" charset="0"/>
                <a:cs typeface="Arial"/>
                <a:sym typeface="Arial Italic" charset="0"/>
              </a:rPr>
              <a:t>Manufacturing: </a:t>
            </a:r>
            <a:r>
              <a:rPr lang="en-US" sz="1100" dirty="0" err="1">
                <a:solidFill>
                  <a:srgbClr val="190104"/>
                </a:solidFill>
                <a:latin typeface="Arial"/>
                <a:ea typeface="ＭＳ Ｐゴシック" charset="0"/>
                <a:cs typeface="Arial"/>
                <a:sym typeface="Arial Italic" charset="0"/>
              </a:rPr>
              <a:t>Backshoring</a:t>
            </a:r>
            <a:r>
              <a:rPr lang="en-US" sz="1100" dirty="0">
                <a:solidFill>
                  <a:srgbClr val="190104"/>
                </a:solidFill>
                <a:latin typeface="Arial"/>
                <a:ea typeface="ＭＳ Ｐゴシック" charset="0"/>
                <a:cs typeface="Arial"/>
                <a:sym typeface="Arial Italic" charset="0"/>
              </a:rPr>
              <a:t> on the rise</a:t>
            </a:r>
          </a:p>
        </p:txBody>
      </p:sp>
      <p:pic>
        <p:nvPicPr>
          <p:cNvPr id="209926"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20395" y="609600"/>
            <a:ext cx="201880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1504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EE017F80-0727-DC4F-B31F-4AFF41786645}" type="slidenum">
              <a:rPr lang="en-US" sz="1800" smtClean="0">
                <a:solidFill>
                  <a:srgbClr val="000000"/>
                </a:solidFill>
                <a:latin typeface="Times New Roman" charset="0"/>
                <a:cs typeface="Times New Roman" charset="0"/>
                <a:sym typeface="Times New Roman" charset="0"/>
              </a:rPr>
              <a:pPr algn="r">
                <a:defRPr/>
              </a:pPr>
              <a:t>171</a:t>
            </a:fld>
            <a:endParaRPr lang="en-US" sz="1800" smtClean="0">
              <a:solidFill>
                <a:srgbClr val="000000"/>
              </a:solidFill>
              <a:latin typeface="Times New Roman" charset="0"/>
              <a:cs typeface="Times New Roman" charset="0"/>
              <a:sym typeface="Times New Roman" charset="0"/>
            </a:endParaRPr>
          </a:p>
        </p:txBody>
      </p:sp>
      <p:sp>
        <p:nvSpPr>
          <p:cNvPr id="212995" name="Rectangle 3"/>
          <p:cNvSpPr>
            <a:spLocks/>
          </p:cNvSpPr>
          <p:nvPr/>
        </p:nvSpPr>
        <p:spPr bwMode="auto">
          <a:xfrm>
            <a:off x="1524000" y="-31750"/>
            <a:ext cx="57277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Athletic Shoes</a:t>
            </a:r>
          </a:p>
        </p:txBody>
      </p:sp>
      <p:sp>
        <p:nvSpPr>
          <p:cNvPr id="212996" name="Rectangle 4"/>
          <p:cNvSpPr>
            <a:spLocks/>
          </p:cNvSpPr>
          <p:nvPr/>
        </p:nvSpPr>
        <p:spPr bwMode="auto">
          <a:xfrm>
            <a:off x="152400" y="1524000"/>
            <a:ext cx="88519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China to Stratham, NH</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Expected 200 employees</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Expected $5 million investment</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Automation/technology</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Total cost</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Image/brand</a:t>
            </a:r>
          </a:p>
        </p:txBody>
      </p:sp>
      <p:sp>
        <p:nvSpPr>
          <p:cNvPr id="212997" name="Rectangle 5"/>
          <p:cNvSpPr>
            <a:spLocks/>
          </p:cNvSpPr>
          <p:nvPr/>
        </p:nvSpPr>
        <p:spPr bwMode="auto">
          <a:xfrm>
            <a:off x="152400" y="6324600"/>
            <a:ext cx="8851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a:ea typeface="ＭＳ Ｐゴシック" charset="0"/>
                <a:cs typeface="Arial"/>
                <a:sym typeface="Arial" charset="0"/>
              </a:rPr>
              <a:t>Source: </a:t>
            </a:r>
            <a:r>
              <a:rPr lang="en-US" sz="1100" dirty="0" err="1">
                <a:solidFill>
                  <a:srgbClr val="190104"/>
                </a:solidFill>
                <a:latin typeface="Arial"/>
                <a:ea typeface="ＭＳ Ｐゴシック" charset="0"/>
                <a:cs typeface="Arial"/>
                <a:sym typeface="Arial" charset="0"/>
              </a:rPr>
              <a:t>Heesun</a:t>
            </a:r>
            <a:r>
              <a:rPr lang="en-US" sz="1100" dirty="0">
                <a:solidFill>
                  <a:srgbClr val="190104"/>
                </a:solidFill>
                <a:latin typeface="Arial"/>
                <a:ea typeface="ＭＳ Ｐゴシック" charset="0"/>
                <a:cs typeface="Arial"/>
                <a:sym typeface="Arial" charset="0"/>
              </a:rPr>
              <a:t> Wee, CNBC. </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A shoemaker</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s quest to return manufacturing to New England.</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October 23, 2013.</a:t>
            </a:r>
            <a:endParaRPr lang="en-US" sz="1100" dirty="0">
              <a:solidFill>
                <a:srgbClr val="190104"/>
              </a:solidFill>
              <a:latin typeface="Arial"/>
              <a:ea typeface="Arial" charset="0"/>
              <a:cs typeface="Arial"/>
              <a:sym typeface="Arial" charset="0"/>
            </a:endParaRPr>
          </a:p>
        </p:txBody>
      </p:sp>
      <p:pic>
        <p:nvPicPr>
          <p:cNvPr id="21299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91200" y="838200"/>
            <a:ext cx="3175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1299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5C7C5F8F-2A12-0D42-BD51-44431C3323E6}" type="slidenum">
              <a:rPr lang="en-US" sz="1800" smtClean="0">
                <a:solidFill>
                  <a:srgbClr val="000000"/>
                </a:solidFill>
                <a:latin typeface="Times New Roman" charset="0"/>
                <a:cs typeface="Times New Roman" charset="0"/>
                <a:sym typeface="Times New Roman" charset="0"/>
              </a:rPr>
              <a:pPr algn="r">
                <a:defRPr/>
              </a:pPr>
              <a:t>172</a:t>
            </a:fld>
            <a:endParaRPr lang="en-US" sz="1800" smtClean="0">
              <a:solidFill>
                <a:srgbClr val="000000"/>
              </a:solidFill>
              <a:latin typeface="Times New Roman" charset="0"/>
              <a:cs typeface="Times New Roman" charset="0"/>
              <a:sym typeface="Times New Roman" charset="0"/>
            </a:endParaRPr>
          </a:p>
        </p:txBody>
      </p:sp>
      <p:sp>
        <p:nvSpPr>
          <p:cNvPr id="210947" name="Rectangle 3"/>
          <p:cNvSpPr>
            <a:spLocks/>
          </p:cNvSpPr>
          <p:nvPr/>
        </p:nvSpPr>
        <p:spPr bwMode="auto">
          <a:xfrm>
            <a:off x="2208213" y="-36513"/>
            <a:ext cx="4686300" cy="1231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nchor="ctr"/>
          <a:lstStyle/>
          <a:p>
            <a:r>
              <a:rPr lang="en-US" sz="3200" dirty="0">
                <a:solidFill>
                  <a:srgbClr val="2A2A40"/>
                </a:solidFill>
                <a:latin typeface="Arial" charset="0"/>
                <a:ea typeface="ＭＳ Ｐゴシック" charset="0"/>
                <a:sym typeface="Arial" charset="0"/>
              </a:rPr>
              <a:t>Socks </a:t>
            </a:r>
            <a:endParaRPr lang="en-US" sz="3200" dirty="0" smtClean="0">
              <a:solidFill>
                <a:srgbClr val="2A2A40"/>
              </a:solidFill>
              <a:latin typeface="Arial" charset="0"/>
              <a:ea typeface="ＭＳ Ｐゴシック" charset="0"/>
              <a:sym typeface="Arial" charset="0"/>
            </a:endParaRPr>
          </a:p>
          <a:p>
            <a:r>
              <a:rPr lang="en-US" sz="3200" dirty="0" smtClean="0">
                <a:solidFill>
                  <a:srgbClr val="2A2A40"/>
                </a:solidFill>
                <a:latin typeface="Arial" charset="0"/>
                <a:ea typeface="ＭＳ Ｐゴシック" charset="0"/>
                <a:sym typeface="Arial" charset="0"/>
              </a:rPr>
              <a:t>(</a:t>
            </a:r>
            <a:r>
              <a:rPr lang="en-US" sz="3200" dirty="0">
                <a:solidFill>
                  <a:srgbClr val="2A2A40"/>
                </a:solidFill>
                <a:latin typeface="Arial" charset="0"/>
                <a:ea typeface="ＭＳ Ｐゴシック" charset="0"/>
                <a:sym typeface="Arial" charset="0"/>
              </a:rPr>
              <a:t>Kept from Offshoring)</a:t>
            </a:r>
          </a:p>
        </p:txBody>
      </p:sp>
      <p:sp>
        <p:nvSpPr>
          <p:cNvPr id="210949" name="Rectangle 5"/>
          <p:cNvSpPr>
            <a:spLocks/>
          </p:cNvSpPr>
          <p:nvPr/>
        </p:nvSpPr>
        <p:spPr bwMode="auto">
          <a:xfrm>
            <a:off x="190500" y="5954713"/>
            <a:ext cx="8775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Sources: Joe Kita, </a:t>
            </a:r>
            <a:r>
              <a:rPr lang="en-US" sz="1100">
                <a:solidFill>
                  <a:srgbClr val="190104"/>
                </a:solidFill>
                <a:latin typeface="Arial Italic" charset="0"/>
                <a:ea typeface="ＭＳ Ｐゴシック" charset="0"/>
                <a:sym typeface="Arial Italic" charset="0"/>
              </a:rPr>
              <a:t>Parade</a:t>
            </a:r>
            <a:r>
              <a:rPr lang="en-US" sz="1100">
                <a:solidFill>
                  <a:srgbClr val="190104"/>
                </a:solidFill>
                <a:latin typeface="Arial" charset="0"/>
                <a:ea typeface="ＭＳ Ｐゴシック" charset="0"/>
                <a:sym typeface="Arial" charset="0"/>
              </a:rPr>
              <a:t>. </a:t>
            </a:r>
            <a:r>
              <a:rPr lang="ja-JP" altLang="en-US" sz="1100">
                <a:solidFill>
                  <a:srgbClr val="190104"/>
                </a:solidFill>
                <a:latin typeface="Arial" charset="0"/>
                <a:ea typeface="ＭＳ Ｐゴシック" charset="0"/>
                <a:sym typeface="Arial" charset="0"/>
              </a:rPr>
              <a:t>“</a:t>
            </a:r>
            <a:r>
              <a:rPr lang="en-US" altLang="ja-JP" sz="1100">
                <a:solidFill>
                  <a:srgbClr val="444444"/>
                </a:solidFill>
                <a:latin typeface="Arial" charset="0"/>
                <a:ea typeface="Arial" charset="0"/>
                <a:cs typeface="Arial" charset="0"/>
                <a:sym typeface="Arial" charset="0"/>
              </a:rPr>
              <a:t>Putting America Back to Work: 5 Ways 'Made in the USA' is Staging a Comeback</a:t>
            </a:r>
            <a:r>
              <a:rPr lang="ja-JP" altLang="en-US" sz="1100">
                <a:solidFill>
                  <a:srgbClr val="444444"/>
                </a:solidFill>
                <a:latin typeface="Arial" charset="0"/>
                <a:ea typeface="ＭＳ Ｐゴシック" charset="0"/>
                <a:sym typeface="Arial" charset="0"/>
              </a:rPr>
              <a:t>”</a:t>
            </a:r>
            <a:r>
              <a:rPr lang="en-US" altLang="ja-JP" sz="1100">
                <a:solidFill>
                  <a:srgbClr val="444444"/>
                </a:solidFill>
                <a:latin typeface="Arial" charset="0"/>
                <a:ea typeface="Arial" charset="0"/>
                <a:cs typeface="Arial" charset="0"/>
                <a:sym typeface="Arial" charset="0"/>
              </a:rPr>
              <a:t> </a:t>
            </a:r>
            <a:r>
              <a:rPr lang="en-US" altLang="ja-JP" sz="1100" u="sng">
                <a:solidFill>
                  <a:srgbClr val="CCCCFF"/>
                </a:solidFill>
                <a:latin typeface="Arial" charset="0"/>
                <a:ea typeface="Arial" charset="0"/>
                <a:cs typeface="Arial" charset="0"/>
                <a:sym typeface="Arial" charset="0"/>
                <a:hlinkClick r:id="rId3"/>
              </a:rPr>
              <a:t>http://www.parade.com/150071/joekita/the-return-of-made-in-the-usa/</a:t>
            </a:r>
            <a:r>
              <a:rPr lang="en-US" altLang="ja-JP" sz="1100">
                <a:solidFill>
                  <a:srgbClr val="444444"/>
                </a:solidFill>
                <a:latin typeface="Arial" charset="0"/>
                <a:ea typeface="Arial" charset="0"/>
                <a:cs typeface="Arial" charset="0"/>
                <a:sym typeface="Arial" charset="0"/>
              </a:rPr>
              <a:t>. </a:t>
            </a:r>
            <a:endParaRPr lang="en-US" sz="1100">
              <a:solidFill>
                <a:srgbClr val="444444"/>
              </a:solidFill>
              <a:latin typeface="Arial" charset="0"/>
              <a:ea typeface="Arial" charset="0"/>
              <a:cs typeface="Arial" charset="0"/>
              <a:sym typeface="Arial" charset="0"/>
            </a:endParaRPr>
          </a:p>
        </p:txBody>
      </p:sp>
      <p:pic>
        <p:nvPicPr>
          <p:cNvPr id="210950"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00800" y="1447800"/>
            <a:ext cx="25717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Rectangle 1"/>
          <p:cNvSpPr/>
          <p:nvPr/>
        </p:nvSpPr>
        <p:spPr>
          <a:xfrm>
            <a:off x="533400" y="2514600"/>
            <a:ext cx="4572000" cy="1974900"/>
          </a:xfrm>
          <a:prstGeom prst="rect">
            <a:avLst/>
          </a:prstGeom>
        </p:spPr>
        <p:txBody>
          <a:bodyPr>
            <a:spAutoFit/>
          </a:bodyPr>
          <a:lstStyle/>
          <a:p>
            <a:pPr marL="303213" indent="-303213" algn="l">
              <a:spcBef>
                <a:spcPts val="800"/>
              </a:spcBef>
              <a:buClr>
                <a:srgbClr val="E40B2A"/>
              </a:buClr>
              <a:buSzPct val="80000"/>
              <a:buFont typeface="Wingdings" charset="0"/>
              <a:buChar char="l"/>
            </a:pPr>
            <a:r>
              <a:rPr lang="en-US" sz="2800" dirty="0" smtClean="0">
                <a:solidFill>
                  <a:srgbClr val="190104"/>
                </a:solidFill>
                <a:latin typeface="Arial" charset="0"/>
                <a:ea typeface="ＭＳ Ｐゴシック" charset="0"/>
                <a:sym typeface="Arial" charset="0"/>
              </a:rPr>
              <a:t>Mt. Airy, NC</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smtClean="0">
                <a:solidFill>
                  <a:srgbClr val="190104"/>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smtClean="0">
                <a:solidFill>
                  <a:srgbClr val="190104"/>
                </a:solidFill>
                <a:latin typeface="Arial" charset="0"/>
                <a:ea typeface="ＭＳ Ｐゴシック" charset="0"/>
                <a:sym typeface="Arial" charset="0"/>
              </a:rPr>
              <a:t>Image/ Brand</a:t>
            </a:r>
            <a:endParaRPr lang="en-US" sz="24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smtClean="0">
                <a:solidFill>
                  <a:srgbClr val="190104"/>
                </a:solidFill>
                <a:latin typeface="Arial" charset="0"/>
                <a:ea typeface="ＭＳ Ｐゴシック" charset="0"/>
                <a:sym typeface="Arial" charset="0"/>
              </a:rPr>
              <a:t>“Farm to feet”</a:t>
            </a:r>
            <a:endParaRPr lang="en-US" sz="2400" dirty="0">
              <a:solidFill>
                <a:srgbClr val="666699"/>
              </a:solidFill>
              <a:latin typeface="Arial" charset="0"/>
              <a:ea typeface="ＭＳ Ｐゴシック" charset="0"/>
              <a:sym typeface="Arial" charset="0"/>
            </a:endParaRPr>
          </a:p>
        </p:txBody>
      </p:sp>
    </p:spTree>
  </p:cSld>
  <p:clrMapOvr>
    <a:masterClrMapping/>
  </p:clrMapOvr>
  <p:transition xmlns:p14="http://schemas.microsoft.com/office/powerpoint/2010/mai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6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1401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219707BE-D74C-F947-AA29-C05BB82F80B2}" type="slidenum">
              <a:rPr lang="en-US" sz="1800" smtClean="0">
                <a:solidFill>
                  <a:srgbClr val="000000"/>
                </a:solidFill>
                <a:latin typeface="Times New Roman" charset="0"/>
                <a:cs typeface="Times New Roman" charset="0"/>
                <a:sym typeface="Times New Roman" charset="0"/>
              </a:rPr>
              <a:pPr algn="r">
                <a:defRPr/>
              </a:pPr>
              <a:t>173</a:t>
            </a:fld>
            <a:endParaRPr lang="en-US" sz="1800" smtClean="0">
              <a:solidFill>
                <a:srgbClr val="000000"/>
              </a:solidFill>
              <a:latin typeface="Times New Roman" charset="0"/>
              <a:cs typeface="Times New Roman" charset="0"/>
              <a:sym typeface="Times New Roman" charset="0"/>
            </a:endParaRPr>
          </a:p>
        </p:txBody>
      </p:sp>
      <p:sp>
        <p:nvSpPr>
          <p:cNvPr id="211971" name="Rectangle 3"/>
          <p:cNvSpPr>
            <a:spLocks/>
          </p:cNvSpPr>
          <p:nvPr/>
        </p:nvSpPr>
        <p:spPr bwMode="auto">
          <a:xfrm>
            <a:off x="1600200" y="-69850"/>
            <a:ext cx="40386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r"/>
            <a:r>
              <a:rPr lang="en-US" sz="3200" dirty="0">
                <a:solidFill>
                  <a:srgbClr val="190104"/>
                </a:solidFill>
                <a:latin typeface="Arial" charset="0"/>
                <a:ea typeface="ＭＳ Ｐゴシック" charset="0"/>
                <a:sym typeface="Arial" charset="0"/>
              </a:rPr>
              <a:t>LED Lighting</a:t>
            </a:r>
          </a:p>
        </p:txBody>
      </p:sp>
      <p:sp>
        <p:nvSpPr>
          <p:cNvPr id="211972" name="Rectangle 4"/>
          <p:cNvSpPr>
            <a:spLocks/>
          </p:cNvSpPr>
          <p:nvPr/>
        </p:nvSpPr>
        <p:spPr bwMode="auto">
          <a:xfrm>
            <a:off x="152400" y="1219200"/>
            <a:ext cx="88519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8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China to Houston, TX</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250-300 jobs</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Q</a:t>
            </a:r>
            <a:r>
              <a:rPr lang="en-US" sz="2400" dirty="0" smtClean="0">
                <a:solidFill>
                  <a:srgbClr val="190104"/>
                </a:solidFill>
                <a:latin typeface="Arial" charset="0"/>
                <a:ea typeface="ＭＳ Ｐゴシック" charset="0"/>
                <a:sym typeface="Arial" charset="0"/>
              </a:rPr>
              <a:t>uality </a:t>
            </a:r>
            <a:r>
              <a:rPr lang="en-US" sz="2400" dirty="0">
                <a:solidFill>
                  <a:srgbClr val="190104"/>
                </a:solidFill>
                <a:latin typeface="Arial" charset="0"/>
                <a:ea typeface="ＭＳ Ｐゴシック" charset="0"/>
                <a:sym typeface="Arial" charset="0"/>
              </a:rPr>
              <a:t>issues</a:t>
            </a:r>
            <a:endParaRPr lang="en-US" sz="24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G</a:t>
            </a:r>
            <a:r>
              <a:rPr lang="en-US" sz="2400" dirty="0" smtClean="0">
                <a:solidFill>
                  <a:srgbClr val="190104"/>
                </a:solidFill>
                <a:latin typeface="Arial" charset="0"/>
                <a:ea typeface="ＭＳ Ｐゴシック" charset="0"/>
                <a:sym typeface="Arial" charset="0"/>
              </a:rPr>
              <a:t>oods </a:t>
            </a:r>
            <a:r>
              <a:rPr lang="en-US" sz="2400" dirty="0">
                <a:solidFill>
                  <a:srgbClr val="190104"/>
                </a:solidFill>
                <a:latin typeface="Arial" charset="0"/>
                <a:ea typeface="ＭＳ Ｐゴシック" charset="0"/>
                <a:sym typeface="Arial" charset="0"/>
              </a:rPr>
              <a:t>damaged in transportation</a:t>
            </a:r>
            <a:endParaRPr lang="en-US" sz="24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Spending 30% more on labor, but after lower shipping costs, fewer defects, and increased automation, overall will be only 4% higher</a:t>
            </a:r>
            <a:endParaRPr lang="en-US" sz="24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Expects the </a:t>
            </a:r>
            <a:r>
              <a:rPr lang="ja-JP" altLang="en-US" sz="2400" dirty="0">
                <a:solidFill>
                  <a:srgbClr val="190104"/>
                </a:solidFill>
                <a:latin typeface="Arial" charset="0"/>
                <a:ea typeface="ＭＳ Ｐゴシック" charset="0"/>
                <a:sym typeface="Arial" charset="0"/>
              </a:rPr>
              <a:t>“</a:t>
            </a:r>
            <a:r>
              <a:rPr lang="en-US" altLang="ja-JP" sz="2400" dirty="0">
                <a:solidFill>
                  <a:srgbClr val="190104"/>
                </a:solidFill>
                <a:latin typeface="Arial" charset="0"/>
                <a:ea typeface="Arial" charset="0"/>
                <a:cs typeface="Arial" charset="0"/>
                <a:sym typeface="Arial" charset="0"/>
              </a:rPr>
              <a:t>Made in the USA</a:t>
            </a:r>
            <a:r>
              <a:rPr lang="ja-JP" altLang="en-US" sz="2400" dirty="0">
                <a:solidFill>
                  <a:srgbClr val="190104"/>
                </a:solidFill>
                <a:latin typeface="Arial" charset="0"/>
                <a:ea typeface="ＭＳ Ｐゴシック" charset="0"/>
                <a:sym typeface="Arial" charset="0"/>
              </a:rPr>
              <a:t>”</a:t>
            </a:r>
            <a:r>
              <a:rPr lang="en-US" altLang="ja-JP" sz="2400" dirty="0">
                <a:solidFill>
                  <a:srgbClr val="190104"/>
                </a:solidFill>
                <a:latin typeface="Arial" charset="0"/>
                <a:ea typeface="Arial" charset="0"/>
                <a:cs typeface="Arial" charset="0"/>
                <a:sym typeface="Arial" charset="0"/>
              </a:rPr>
              <a:t> demand to offset the 4%</a:t>
            </a:r>
            <a:endParaRPr lang="en-US" sz="2400" dirty="0">
              <a:solidFill>
                <a:srgbClr val="190104"/>
              </a:solidFill>
              <a:latin typeface="Arial" charset="0"/>
              <a:ea typeface="Arial" charset="0"/>
              <a:cs typeface="Arial" charset="0"/>
              <a:sym typeface="Arial" charset="0"/>
            </a:endParaRPr>
          </a:p>
        </p:txBody>
      </p:sp>
      <p:sp>
        <p:nvSpPr>
          <p:cNvPr id="211973" name="Rectangle 5"/>
          <p:cNvSpPr>
            <a:spLocks/>
          </p:cNvSpPr>
          <p:nvPr/>
        </p:nvSpPr>
        <p:spPr bwMode="auto">
          <a:xfrm>
            <a:off x="152400" y="6400800"/>
            <a:ext cx="80772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Reuters: Google sees advantage in making new gadget in U.S. By Noel </a:t>
            </a:r>
            <a:r>
              <a:rPr lang="en-US" sz="1100" dirty="0" err="1">
                <a:solidFill>
                  <a:srgbClr val="190104"/>
                </a:solidFill>
                <a:latin typeface="Arial" charset="0"/>
                <a:ea typeface="ＭＳ Ｐゴシック" charset="0"/>
                <a:sym typeface="Arial" charset="0"/>
              </a:rPr>
              <a:t>Randewich</a:t>
            </a:r>
            <a:r>
              <a:rPr lang="en-US" sz="1100" dirty="0">
                <a:solidFill>
                  <a:srgbClr val="190104"/>
                </a:solidFill>
                <a:latin typeface="Arial" charset="0"/>
                <a:ea typeface="ＭＳ Ｐゴシック" charset="0"/>
                <a:sym typeface="Arial" charset="0"/>
              </a:rPr>
              <a:t> and Alexei </a:t>
            </a:r>
            <a:r>
              <a:rPr lang="en-US" sz="1100" dirty="0" err="1">
                <a:solidFill>
                  <a:srgbClr val="190104"/>
                </a:solidFill>
                <a:latin typeface="Arial" charset="0"/>
                <a:ea typeface="ＭＳ Ｐゴシック" charset="0"/>
                <a:sym typeface="Arial" charset="0"/>
              </a:rPr>
              <a:t>Oreskovic</a:t>
            </a:r>
            <a:r>
              <a:rPr lang="en-US" sz="1100" dirty="0">
                <a:solidFill>
                  <a:srgbClr val="190104"/>
                </a:solidFill>
                <a:latin typeface="Arial" charset="0"/>
                <a:ea typeface="ＭＳ Ｐゴシック" charset="0"/>
                <a:sym typeface="Arial" charset="0"/>
              </a:rPr>
              <a:t>, July 3, 2012</a:t>
            </a:r>
          </a:p>
        </p:txBody>
      </p:sp>
      <p:pic>
        <p:nvPicPr>
          <p:cNvPr id="211974"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0" y="838200"/>
            <a:ext cx="358140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1606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272AEE3E-5056-6249-9040-C1E19F7B407C}" type="slidenum">
              <a:rPr lang="en-US" sz="1800" smtClean="0">
                <a:solidFill>
                  <a:srgbClr val="000000"/>
                </a:solidFill>
                <a:latin typeface="Times New Roman" charset="0"/>
                <a:cs typeface="Times New Roman" charset="0"/>
                <a:sym typeface="Times New Roman" charset="0"/>
              </a:rPr>
              <a:pPr algn="r">
                <a:defRPr/>
              </a:pPr>
              <a:t>174</a:t>
            </a:fld>
            <a:endParaRPr lang="en-US" sz="1800" smtClean="0">
              <a:solidFill>
                <a:srgbClr val="000000"/>
              </a:solidFill>
              <a:latin typeface="Times New Roman" charset="0"/>
              <a:cs typeface="Times New Roman" charset="0"/>
              <a:sym typeface="Times New Roman" charset="0"/>
            </a:endParaRPr>
          </a:p>
        </p:txBody>
      </p:sp>
      <p:sp>
        <p:nvSpPr>
          <p:cNvPr id="214019" name="Rectangle 3"/>
          <p:cNvSpPr>
            <a:spLocks/>
          </p:cNvSpPr>
          <p:nvPr/>
        </p:nvSpPr>
        <p:spPr bwMode="auto">
          <a:xfrm>
            <a:off x="152400" y="1981200"/>
            <a:ext cx="88519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Brooklyn, NY</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Provide resources that could create 300 jobs by 2015</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3D printing for design and prototyping</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ja-JP" altLang="en-US" sz="2800" dirty="0">
                <a:solidFill>
                  <a:srgbClr val="2A2A40"/>
                </a:solidFill>
                <a:latin typeface="Arial" charset="0"/>
                <a:ea typeface="ＭＳ Ｐゴシック" charset="0"/>
                <a:sym typeface="Arial" charset="0"/>
              </a:rPr>
              <a:t>“</a:t>
            </a:r>
            <a:r>
              <a:rPr lang="en-US" altLang="ja-JP" sz="2800" dirty="0">
                <a:solidFill>
                  <a:srgbClr val="2A2A40"/>
                </a:solidFill>
                <a:latin typeface="Arial" charset="0"/>
                <a:ea typeface="Arial" charset="0"/>
                <a:cs typeface="Arial" charset="0"/>
                <a:sym typeface="Arial" charset="0"/>
              </a:rPr>
              <a:t>A place that gives NY-based entrepreneurs, innovators, designers and engineers an opportunity to launch their businesses and create jobs more than a year ahead of schedule</a:t>
            </a:r>
            <a:r>
              <a:rPr lang="ja-JP" altLang="en-US" sz="2800" dirty="0">
                <a:solidFill>
                  <a:srgbClr val="2A2A40"/>
                </a:solidFill>
                <a:latin typeface="Arial" charset="0"/>
                <a:ea typeface="ＭＳ Ｐゴシック" charset="0"/>
                <a:sym typeface="Arial" charset="0"/>
              </a:rPr>
              <a:t>”</a:t>
            </a:r>
            <a:endParaRPr lang="en-US" sz="2800" dirty="0">
              <a:solidFill>
                <a:srgbClr val="2A2A40"/>
              </a:solidFill>
              <a:latin typeface="Arial" charset="0"/>
              <a:ea typeface="ＭＳ Ｐゴシック" charset="0"/>
              <a:sym typeface="Arial" charset="0"/>
            </a:endParaRPr>
          </a:p>
        </p:txBody>
      </p:sp>
      <p:sp>
        <p:nvSpPr>
          <p:cNvPr id="214020" name="Rectangle 4"/>
          <p:cNvSpPr>
            <a:spLocks/>
          </p:cNvSpPr>
          <p:nvPr/>
        </p:nvSpPr>
        <p:spPr bwMode="auto">
          <a:xfrm>
            <a:off x="152400" y="6096000"/>
            <a:ext cx="8775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James Bartolacci, </a:t>
            </a:r>
            <a:r>
              <a:rPr lang="en-US" sz="1100">
                <a:solidFill>
                  <a:srgbClr val="190104"/>
                </a:solidFill>
                <a:latin typeface="Arial Italic" charset="0"/>
                <a:ea typeface="ＭＳ Ｐゴシック" charset="0"/>
                <a:sym typeface="Arial Italic" charset="0"/>
              </a:rPr>
              <a:t>Architizer</a:t>
            </a:r>
            <a:r>
              <a:rPr lang="en-US" sz="1100">
                <a:solidFill>
                  <a:srgbClr val="190104"/>
                </a:solidFill>
                <a:latin typeface="Arial" charset="0"/>
                <a:ea typeface="ＭＳ Ｐゴシック" charset="0"/>
                <a:sym typeface="Arial" charset="0"/>
              </a:rPr>
              <a:t>.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Think the Future of NYC</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s Urban Manufacturing is Years Away? Think Again! </a:t>
            </a:r>
            <a:r>
              <a:rPr lang="en-US" altLang="ja-JP" sz="1100" u="sng">
                <a:solidFill>
                  <a:srgbClr val="CCCCFF"/>
                </a:solidFill>
                <a:latin typeface="Arial" charset="0"/>
                <a:ea typeface="Arial" charset="0"/>
                <a:cs typeface="Arial" charset="0"/>
                <a:sym typeface="Arial" charset="0"/>
                <a:hlinkClick r:id="rId4"/>
              </a:rPr>
              <a:t>http://www.architizer.com/blog/think-the-future-of-nycs-urban-manufacturing-is-years-away-think-again/</a:t>
            </a:r>
            <a:r>
              <a:rPr lang="en-US" altLang="ja-JP" sz="1100">
                <a:solidFill>
                  <a:srgbClr val="190104"/>
                </a:solidFill>
                <a:latin typeface="Arial" charset="0"/>
                <a:ea typeface="Arial" charset="0"/>
                <a:cs typeface="Arial" charset="0"/>
                <a:sym typeface="Arial" charset="0"/>
              </a:rPr>
              <a:t>.  </a:t>
            </a:r>
            <a:endParaRPr lang="en-US" sz="1100">
              <a:solidFill>
                <a:srgbClr val="190104"/>
              </a:solidFill>
              <a:latin typeface="Arial" charset="0"/>
              <a:ea typeface="Arial" charset="0"/>
              <a:cs typeface="Arial" charset="0"/>
              <a:sym typeface="Arial" charset="0"/>
            </a:endParaRPr>
          </a:p>
        </p:txBody>
      </p:sp>
      <p:sp>
        <p:nvSpPr>
          <p:cNvPr id="214021" name="Rectangle 5"/>
          <p:cNvSpPr>
            <a:spLocks/>
          </p:cNvSpPr>
          <p:nvPr/>
        </p:nvSpPr>
        <p:spPr bwMode="auto">
          <a:xfrm>
            <a:off x="1663700" y="-228600"/>
            <a:ext cx="74803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smtClean="0">
                <a:solidFill>
                  <a:srgbClr val="2A2A40"/>
                </a:solidFill>
                <a:latin typeface="Arial" charset="0"/>
                <a:ea typeface="ＭＳ Ｐゴシック" charset="0"/>
                <a:sym typeface="Arial" charset="0"/>
              </a:rPr>
              <a:t>   </a:t>
            </a:r>
          </a:p>
          <a:p>
            <a:r>
              <a:rPr lang="en-US" sz="3200" dirty="0" smtClean="0">
                <a:solidFill>
                  <a:srgbClr val="2A2A40"/>
                </a:solidFill>
                <a:latin typeface="Arial" charset="0"/>
                <a:ea typeface="ＭＳ Ｐゴシック" charset="0"/>
                <a:sym typeface="Arial" charset="0"/>
              </a:rPr>
              <a:t>Advanced </a:t>
            </a:r>
            <a:r>
              <a:rPr lang="en-US" sz="3200" dirty="0">
                <a:solidFill>
                  <a:srgbClr val="2A2A40"/>
                </a:solidFill>
                <a:latin typeface="Arial" charset="0"/>
                <a:ea typeface="ＭＳ Ｐゴシック" charset="0"/>
                <a:sym typeface="Arial" charset="0"/>
              </a:rPr>
              <a:t>Manufacturing Hub/Incubator</a:t>
            </a:r>
          </a:p>
        </p:txBody>
      </p:sp>
      <p:pic>
        <p:nvPicPr>
          <p:cNvPr id="214022"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77000" y="762000"/>
            <a:ext cx="23749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1811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FAF38E9A-98C7-AC43-9DFA-9D3976FCE5A3}" type="slidenum">
              <a:rPr lang="en-US" sz="1800" smtClean="0">
                <a:solidFill>
                  <a:srgbClr val="000000"/>
                </a:solidFill>
                <a:latin typeface="Times New Roman" charset="0"/>
                <a:cs typeface="Times New Roman" charset="0"/>
                <a:sym typeface="Times New Roman" charset="0"/>
              </a:rPr>
              <a:pPr algn="r">
                <a:defRPr/>
              </a:pPr>
              <a:t>175</a:t>
            </a:fld>
            <a:endParaRPr lang="en-US" sz="1800" smtClean="0">
              <a:solidFill>
                <a:srgbClr val="000000"/>
              </a:solidFill>
              <a:latin typeface="Times New Roman" charset="0"/>
              <a:cs typeface="Times New Roman" charset="0"/>
              <a:sym typeface="Times New Roman" charset="0"/>
            </a:endParaRPr>
          </a:p>
        </p:txBody>
      </p:sp>
      <p:sp>
        <p:nvSpPr>
          <p:cNvPr id="218115" name="Rectangle 3"/>
          <p:cNvSpPr>
            <a:spLocks noGrp="1" noChangeArrowheads="1"/>
          </p:cNvSpPr>
          <p:nvPr>
            <p:ph type="title"/>
          </p:nvPr>
        </p:nvSpPr>
        <p:spPr>
          <a:xfrm>
            <a:off x="1409700" y="0"/>
            <a:ext cx="6324600" cy="1066800"/>
          </a:xfrm>
        </p:spPr>
        <p:txBody>
          <a:bodyPr/>
          <a:lstStyle/>
          <a:p>
            <a:pPr algn="ctr" eaLnBrk="1" hangingPunct="1">
              <a:defRPr/>
            </a:pPr>
            <a:r>
              <a:rPr lang="en-US" sz="3200" dirty="0" smtClean="0">
                <a:solidFill>
                  <a:srgbClr val="190104"/>
                </a:solidFill>
              </a:rPr>
              <a:t>Passenger Rail Cars</a:t>
            </a:r>
            <a:br>
              <a:rPr lang="en-US" sz="3200" dirty="0" smtClean="0">
                <a:solidFill>
                  <a:srgbClr val="190104"/>
                </a:solidFill>
              </a:rPr>
            </a:br>
            <a:r>
              <a:rPr lang="en-US" sz="3200" dirty="0" smtClean="0">
                <a:solidFill>
                  <a:srgbClr val="190104"/>
                </a:solidFill>
              </a:rPr>
              <a:t>(</a:t>
            </a:r>
            <a:r>
              <a:rPr lang="en-US" sz="3200" dirty="0">
                <a:solidFill>
                  <a:srgbClr val="2A2A40"/>
                </a:solidFill>
                <a:latin typeface="Arial" charset="0"/>
                <a:ea typeface="ＭＳ Ｐゴシック" charset="0"/>
              </a:rPr>
              <a:t>Foreign Direct Investment</a:t>
            </a:r>
            <a:r>
              <a:rPr lang="en-US" sz="3200" dirty="0" smtClean="0">
                <a:solidFill>
                  <a:srgbClr val="190104"/>
                </a:solidFill>
              </a:rPr>
              <a:t>)</a:t>
            </a:r>
          </a:p>
        </p:txBody>
      </p:sp>
      <p:sp>
        <p:nvSpPr>
          <p:cNvPr id="216068" name="Rectangle 4"/>
          <p:cNvSpPr>
            <a:spLocks/>
          </p:cNvSpPr>
          <p:nvPr/>
        </p:nvSpPr>
        <p:spPr bwMode="auto">
          <a:xfrm>
            <a:off x="163513" y="2362200"/>
            <a:ext cx="88519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Japan to Rochelle, IL</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90 jobs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$100 million capital investment</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Government Incentives: Buy America Act</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Increased competitiveness in American market</a:t>
            </a:r>
          </a:p>
        </p:txBody>
      </p:sp>
      <p:sp>
        <p:nvSpPr>
          <p:cNvPr id="216069" name="Rectangle 5"/>
          <p:cNvSpPr>
            <a:spLocks/>
          </p:cNvSpPr>
          <p:nvPr/>
        </p:nvSpPr>
        <p:spPr bwMode="auto">
          <a:xfrm>
            <a:off x="152400" y="6324600"/>
            <a:ext cx="8775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a:ea typeface="ＭＳ Ｐゴシック" charset="0"/>
                <a:cs typeface="Arial"/>
                <a:sym typeface="Arial" charset="0"/>
              </a:rPr>
              <a:t>Source: </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Nippon Sharyo Manufacturing Opens Rail Car Production Facility in Rochelle, IL.</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Area Development. July 30, 2014.</a:t>
            </a:r>
            <a:endParaRPr lang="en-US" sz="1100" dirty="0">
              <a:solidFill>
                <a:srgbClr val="190104"/>
              </a:solidFill>
              <a:latin typeface="Arial"/>
              <a:ea typeface="Arial" charset="0"/>
              <a:cs typeface="Arial"/>
              <a:sym typeface="Arial" charset="0"/>
            </a:endParaRPr>
          </a:p>
        </p:txBody>
      </p:sp>
      <p:pic>
        <p:nvPicPr>
          <p:cNvPr id="21607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31621" y="1371600"/>
            <a:ext cx="4783779"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8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1913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E8A984E1-E659-6245-8755-70DB5013D1B8}" type="slidenum">
              <a:rPr lang="en-US" sz="1800" smtClean="0">
                <a:solidFill>
                  <a:srgbClr val="000000"/>
                </a:solidFill>
                <a:latin typeface="Times New Roman" charset="0"/>
                <a:cs typeface="Times New Roman" charset="0"/>
                <a:sym typeface="Times New Roman" charset="0"/>
              </a:rPr>
              <a:pPr algn="r">
                <a:defRPr/>
              </a:pPr>
              <a:t>176</a:t>
            </a:fld>
            <a:endParaRPr lang="en-US" sz="1800" smtClean="0">
              <a:solidFill>
                <a:srgbClr val="000000"/>
              </a:solidFill>
              <a:latin typeface="Times New Roman" charset="0"/>
              <a:cs typeface="Times New Roman" charset="0"/>
              <a:sym typeface="Times New Roman" charset="0"/>
            </a:endParaRPr>
          </a:p>
        </p:txBody>
      </p:sp>
      <p:sp>
        <p:nvSpPr>
          <p:cNvPr id="217091" name="Rectangle 3"/>
          <p:cNvSpPr>
            <a:spLocks/>
          </p:cNvSpPr>
          <p:nvPr/>
        </p:nvSpPr>
        <p:spPr bwMode="auto">
          <a:xfrm>
            <a:off x="685800" y="293687"/>
            <a:ext cx="79375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Automobiles </a:t>
            </a:r>
            <a:endParaRPr lang="en-US" sz="3200" dirty="0" smtClean="0">
              <a:solidFill>
                <a:srgbClr val="2A2A40"/>
              </a:solidFill>
              <a:latin typeface="Arial" charset="0"/>
              <a:ea typeface="ＭＳ Ｐゴシック" charset="0"/>
              <a:sym typeface="Arial" charset="0"/>
            </a:endParaRPr>
          </a:p>
          <a:p>
            <a:r>
              <a:rPr lang="en-US" sz="3200" dirty="0">
                <a:solidFill>
                  <a:srgbClr val="2A2A40"/>
                </a:solidFill>
                <a:latin typeface="Arial" charset="0"/>
                <a:ea typeface="ＭＳ Ｐゴシック" charset="0"/>
                <a:sym typeface="Arial" charset="0"/>
              </a:rPr>
              <a:t>(Foreign Direct Investment)</a:t>
            </a:r>
          </a:p>
        </p:txBody>
      </p:sp>
      <p:sp>
        <p:nvSpPr>
          <p:cNvPr id="217092" name="Rectangle 4"/>
          <p:cNvSpPr>
            <a:spLocks/>
          </p:cNvSpPr>
          <p:nvPr/>
        </p:nvSpPr>
        <p:spPr bwMode="auto">
          <a:xfrm>
            <a:off x="152400" y="1752600"/>
            <a:ext cx="88519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400" dirty="0">
                <a:solidFill>
                  <a:srgbClr val="190104"/>
                </a:solidFill>
                <a:latin typeface="Arial Bold" charset="0"/>
                <a:ea typeface="ＭＳ Ｐゴシック" charset="0"/>
                <a:sym typeface="Arial Bold" charset="0"/>
              </a:rPr>
              <a:t>2012</a:t>
            </a:r>
            <a:r>
              <a:rPr lang="en-US" sz="2400" dirty="0">
                <a:solidFill>
                  <a:srgbClr val="190104"/>
                </a:solidFill>
                <a:latin typeface="Arial" charset="0"/>
                <a:ea typeface="ＭＳ Ｐゴシック" charset="0"/>
                <a:sym typeface="Arial" charset="0"/>
              </a:rPr>
              <a:t>: Mexico to Canton, MS, added production of 2013 Sentra</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190104"/>
                </a:solidFill>
                <a:latin typeface="Arial" charset="0"/>
                <a:ea typeface="ＭＳ Ｐゴシック" charset="0"/>
                <a:sym typeface="Arial" charset="0"/>
              </a:rPr>
              <a:t>1000 jobs add, $20 million spent in tooling, fended off UAW organizing effort</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190104"/>
                </a:solidFill>
                <a:latin typeface="Arial Bold" charset="0"/>
                <a:ea typeface="ＭＳ Ｐゴシック" charset="0"/>
                <a:sym typeface="Arial Bold" charset="0"/>
              </a:rPr>
              <a:t>2013</a:t>
            </a:r>
            <a:r>
              <a:rPr lang="en-US" sz="2400" dirty="0">
                <a:solidFill>
                  <a:srgbClr val="190104"/>
                </a:solidFill>
                <a:latin typeface="Arial" charset="0"/>
                <a:ea typeface="ＭＳ Ｐゴシック" charset="0"/>
                <a:sym typeface="Arial" charset="0"/>
              </a:rPr>
              <a:t>: Madison County Economic Development Authority approved $100 mil. in bonds to construct buildings for Nissan </a:t>
            </a:r>
            <a:r>
              <a:rPr lang="en-US" sz="2400" dirty="0" smtClean="0">
                <a:solidFill>
                  <a:srgbClr val="190104"/>
                </a:solidFill>
                <a:latin typeface="Arial" charset="0"/>
                <a:ea typeface="ＭＳ Ｐゴシック" charset="0"/>
                <a:sym typeface="Arial" charset="0"/>
              </a:rPr>
              <a:t>plant’</a:t>
            </a:r>
            <a:r>
              <a:rPr lang="en-US" altLang="ja-JP" sz="2400" dirty="0" smtClean="0">
                <a:solidFill>
                  <a:srgbClr val="190104"/>
                </a:solidFill>
                <a:latin typeface="Arial" charset="0"/>
                <a:ea typeface="Arial" charset="0"/>
                <a:cs typeface="Arial" charset="0"/>
                <a:sym typeface="Arial" charset="0"/>
              </a:rPr>
              <a:t>s </a:t>
            </a:r>
            <a:r>
              <a:rPr lang="en-US" altLang="ja-JP" sz="2400" dirty="0">
                <a:solidFill>
                  <a:srgbClr val="190104"/>
                </a:solidFill>
                <a:latin typeface="Arial" charset="0"/>
                <a:ea typeface="Arial" charset="0"/>
                <a:cs typeface="Arial" charset="0"/>
                <a:sym typeface="Arial" charset="0"/>
              </a:rPr>
              <a:t>suppliers</a:t>
            </a:r>
            <a:endParaRPr lang="en-US" altLang="ja-JP" sz="2400" dirty="0">
              <a:solidFill>
                <a:srgbClr val="666699"/>
              </a:solidFill>
              <a:latin typeface="Arial" charset="0"/>
              <a:ea typeface="Lucida Grande" charset="0"/>
              <a:cs typeface="Lucida Grande"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190104"/>
                </a:solidFill>
                <a:latin typeface="Arial" charset="0"/>
                <a:ea typeface="Arial" charset="0"/>
                <a:cs typeface="Arial" charset="0"/>
                <a:sym typeface="Arial" charset="0"/>
              </a:rPr>
              <a:t>800 new jobs: 400 supplier jobs, 400 Nissan</a:t>
            </a:r>
            <a:endParaRPr lang="en-US" sz="2400" dirty="0">
              <a:solidFill>
                <a:srgbClr val="666699"/>
              </a:solidFill>
              <a:latin typeface="Arial" charset="0"/>
              <a:ea typeface="Lucida Grande" charset="0"/>
              <a:cs typeface="Lucida Grande"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190104"/>
                </a:solidFill>
                <a:latin typeface="Arial" charset="0"/>
                <a:ea typeface="Arial" charset="0"/>
                <a:cs typeface="Arial" charset="0"/>
                <a:sym typeface="Arial" charset="0"/>
              </a:rPr>
              <a:t>Currently 69% of North American sales are manufactured in N.A.: increase to 85% by 2015</a:t>
            </a:r>
            <a:endParaRPr lang="en-US" sz="2400" dirty="0">
              <a:solidFill>
                <a:srgbClr val="666699"/>
              </a:solidFill>
              <a:latin typeface="Arial" charset="0"/>
              <a:ea typeface="Lucida Grande" charset="0"/>
              <a:cs typeface="Lucida Grande"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190104"/>
                </a:solidFill>
                <a:latin typeface="Arial" charset="0"/>
                <a:ea typeface="Arial" charset="0"/>
                <a:cs typeface="Arial" charset="0"/>
                <a:sym typeface="Arial" charset="0"/>
              </a:rPr>
              <a:t>Nissan has received $1 billion value in incentives (including tax breaks) from state. In turn, Nissan has invested $2 billion.</a:t>
            </a:r>
          </a:p>
        </p:txBody>
      </p:sp>
      <p:sp>
        <p:nvSpPr>
          <p:cNvPr id="217093" name="Rectangle 5"/>
          <p:cNvSpPr>
            <a:spLocks/>
          </p:cNvSpPr>
          <p:nvPr/>
        </p:nvSpPr>
        <p:spPr bwMode="auto">
          <a:xfrm>
            <a:off x="152400" y="60198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Emily </a:t>
            </a:r>
            <a:r>
              <a:rPr lang="en-US" sz="1100" dirty="0" err="1">
                <a:solidFill>
                  <a:srgbClr val="190104"/>
                </a:solidFill>
                <a:latin typeface="Arial" charset="0"/>
                <a:ea typeface="ＭＳ Ｐゴシック" charset="0"/>
                <a:sym typeface="Arial" charset="0"/>
              </a:rPr>
              <a:t>Wagster</a:t>
            </a:r>
            <a:r>
              <a:rPr lang="en-US" sz="1100" dirty="0">
                <a:solidFill>
                  <a:srgbClr val="190104"/>
                </a:solidFill>
                <a:latin typeface="Arial" charset="0"/>
                <a:ea typeface="ＭＳ Ｐゴシック" charset="0"/>
                <a:sym typeface="Arial" charset="0"/>
              </a:rPr>
              <a:t> </a:t>
            </a:r>
            <a:r>
              <a:rPr lang="en-US" sz="1100" dirty="0" err="1">
                <a:solidFill>
                  <a:srgbClr val="190104"/>
                </a:solidFill>
                <a:latin typeface="Arial" charset="0"/>
                <a:ea typeface="ＭＳ Ｐゴシック" charset="0"/>
                <a:sym typeface="Arial" charset="0"/>
              </a:rPr>
              <a:t>Pettus</a:t>
            </a:r>
            <a:r>
              <a:rPr lang="en-US" sz="1100" dirty="0">
                <a:solidFill>
                  <a:srgbClr val="190104"/>
                </a:solidFill>
                <a:latin typeface="Arial" charset="0"/>
                <a:ea typeface="ＭＳ Ｐゴシック" charset="0"/>
                <a:sym typeface="Arial" charset="0"/>
              </a:rPr>
              <a:t>, </a:t>
            </a:r>
            <a:r>
              <a:rPr lang="en-US" sz="1100" dirty="0">
                <a:solidFill>
                  <a:srgbClr val="190104"/>
                </a:solidFill>
                <a:latin typeface="Arial Italic" charset="0"/>
                <a:ea typeface="ＭＳ Ｐゴシック" charset="0"/>
                <a:sym typeface="Arial Italic" charset="0"/>
              </a:rPr>
              <a:t>AP</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Nissan building park for suppliers at Miss. plant.</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err="1">
                <a:solidFill>
                  <a:srgbClr val="190104"/>
                </a:solidFill>
                <a:latin typeface="Arial Italic" charset="0"/>
                <a:ea typeface="Arial Italic" charset="0"/>
                <a:cs typeface="Arial Italic" charset="0"/>
                <a:sym typeface="Arial Italic" charset="0"/>
              </a:rPr>
              <a:t>Manufacturing.net</a:t>
            </a:r>
            <a:r>
              <a:rPr lang="en-US" altLang="ja-JP" sz="1100" dirty="0">
                <a:solidFill>
                  <a:srgbClr val="190104"/>
                </a:solidFill>
                <a:latin typeface="Arial" charset="0"/>
                <a:ea typeface="Arial" charset="0"/>
                <a:cs typeface="Arial" charset="0"/>
                <a:sym typeface="Arial" charset="0"/>
              </a:rPr>
              <a:t>. July 31, 2013. </a:t>
            </a:r>
            <a:r>
              <a:rPr lang="en-US" altLang="ja-JP" sz="1100" dirty="0">
                <a:solidFill>
                  <a:schemeClr val="bg2"/>
                </a:solidFill>
                <a:latin typeface="Arial" charset="0"/>
                <a:ea typeface="Arial" charset="0"/>
                <a:cs typeface="Arial" charset="0"/>
                <a:sym typeface="Arial" charset="0"/>
              </a:rPr>
              <a:t>http://www.manufacturing.net/news/2013/07/nissan-building-park-for-suppliers-at-miss-plant#.UfkbBdCzbTw.twitter</a:t>
            </a:r>
            <a:r>
              <a:rPr lang="en-US" altLang="ja-JP" sz="1100" dirty="0">
                <a:solidFill>
                  <a:srgbClr val="190104"/>
                </a:solidFill>
                <a:latin typeface="Arial" charset="0"/>
                <a:ea typeface="Arial" charset="0"/>
                <a:cs typeface="Arial" charset="0"/>
                <a:sym typeface="Arial" charset="0"/>
              </a:rPr>
              <a:t>.</a:t>
            </a:r>
            <a:endParaRPr lang="en-US" altLang="ja-JP" sz="2400" dirty="0">
              <a:solidFill>
                <a:srgbClr val="666699"/>
              </a:solidFill>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Alisa </a:t>
            </a:r>
            <a:r>
              <a:rPr lang="en-US" sz="1100" dirty="0" err="1">
                <a:solidFill>
                  <a:srgbClr val="190104"/>
                </a:solidFill>
                <a:latin typeface="Arial" charset="0"/>
                <a:ea typeface="Arial" charset="0"/>
                <a:cs typeface="Arial" charset="0"/>
                <a:sym typeface="Arial" charset="0"/>
              </a:rPr>
              <a:t>Pridde</a:t>
            </a:r>
            <a:r>
              <a:rPr lang="en-US" sz="1100" dirty="0">
                <a:solidFill>
                  <a:srgbClr val="190104"/>
                </a:solidFill>
                <a:latin typeface="Arial" charset="0"/>
                <a:ea typeface="Arial" charset="0"/>
                <a:cs typeface="Arial" charset="0"/>
                <a:sym typeface="Arial" charset="0"/>
              </a:rPr>
              <a:t> and Brent </a:t>
            </a:r>
            <a:r>
              <a:rPr lang="en-US" sz="1100" dirty="0" err="1">
                <a:solidFill>
                  <a:srgbClr val="190104"/>
                </a:solidFill>
                <a:latin typeface="Arial" charset="0"/>
                <a:ea typeface="Arial" charset="0"/>
                <a:cs typeface="Arial" charset="0"/>
                <a:sym typeface="Arial" charset="0"/>
              </a:rPr>
              <a:t>Snavely</a:t>
            </a:r>
            <a:r>
              <a:rPr lang="en-US" sz="1100" dirty="0">
                <a:solidFill>
                  <a:srgbClr val="190104"/>
                </a:solidFill>
                <a:latin typeface="Arial" charset="0"/>
                <a:ea typeface="Arial" charset="0"/>
                <a:cs typeface="Arial" charset="0"/>
                <a:sym typeface="Arial" charset="0"/>
              </a:rPr>
              <a:t>, </a:t>
            </a:r>
            <a:r>
              <a:rPr lang="en-US" sz="1100" dirty="0">
                <a:solidFill>
                  <a:srgbClr val="190104"/>
                </a:solidFill>
                <a:latin typeface="Arial Italic" charset="0"/>
                <a:ea typeface="Arial Italic" charset="0"/>
                <a:cs typeface="Arial Italic" charset="0"/>
                <a:sym typeface="Arial Italic" charset="0"/>
              </a:rPr>
              <a:t>Detroit Free Press</a:t>
            </a:r>
            <a:r>
              <a:rPr lang="en-US" sz="1100" dirty="0">
                <a:solidFill>
                  <a:srgbClr val="190104"/>
                </a:solidFill>
                <a:latin typeface="Arial" charset="0"/>
                <a:ea typeface="Arial" charset="0"/>
                <a:cs typeface="Arial"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Nissan to make Sentra compacts at MS plant. </a:t>
            </a:r>
            <a:r>
              <a:rPr lang="en-US" altLang="ja-JP" sz="1100" dirty="0">
                <a:solidFill>
                  <a:srgbClr val="190104"/>
                </a:solidFill>
                <a:latin typeface="Arial Italic" charset="0"/>
                <a:ea typeface="Arial Italic" charset="0"/>
                <a:cs typeface="Arial Italic" charset="0"/>
                <a:sym typeface="Arial Italic" charset="0"/>
              </a:rPr>
              <a:t>Orlando Sentinel</a:t>
            </a:r>
            <a:r>
              <a:rPr lang="en-US" altLang="ja-JP" sz="1100" dirty="0">
                <a:solidFill>
                  <a:srgbClr val="190104"/>
                </a:solidFill>
                <a:latin typeface="Arial" charset="0"/>
                <a:ea typeface="Arial" charset="0"/>
                <a:cs typeface="Arial" charset="0"/>
                <a:sym typeface="Arial" charset="0"/>
              </a:rPr>
              <a:t>. June 28, 2012.</a:t>
            </a:r>
            <a:endParaRPr lang="en-US" sz="1100" dirty="0">
              <a:solidFill>
                <a:srgbClr val="190104"/>
              </a:solidFill>
              <a:latin typeface="Arial" charset="0"/>
              <a:ea typeface="Arial" charset="0"/>
              <a:cs typeface="Arial" charset="0"/>
              <a:sym typeface="Arial" charset="0"/>
            </a:endParaRPr>
          </a:p>
        </p:txBody>
      </p:sp>
      <p:pic>
        <p:nvPicPr>
          <p:cNvPr id="217094"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2800" y="609600"/>
            <a:ext cx="1752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2118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469FC3DE-46F5-6040-A946-AE2DBA677EE1}" type="slidenum">
              <a:rPr lang="en-US" sz="1800" smtClean="0">
                <a:solidFill>
                  <a:srgbClr val="000000"/>
                </a:solidFill>
                <a:latin typeface="Times New Roman" charset="0"/>
                <a:cs typeface="Times New Roman" charset="0"/>
                <a:sym typeface="Times New Roman" charset="0"/>
              </a:rPr>
              <a:pPr algn="r">
                <a:defRPr/>
              </a:pPr>
              <a:t>177</a:t>
            </a:fld>
            <a:endParaRPr lang="en-US" sz="1800" smtClean="0">
              <a:solidFill>
                <a:srgbClr val="000000"/>
              </a:solidFill>
              <a:latin typeface="Times New Roman" charset="0"/>
              <a:cs typeface="Times New Roman" charset="0"/>
              <a:sym typeface="Times New Roman" charset="0"/>
            </a:endParaRPr>
          </a:p>
        </p:txBody>
      </p:sp>
      <p:sp>
        <p:nvSpPr>
          <p:cNvPr id="219139" name="Rectangle 3"/>
          <p:cNvSpPr>
            <a:spLocks/>
          </p:cNvSpPr>
          <p:nvPr/>
        </p:nvSpPr>
        <p:spPr bwMode="auto">
          <a:xfrm>
            <a:off x="1447800" y="57150"/>
            <a:ext cx="74041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2800" dirty="0">
                <a:solidFill>
                  <a:srgbClr val="2A2A40"/>
                </a:solidFill>
                <a:latin typeface="Arial" charset="0"/>
                <a:ea typeface="ＭＳ Ｐゴシック" charset="0"/>
                <a:sym typeface="Arial" charset="0"/>
              </a:rPr>
              <a:t>Lithium Sulfur Battery Materials, Prototypes</a:t>
            </a:r>
            <a:br>
              <a:rPr lang="en-US" sz="2800" dirty="0">
                <a:solidFill>
                  <a:srgbClr val="2A2A40"/>
                </a:solidFill>
                <a:latin typeface="Arial" charset="0"/>
                <a:ea typeface="ＭＳ Ｐゴシック" charset="0"/>
                <a:sym typeface="Arial" charset="0"/>
              </a:rPr>
            </a:br>
            <a:r>
              <a:rPr lang="en-US" sz="2800" dirty="0">
                <a:solidFill>
                  <a:srgbClr val="2A2A40"/>
                </a:solidFill>
                <a:latin typeface="Arial" charset="0"/>
                <a:ea typeface="ＭＳ Ｐゴシック" charset="0"/>
                <a:sym typeface="Arial" charset="0"/>
              </a:rPr>
              <a:t>(Kept from Offshoring)</a:t>
            </a:r>
          </a:p>
        </p:txBody>
      </p:sp>
      <p:sp>
        <p:nvSpPr>
          <p:cNvPr id="219140" name="Rectangle 4"/>
          <p:cNvSpPr>
            <a:spLocks/>
          </p:cNvSpPr>
          <p:nvPr/>
        </p:nvSpPr>
        <p:spPr bwMode="auto">
          <a:xfrm>
            <a:off x="152400" y="1447800"/>
            <a:ext cx="88519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Rochester, NY</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Expected to create 100+ full-time jobs</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$2.6 million capital investment</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Skilled workforce availability and training</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Government incentives</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ja-JP" altLang="en-US" sz="2400" dirty="0">
                <a:solidFill>
                  <a:srgbClr val="2A2A40"/>
                </a:solidFill>
                <a:latin typeface="Arial" charset="0"/>
                <a:ea typeface="ＭＳ Ｐゴシック" charset="0"/>
                <a:sym typeface="Arial" charset="0"/>
              </a:rPr>
              <a:t>“</a:t>
            </a:r>
            <a:r>
              <a:rPr lang="en-US" altLang="ja-JP" sz="2400" dirty="0">
                <a:solidFill>
                  <a:srgbClr val="2A2A40"/>
                </a:solidFill>
                <a:latin typeface="Arial" charset="0"/>
                <a:ea typeface="Arial" charset="0"/>
                <a:cs typeface="Arial" charset="0"/>
                <a:sym typeface="Arial" charset="0"/>
              </a:rPr>
              <a:t>100+ year history of advanced materials innovation and manufacturing</a:t>
            </a:r>
            <a:r>
              <a:rPr lang="ja-JP" altLang="en-US" sz="2400" dirty="0">
                <a:solidFill>
                  <a:srgbClr val="2A2A40"/>
                </a:solidFill>
                <a:latin typeface="Arial" charset="0"/>
                <a:ea typeface="ＭＳ Ｐゴシック" charset="0"/>
                <a:sym typeface="Arial" charset="0"/>
              </a:rPr>
              <a:t>”</a:t>
            </a:r>
            <a:endParaRPr lang="en-US" altLang="ja-JP" sz="2400" dirty="0">
              <a:solidFill>
                <a:srgbClr val="666699"/>
              </a:solidFill>
              <a:latin typeface="Arial" charset="0"/>
              <a:ea typeface="Lucida Grande" charset="0"/>
              <a:cs typeface="Lucida Grande"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Arial" charset="0"/>
                <a:cs typeface="Arial" charset="0"/>
                <a:sym typeface="Arial" charset="0"/>
              </a:rPr>
              <a:t>Expected to have a </a:t>
            </a:r>
            <a:r>
              <a:rPr lang="ja-JP" altLang="en-US" sz="2800" dirty="0">
                <a:solidFill>
                  <a:srgbClr val="2A2A40"/>
                </a:solidFill>
                <a:latin typeface="Arial" charset="0"/>
                <a:ea typeface="ＭＳ Ｐゴシック" charset="0"/>
                <a:sym typeface="Arial" charset="0"/>
              </a:rPr>
              <a:t>“</a:t>
            </a:r>
            <a:r>
              <a:rPr lang="en-US" altLang="ja-JP" sz="2800" dirty="0">
                <a:solidFill>
                  <a:srgbClr val="2A2A40"/>
                </a:solidFill>
                <a:latin typeface="Arial" charset="0"/>
                <a:ea typeface="Arial" charset="0"/>
                <a:cs typeface="Arial" charset="0"/>
                <a:sym typeface="Arial" charset="0"/>
              </a:rPr>
              <a:t>positive regional economic impact of ~$50 million</a:t>
            </a:r>
            <a:r>
              <a:rPr lang="ja-JP" altLang="en-US" sz="2800" dirty="0">
                <a:solidFill>
                  <a:srgbClr val="2A2A40"/>
                </a:solidFill>
                <a:latin typeface="Arial" charset="0"/>
                <a:ea typeface="ＭＳ Ｐゴシック" charset="0"/>
                <a:sym typeface="Arial" charset="0"/>
              </a:rPr>
              <a:t>”</a:t>
            </a:r>
            <a:endParaRPr lang="en-US" sz="2800" dirty="0">
              <a:solidFill>
                <a:srgbClr val="2A2A40"/>
              </a:solidFill>
              <a:latin typeface="Arial" charset="0"/>
              <a:ea typeface="ＭＳ Ｐゴシック" charset="0"/>
              <a:sym typeface="Arial" charset="0"/>
            </a:endParaRPr>
          </a:p>
        </p:txBody>
      </p:sp>
      <p:sp>
        <p:nvSpPr>
          <p:cNvPr id="219141" name="Rectangle 5"/>
          <p:cNvSpPr>
            <a:spLocks/>
          </p:cNvSpPr>
          <p:nvPr/>
        </p:nvSpPr>
        <p:spPr bwMode="auto">
          <a:xfrm>
            <a:off x="152400" y="6248400"/>
            <a:ext cx="8775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a:t>
            </a:r>
            <a:r>
              <a:rPr lang="en-US" sz="1100">
                <a:solidFill>
                  <a:srgbClr val="190104"/>
                </a:solidFill>
                <a:latin typeface="Arial Italic" charset="0"/>
                <a:ea typeface="ＭＳ Ｐゴシック" charset="0"/>
                <a:sym typeface="Arial Italic" charset="0"/>
              </a:rPr>
              <a:t>Area Development.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NOHMs Technologies Inc. Locates Nanoscale Battery Manufacturing Facility in Rochester, New York.</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October 3, 2013.</a:t>
            </a:r>
            <a:endParaRPr lang="en-US" sz="1100">
              <a:solidFill>
                <a:srgbClr val="190104"/>
              </a:solidFill>
              <a:latin typeface="Arial" charset="0"/>
              <a:ea typeface="Arial" charset="0"/>
              <a:cs typeface="Arial" charset="0"/>
              <a:sym typeface="Arial" charset="0"/>
            </a:endParaRPr>
          </a:p>
        </p:txBody>
      </p:sp>
      <p:pic>
        <p:nvPicPr>
          <p:cNvPr id="219142"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77000" y="990600"/>
            <a:ext cx="21971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2016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D701EB6C-77AE-5C4C-A839-811B1C8B4E8E}" type="slidenum">
              <a:rPr lang="en-US" sz="1800" smtClean="0">
                <a:solidFill>
                  <a:srgbClr val="000000"/>
                </a:solidFill>
                <a:latin typeface="Times New Roman" charset="0"/>
                <a:cs typeface="Times New Roman" charset="0"/>
                <a:sym typeface="Times New Roman" charset="0"/>
              </a:rPr>
              <a:pPr algn="r">
                <a:defRPr/>
              </a:pPr>
              <a:t>178</a:t>
            </a:fld>
            <a:endParaRPr lang="en-US" sz="1800" smtClean="0">
              <a:solidFill>
                <a:srgbClr val="000000"/>
              </a:solidFill>
              <a:latin typeface="Times New Roman" charset="0"/>
              <a:cs typeface="Times New Roman" charset="0"/>
              <a:sym typeface="Times New Roman" charset="0"/>
            </a:endParaRPr>
          </a:p>
        </p:txBody>
      </p:sp>
      <p:sp>
        <p:nvSpPr>
          <p:cNvPr id="218115" name="Rectangle 3"/>
          <p:cNvSpPr>
            <a:spLocks/>
          </p:cNvSpPr>
          <p:nvPr/>
        </p:nvSpPr>
        <p:spPr bwMode="auto">
          <a:xfrm>
            <a:off x="533400" y="293687"/>
            <a:ext cx="79375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Socks </a:t>
            </a:r>
            <a:endParaRPr lang="en-US" sz="3200" dirty="0" smtClean="0">
              <a:solidFill>
                <a:srgbClr val="2A2A40"/>
              </a:solidFill>
              <a:latin typeface="Arial" charset="0"/>
              <a:ea typeface="ＭＳ Ｐゴシック" charset="0"/>
              <a:sym typeface="Arial" charset="0"/>
            </a:endParaRPr>
          </a:p>
          <a:p>
            <a:r>
              <a:rPr lang="en-US" sz="3200" dirty="0" smtClean="0">
                <a:solidFill>
                  <a:srgbClr val="2A2A40"/>
                </a:solidFill>
                <a:latin typeface="Arial" charset="0"/>
                <a:ea typeface="ＭＳ Ｐゴシック" charset="0"/>
                <a:sym typeface="Arial" charset="0"/>
              </a:rPr>
              <a:t>(</a:t>
            </a:r>
            <a:r>
              <a:rPr lang="en-US" sz="3200" dirty="0">
                <a:solidFill>
                  <a:srgbClr val="2A2A40"/>
                </a:solidFill>
                <a:latin typeface="Arial" charset="0"/>
                <a:ea typeface="ＭＳ Ｐゴシック" charset="0"/>
                <a:sym typeface="Arial" charset="0"/>
              </a:rPr>
              <a:t>Kept from Offshoring)</a:t>
            </a:r>
          </a:p>
        </p:txBody>
      </p:sp>
      <p:sp>
        <p:nvSpPr>
          <p:cNvPr id="218116" name="Rectangle 4"/>
          <p:cNvSpPr>
            <a:spLocks/>
          </p:cNvSpPr>
          <p:nvPr/>
        </p:nvSpPr>
        <p:spPr bwMode="auto">
          <a:xfrm>
            <a:off x="152400" y="2438400"/>
            <a:ext cx="88519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Kept from offshoring, North Carolina, 2013</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100 new jobs</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$28 million additional investment</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Expanding </a:t>
            </a:r>
            <a:r>
              <a:rPr lang="ja-JP" altLang="en-US" sz="2800" dirty="0">
                <a:solidFill>
                  <a:srgbClr val="2A2A40"/>
                </a:solidFill>
                <a:latin typeface="Arial" charset="0"/>
                <a:ea typeface="ＭＳ Ｐゴシック" charset="0"/>
                <a:sym typeface="Arial" charset="0"/>
              </a:rPr>
              <a:t>“</a:t>
            </a:r>
            <a:r>
              <a:rPr lang="en-US" altLang="ja-JP" sz="2800" dirty="0">
                <a:solidFill>
                  <a:srgbClr val="2A2A40"/>
                </a:solidFill>
                <a:latin typeface="Arial" charset="0"/>
                <a:ea typeface="Arial" charset="0"/>
                <a:cs typeface="Arial" charset="0"/>
                <a:sym typeface="Arial" charset="0"/>
              </a:rPr>
              <a:t>Made in USA</a:t>
            </a:r>
            <a:r>
              <a:rPr lang="ja-JP" altLang="en-US" sz="2800" dirty="0">
                <a:solidFill>
                  <a:srgbClr val="2A2A40"/>
                </a:solidFill>
                <a:latin typeface="Arial" charset="0"/>
                <a:ea typeface="ＭＳ Ｐゴシック" charset="0"/>
                <a:sym typeface="Arial" charset="0"/>
              </a:rPr>
              <a:t>”</a:t>
            </a:r>
            <a:r>
              <a:rPr lang="en-US" altLang="ja-JP" sz="2800" dirty="0">
                <a:solidFill>
                  <a:srgbClr val="2A2A40"/>
                </a:solidFill>
                <a:latin typeface="Arial" charset="0"/>
                <a:ea typeface="Arial" charset="0"/>
                <a:cs typeface="Arial" charset="0"/>
                <a:sym typeface="Arial" charset="0"/>
              </a:rPr>
              <a:t> program alongside </a:t>
            </a:r>
            <a:r>
              <a:rPr lang="en-US" altLang="ja-JP" sz="2800" dirty="0" err="1">
                <a:solidFill>
                  <a:srgbClr val="2A2A40"/>
                </a:solidFill>
                <a:latin typeface="Arial" charset="0"/>
                <a:ea typeface="Arial" charset="0"/>
                <a:cs typeface="Arial" charset="0"/>
                <a:sym typeface="Arial" charset="0"/>
              </a:rPr>
              <a:t>Walmart</a:t>
            </a:r>
            <a:r>
              <a:rPr lang="ja-JP" altLang="en-US" sz="2800" dirty="0">
                <a:solidFill>
                  <a:srgbClr val="2A2A40"/>
                </a:solidFill>
                <a:latin typeface="Arial" charset="0"/>
                <a:ea typeface="ＭＳ Ｐゴシック" charset="0"/>
                <a:sym typeface="Arial" charset="0"/>
              </a:rPr>
              <a:t>’</a:t>
            </a:r>
            <a:r>
              <a:rPr lang="en-US" altLang="ja-JP" sz="2800" dirty="0">
                <a:solidFill>
                  <a:srgbClr val="2A2A40"/>
                </a:solidFill>
                <a:latin typeface="Arial" charset="0"/>
                <a:ea typeface="Arial" charset="0"/>
                <a:cs typeface="Arial" charset="0"/>
                <a:sym typeface="Arial" charset="0"/>
              </a:rPr>
              <a:t>s initiative</a:t>
            </a:r>
            <a:endParaRPr lang="en-US" sz="2800" dirty="0">
              <a:solidFill>
                <a:srgbClr val="2A2A40"/>
              </a:solidFill>
              <a:latin typeface="Arial" charset="0"/>
              <a:ea typeface="Arial" charset="0"/>
              <a:cs typeface="Arial" charset="0"/>
              <a:sym typeface="Arial" charset="0"/>
            </a:endParaRPr>
          </a:p>
        </p:txBody>
      </p:sp>
      <p:sp>
        <p:nvSpPr>
          <p:cNvPr id="218117" name="Rectangle 5"/>
          <p:cNvSpPr>
            <a:spLocks/>
          </p:cNvSpPr>
          <p:nvPr/>
        </p:nvSpPr>
        <p:spPr bwMode="auto">
          <a:xfrm>
            <a:off x="228600" y="5715000"/>
            <a:ext cx="8928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chemeClr val="bg2"/>
                </a:solidFill>
                <a:latin typeface="Arial" charset="0"/>
                <a:ea typeface="ＭＳ Ｐゴシック" charset="0"/>
                <a:sym typeface="Arial" charset="0"/>
              </a:rPr>
              <a:t>Sources:</a:t>
            </a:r>
            <a:endParaRPr lang="en-US" sz="2400" dirty="0">
              <a:solidFill>
                <a:schemeClr val="bg2"/>
              </a:solidFill>
              <a:latin typeface="Arial" charset="0"/>
              <a:ea typeface="ＭＳ Ｐゴシック" charset="0"/>
              <a:sym typeface="Arial" charset="0"/>
            </a:endParaRPr>
          </a:p>
          <a:p>
            <a:pPr algn="l"/>
            <a:r>
              <a:rPr lang="en-US" sz="1100" dirty="0">
                <a:solidFill>
                  <a:schemeClr val="bg2"/>
                </a:solidFill>
                <a:latin typeface="Arial" charset="0"/>
                <a:ea typeface="ＭＳ Ｐゴシック" charset="0"/>
                <a:sym typeface="Arial" charset="0"/>
              </a:rPr>
              <a:t>Chuck </a:t>
            </a:r>
            <a:r>
              <a:rPr lang="en-US" sz="1100" dirty="0" err="1">
                <a:solidFill>
                  <a:schemeClr val="bg2"/>
                </a:solidFill>
                <a:latin typeface="Arial" charset="0"/>
                <a:ea typeface="ＭＳ Ｐゴシック" charset="0"/>
                <a:sym typeface="Arial" charset="0"/>
              </a:rPr>
              <a:t>Crumbo</a:t>
            </a:r>
            <a:r>
              <a:rPr lang="en-US" sz="1100" dirty="0">
                <a:solidFill>
                  <a:schemeClr val="bg2"/>
                </a:solidFill>
                <a:latin typeface="Arial" charset="0"/>
                <a:ea typeface="ＭＳ Ｐゴシック" charset="0"/>
                <a:sym typeface="Arial" charset="0"/>
              </a:rPr>
              <a:t>. </a:t>
            </a:r>
            <a:r>
              <a:rPr lang="en-US" sz="1100" dirty="0">
                <a:solidFill>
                  <a:schemeClr val="bg2"/>
                </a:solidFill>
                <a:latin typeface="Arial Italic" charset="0"/>
                <a:ea typeface="ＭＳ Ｐゴシック" charset="0"/>
                <a:sym typeface="Arial Italic" charset="0"/>
              </a:rPr>
              <a:t>Columbia Business Report.</a:t>
            </a:r>
            <a:r>
              <a:rPr lang="en-US" sz="1100" dirty="0">
                <a:solidFill>
                  <a:schemeClr val="bg2"/>
                </a:solidFill>
                <a:latin typeface="Arial" charset="0"/>
                <a:ea typeface="ＭＳ Ｐゴシック" charset="0"/>
                <a:sym typeface="Arial" charset="0"/>
              </a:rPr>
              <a:t> </a:t>
            </a:r>
            <a:r>
              <a:rPr lang="ja-JP" altLang="en-US" sz="1100" dirty="0">
                <a:solidFill>
                  <a:schemeClr val="bg2"/>
                </a:solidFill>
                <a:latin typeface="Arial" charset="0"/>
                <a:ea typeface="ＭＳ Ｐゴシック" charset="0"/>
                <a:sym typeface="Arial" charset="0"/>
              </a:rPr>
              <a:t>“</a:t>
            </a:r>
            <a:r>
              <a:rPr lang="en-US" altLang="ja-JP" sz="1100" dirty="0">
                <a:solidFill>
                  <a:schemeClr val="bg2"/>
                </a:solidFill>
                <a:latin typeface="Arial" charset="0"/>
                <a:ea typeface="Arial" charset="0"/>
                <a:cs typeface="Arial" charset="0"/>
                <a:sym typeface="Arial" charset="0"/>
              </a:rPr>
              <a:t>TV Maker tunes into U.S. manufacturing resurgence.</a:t>
            </a:r>
            <a:r>
              <a:rPr lang="ja-JP" altLang="en-US" sz="1100" dirty="0">
                <a:solidFill>
                  <a:schemeClr val="bg2"/>
                </a:solidFill>
                <a:latin typeface="Arial" charset="0"/>
                <a:ea typeface="ＭＳ Ｐゴシック" charset="0"/>
                <a:sym typeface="Arial" charset="0"/>
              </a:rPr>
              <a:t>”</a:t>
            </a:r>
            <a:r>
              <a:rPr lang="en-US" altLang="ja-JP" sz="1100" dirty="0">
                <a:solidFill>
                  <a:schemeClr val="bg2"/>
                </a:solidFill>
                <a:latin typeface="Arial" charset="0"/>
                <a:ea typeface="Arial" charset="0"/>
                <a:cs typeface="Arial" charset="0"/>
                <a:sym typeface="Arial" charset="0"/>
              </a:rPr>
              <a:t> August 28, 2013. </a:t>
            </a:r>
            <a:r>
              <a:rPr lang="en-US" altLang="ja-JP" sz="1100" u="sng" dirty="0">
                <a:solidFill>
                  <a:schemeClr val="bg2"/>
                </a:solidFill>
                <a:latin typeface="Arial" charset="0"/>
                <a:ea typeface="Arial" charset="0"/>
                <a:cs typeface="Arial" charset="0"/>
                <a:sym typeface="Arial" charset="0"/>
              </a:rPr>
              <a:t>http://columbiabusinessreport.com/news/48703-tv-maker-tunes-into-u-s-manufacturing-resurgence?rss=0</a:t>
            </a:r>
            <a:r>
              <a:rPr lang="en-US" altLang="ja-JP" sz="1100" dirty="0">
                <a:solidFill>
                  <a:schemeClr val="bg2"/>
                </a:solidFill>
                <a:latin typeface="Arial" charset="0"/>
                <a:ea typeface="Arial" charset="0"/>
                <a:cs typeface="Arial" charset="0"/>
                <a:sym typeface="Arial" charset="0"/>
              </a:rPr>
              <a:t>.</a:t>
            </a:r>
            <a:endParaRPr lang="en-US" altLang="ja-JP" sz="2400" dirty="0">
              <a:solidFill>
                <a:schemeClr val="bg2"/>
              </a:solidFill>
              <a:latin typeface="Arial" charset="0"/>
              <a:ea typeface="Lucida Grande" charset="0"/>
              <a:cs typeface="Lucida Grande" charset="0"/>
              <a:sym typeface="Arial" charset="0"/>
            </a:endParaRPr>
          </a:p>
          <a:p>
            <a:pPr algn="l"/>
            <a:r>
              <a:rPr lang="en-US" sz="1100" dirty="0">
                <a:solidFill>
                  <a:schemeClr val="bg2"/>
                </a:solidFill>
                <a:latin typeface="Arial" charset="0"/>
                <a:ea typeface="Arial" charset="0"/>
                <a:cs typeface="Arial" charset="0"/>
                <a:sym typeface="Arial" charset="0"/>
              </a:rPr>
              <a:t>Consumer Goods Technology. </a:t>
            </a:r>
            <a:r>
              <a:rPr lang="ja-JP" altLang="en-US" sz="1100" dirty="0">
                <a:solidFill>
                  <a:schemeClr val="bg2"/>
                </a:solidFill>
                <a:latin typeface="Arial" charset="0"/>
                <a:ea typeface="ＭＳ Ｐゴシック" charset="0"/>
                <a:sym typeface="Arial" charset="0"/>
              </a:rPr>
              <a:t>“</a:t>
            </a:r>
            <a:r>
              <a:rPr lang="en-US" altLang="ja-JP" sz="1100" dirty="0">
                <a:solidFill>
                  <a:schemeClr val="bg2"/>
                </a:solidFill>
                <a:latin typeface="Arial" charset="0"/>
                <a:ea typeface="Arial" charset="0"/>
                <a:cs typeface="Arial" charset="0"/>
                <a:sym typeface="Arial" charset="0"/>
              </a:rPr>
              <a:t>Wal-Mart, suppliers to revive U.S. manufacturing.</a:t>
            </a:r>
            <a:r>
              <a:rPr lang="ja-JP" altLang="en-US" sz="1100" dirty="0">
                <a:solidFill>
                  <a:schemeClr val="bg2"/>
                </a:solidFill>
                <a:latin typeface="Arial" charset="0"/>
                <a:ea typeface="ＭＳ Ｐゴシック" charset="0"/>
                <a:sym typeface="Arial" charset="0"/>
              </a:rPr>
              <a:t>”</a:t>
            </a:r>
            <a:r>
              <a:rPr lang="en-US" altLang="ja-JP" sz="1100" dirty="0">
                <a:solidFill>
                  <a:schemeClr val="bg2"/>
                </a:solidFill>
                <a:latin typeface="Arial" charset="0"/>
                <a:ea typeface="Arial" charset="0"/>
                <a:cs typeface="Arial" charset="0"/>
                <a:sym typeface="Arial" charset="0"/>
              </a:rPr>
              <a:t> August 27, 2013. </a:t>
            </a:r>
            <a:r>
              <a:rPr lang="en-US" altLang="ja-JP" sz="1100" u="sng" dirty="0">
                <a:solidFill>
                  <a:schemeClr val="bg2"/>
                </a:solidFill>
                <a:latin typeface="Arial" charset="0"/>
                <a:ea typeface="Arial" charset="0"/>
                <a:cs typeface="Arial" charset="0"/>
                <a:sym typeface="Arial" charset="0"/>
              </a:rPr>
              <a:t>http://</a:t>
            </a:r>
            <a:r>
              <a:rPr lang="en-US" altLang="ja-JP" sz="1100" u="sng" dirty="0" err="1">
                <a:solidFill>
                  <a:schemeClr val="bg2"/>
                </a:solidFill>
                <a:latin typeface="Arial" charset="0"/>
                <a:ea typeface="Arial" charset="0"/>
                <a:cs typeface="Arial" charset="0"/>
                <a:sym typeface="Arial" charset="0"/>
              </a:rPr>
              <a:t>consumergoods.edgl.com</a:t>
            </a:r>
            <a:r>
              <a:rPr lang="en-US" altLang="ja-JP" sz="1100" u="sng" dirty="0">
                <a:solidFill>
                  <a:schemeClr val="bg2"/>
                </a:solidFill>
                <a:latin typeface="Arial" charset="0"/>
                <a:ea typeface="Arial" charset="0"/>
                <a:cs typeface="Arial" charset="0"/>
                <a:sym typeface="Arial" charset="0"/>
              </a:rPr>
              <a:t>/trends/</a:t>
            </a:r>
            <a:r>
              <a:rPr lang="en-US" altLang="ja-JP" sz="1100" u="sng" dirty="0" err="1">
                <a:solidFill>
                  <a:schemeClr val="bg2"/>
                </a:solidFill>
                <a:latin typeface="Arial" charset="0"/>
                <a:ea typeface="Arial" charset="0"/>
                <a:cs typeface="Arial" charset="0"/>
                <a:sym typeface="Arial" charset="0"/>
              </a:rPr>
              <a:t>Walmart</a:t>
            </a:r>
            <a:r>
              <a:rPr lang="en-US" altLang="ja-JP" sz="1100" u="sng" dirty="0">
                <a:solidFill>
                  <a:schemeClr val="bg2"/>
                </a:solidFill>
                <a:latin typeface="Arial" charset="0"/>
                <a:ea typeface="Arial" charset="0"/>
                <a:cs typeface="Arial" charset="0"/>
                <a:sym typeface="Arial" charset="0"/>
              </a:rPr>
              <a:t>,-Suppliers-to-Revive-U-S--Manufacturing88026</a:t>
            </a:r>
            <a:r>
              <a:rPr lang="en-US" altLang="ja-JP" sz="1100" dirty="0">
                <a:solidFill>
                  <a:schemeClr val="bg2"/>
                </a:solidFill>
                <a:latin typeface="Arial" charset="0"/>
                <a:ea typeface="Arial" charset="0"/>
                <a:cs typeface="Arial" charset="0"/>
                <a:sym typeface="Arial" charset="0"/>
              </a:rPr>
              <a:t>. </a:t>
            </a:r>
            <a:endParaRPr lang="en-US" sz="1100" dirty="0">
              <a:solidFill>
                <a:schemeClr val="bg2"/>
              </a:solidFill>
              <a:latin typeface="Arial" charset="0"/>
              <a:ea typeface="Arial" charset="0"/>
              <a:cs typeface="Arial" charset="0"/>
              <a:sym typeface="Arial" charset="0"/>
            </a:endParaRPr>
          </a:p>
        </p:txBody>
      </p:sp>
      <p:pic>
        <p:nvPicPr>
          <p:cNvPr id="21811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48182" y="1752600"/>
            <a:ext cx="224341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18119"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05600" y="787400"/>
            <a:ext cx="2286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2323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0E9C6AF7-CC79-0840-92F8-FDE41943244F}" type="slidenum">
              <a:rPr lang="en-US" sz="1800" smtClean="0">
                <a:solidFill>
                  <a:srgbClr val="000000"/>
                </a:solidFill>
                <a:latin typeface="Times New Roman" charset="0"/>
                <a:cs typeface="Times New Roman" charset="0"/>
                <a:sym typeface="Times New Roman" charset="0"/>
              </a:rPr>
              <a:pPr algn="r">
                <a:defRPr/>
              </a:pPr>
              <a:t>179</a:t>
            </a:fld>
            <a:endParaRPr lang="en-US" sz="1800" smtClean="0">
              <a:solidFill>
                <a:srgbClr val="000000"/>
              </a:solidFill>
              <a:latin typeface="Times New Roman" charset="0"/>
              <a:cs typeface="Times New Roman" charset="0"/>
              <a:sym typeface="Times New Roman" charset="0"/>
            </a:endParaRPr>
          </a:p>
        </p:txBody>
      </p:sp>
      <p:sp>
        <p:nvSpPr>
          <p:cNvPr id="223235" name="Rectangle 3"/>
          <p:cNvSpPr>
            <a:spLocks noGrp="1" noChangeArrowheads="1"/>
          </p:cNvSpPr>
          <p:nvPr>
            <p:ph type="title"/>
          </p:nvPr>
        </p:nvSpPr>
        <p:spPr>
          <a:xfrm>
            <a:off x="1654175" y="0"/>
            <a:ext cx="6146800" cy="11430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Industrial Hoses</a:t>
            </a:r>
            <a:br>
              <a:rPr lang="en-US" sz="3200" dirty="0" smtClean="0">
                <a:solidFill>
                  <a:srgbClr val="2A2A40"/>
                </a:solidFill>
              </a:rPr>
            </a:br>
            <a:r>
              <a:rPr lang="en-US" sz="3200" dirty="0" smtClean="0">
                <a:solidFill>
                  <a:srgbClr val="2A2A40"/>
                </a:solidFill>
              </a:rPr>
              <a:t>(</a:t>
            </a:r>
            <a:r>
              <a:rPr lang="en-US" sz="3200" dirty="0">
                <a:solidFill>
                  <a:srgbClr val="2A2A40"/>
                </a:solidFill>
                <a:latin typeface="Arial" charset="0"/>
                <a:ea typeface="ＭＳ Ｐゴシック" charset="0"/>
              </a:rPr>
              <a:t>Foreign Direct Investment</a:t>
            </a:r>
            <a:r>
              <a:rPr lang="en-US" sz="3200" dirty="0" smtClean="0">
                <a:solidFill>
                  <a:srgbClr val="2A2A40"/>
                </a:solidFill>
              </a:rPr>
              <a:t>)</a:t>
            </a:r>
          </a:p>
        </p:txBody>
      </p:sp>
      <p:sp>
        <p:nvSpPr>
          <p:cNvPr id="221188" name="Rectangle 4"/>
          <p:cNvSpPr>
            <a:spLocks/>
          </p:cNvSpPr>
          <p:nvPr/>
        </p:nvSpPr>
        <p:spPr bwMode="auto">
          <a:xfrm>
            <a:off x="114300" y="1820863"/>
            <a:ext cx="88519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Germany to South Bend, IN</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32 jobs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$1.87 million investment</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Central location/transportation hub</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Government incentives</a:t>
            </a:r>
          </a:p>
        </p:txBody>
      </p:sp>
      <p:sp>
        <p:nvSpPr>
          <p:cNvPr id="221189" name="Rectangle 5"/>
          <p:cNvSpPr>
            <a:spLocks/>
          </p:cNvSpPr>
          <p:nvPr/>
        </p:nvSpPr>
        <p:spPr bwMode="auto">
          <a:xfrm>
            <a:off x="190500" y="6115050"/>
            <a:ext cx="8775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Area Development, April 16, 2014. </a:t>
            </a:r>
            <a:r>
              <a:rPr lang="en-US" sz="1100" dirty="0">
                <a:latin typeface="Arial" charset="0"/>
                <a:ea typeface="ＭＳ Ｐゴシック" charset="0"/>
                <a:sym typeface="Arial" charset="0"/>
              </a:rPr>
              <a:t>http://</a:t>
            </a:r>
            <a:r>
              <a:rPr lang="en-US" sz="1100" dirty="0" err="1">
                <a:latin typeface="Arial" charset="0"/>
                <a:ea typeface="ＭＳ Ｐゴシック" charset="0"/>
                <a:sym typeface="Arial" charset="0"/>
              </a:rPr>
              <a:t>www.areadevelopment.com</a:t>
            </a:r>
            <a:r>
              <a:rPr lang="en-US" sz="1100" dirty="0">
                <a:latin typeface="Arial" charset="0"/>
                <a:ea typeface="ＭＳ Ｐゴシック" charset="0"/>
                <a:sym typeface="Arial" charset="0"/>
              </a:rPr>
              <a:t>/</a:t>
            </a:r>
            <a:r>
              <a:rPr lang="en-US" sz="1100" dirty="0" err="1">
                <a:latin typeface="Arial" charset="0"/>
                <a:ea typeface="ＭＳ Ｐゴシック" charset="0"/>
                <a:sym typeface="Arial" charset="0"/>
              </a:rPr>
              <a:t>newsItems</a:t>
            </a:r>
            <a:r>
              <a:rPr lang="en-US" sz="1100" dirty="0">
                <a:latin typeface="Arial" charset="0"/>
                <a:ea typeface="ＭＳ Ｐゴシック" charset="0"/>
                <a:sym typeface="Arial" charset="0"/>
              </a:rPr>
              <a:t>/4-16-2014/germany-based-norres-south_bend-indiana-985677.shtml </a:t>
            </a:r>
          </a:p>
        </p:txBody>
      </p:sp>
      <p:pic>
        <p:nvPicPr>
          <p:cNvPr id="22119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77000" y="1077912"/>
            <a:ext cx="2238375"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867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AA11FE1C-E148-AE47-8D8A-C120E660FFCC}" type="slidenum">
              <a:rPr lang="en-US" sz="1800" smtClean="0">
                <a:solidFill>
                  <a:srgbClr val="000000"/>
                </a:solidFill>
                <a:latin typeface="Times New Roman" charset="0"/>
                <a:cs typeface="Times New Roman" charset="0"/>
                <a:sym typeface="Times New Roman" charset="0"/>
              </a:rPr>
              <a:pPr algn="r">
                <a:defRPr/>
              </a:pPr>
              <a:t>18</a:t>
            </a:fld>
            <a:endParaRPr lang="en-US" sz="1800" smtClean="0">
              <a:solidFill>
                <a:srgbClr val="000000"/>
              </a:solidFill>
              <a:latin typeface="Times New Roman" charset="0"/>
              <a:cs typeface="Times New Roman" charset="0"/>
              <a:sym typeface="Times New Roman" charset="0"/>
            </a:endParaRPr>
          </a:p>
        </p:txBody>
      </p:sp>
      <p:sp>
        <p:nvSpPr>
          <p:cNvPr id="26627" name="Rectangle 3"/>
          <p:cNvSpPr>
            <a:spLocks/>
          </p:cNvSpPr>
          <p:nvPr/>
        </p:nvSpPr>
        <p:spPr bwMode="auto">
          <a:xfrm>
            <a:off x="1981200" y="-31750"/>
            <a:ext cx="58674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Hardwood Flooring </a:t>
            </a:r>
            <a:endParaRPr lang="en-US" sz="3200" dirty="0" smtClean="0">
              <a:solidFill>
                <a:srgbClr val="2A2A40"/>
              </a:solidFill>
              <a:latin typeface="Arial" charset="0"/>
              <a:ea typeface="ＭＳ Ｐゴシック" charset="0"/>
              <a:sym typeface="Arial" charset="0"/>
            </a:endParaRPr>
          </a:p>
          <a:p>
            <a:r>
              <a:rPr lang="en-US" sz="3200" dirty="0" smtClean="0">
                <a:solidFill>
                  <a:srgbClr val="2A2A40"/>
                </a:solidFill>
                <a:latin typeface="Arial" charset="0"/>
                <a:ea typeface="ＭＳ Ｐゴシック" charset="0"/>
                <a:sym typeface="Arial" charset="0"/>
              </a:rPr>
              <a:t>(</a:t>
            </a:r>
            <a:r>
              <a:rPr lang="en-US" sz="3200" dirty="0">
                <a:solidFill>
                  <a:srgbClr val="2A2A40"/>
                </a:solidFill>
                <a:latin typeface="Arial" charset="0"/>
                <a:ea typeface="ＭＳ Ｐゴシック" charset="0"/>
                <a:sym typeface="Arial" charset="0"/>
              </a:rPr>
              <a:t>Foreign Direct Investment)</a:t>
            </a:r>
          </a:p>
        </p:txBody>
      </p:sp>
      <p:sp>
        <p:nvSpPr>
          <p:cNvPr id="26628" name="Rectangle 4"/>
          <p:cNvSpPr>
            <a:spLocks/>
          </p:cNvSpPr>
          <p:nvPr/>
        </p:nvSpPr>
        <p:spPr bwMode="auto">
          <a:xfrm>
            <a:off x="152400" y="2273300"/>
            <a:ext cx="88519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Québec company opens production facility in North Troy, Vermont</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40 jobs</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26,000 sq. ft.</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Reason:</a:t>
            </a:r>
            <a:endParaRPr lang="en-US" sz="28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$1.2 million in </a:t>
            </a:r>
            <a:r>
              <a:rPr lang="ja-JP" altLang="en-US" sz="2400" dirty="0">
                <a:solidFill>
                  <a:srgbClr val="2A2A40"/>
                </a:solidFill>
                <a:latin typeface="Arial" charset="0"/>
                <a:ea typeface="ＭＳ Ｐゴシック" charset="0"/>
                <a:sym typeface="Arial" charset="0"/>
              </a:rPr>
              <a:t>“</a:t>
            </a:r>
            <a:r>
              <a:rPr lang="en-US" altLang="ja-JP" sz="2400" dirty="0">
                <a:solidFill>
                  <a:srgbClr val="2A2A40"/>
                </a:solidFill>
                <a:latin typeface="Arial" charset="0"/>
                <a:ea typeface="Arial" charset="0"/>
                <a:cs typeface="Arial" charset="0"/>
                <a:sym typeface="Arial" charset="0"/>
              </a:rPr>
              <a:t>financial aid</a:t>
            </a:r>
            <a:r>
              <a:rPr lang="ja-JP" altLang="en-US" sz="2400" dirty="0">
                <a:solidFill>
                  <a:srgbClr val="2A2A40"/>
                </a:solidFill>
                <a:latin typeface="Arial" charset="0"/>
                <a:ea typeface="ＭＳ Ｐゴシック" charset="0"/>
                <a:sym typeface="Arial" charset="0"/>
              </a:rPr>
              <a:t>”</a:t>
            </a:r>
            <a:r>
              <a:rPr lang="en-US" altLang="ja-JP" sz="2400" dirty="0">
                <a:solidFill>
                  <a:srgbClr val="2A2A40"/>
                </a:solidFill>
                <a:latin typeface="Arial" charset="0"/>
                <a:ea typeface="Arial" charset="0"/>
                <a:cs typeface="Arial" charset="0"/>
                <a:sym typeface="Arial" charset="0"/>
              </a:rPr>
              <a:t> from the state</a:t>
            </a:r>
            <a:endParaRPr lang="en-US" sz="2400" dirty="0">
              <a:solidFill>
                <a:srgbClr val="2A2A40"/>
              </a:solidFill>
              <a:latin typeface="Arial" charset="0"/>
              <a:ea typeface="Arial" charset="0"/>
              <a:cs typeface="Arial" charset="0"/>
              <a:sym typeface="Arial" charset="0"/>
            </a:endParaRPr>
          </a:p>
        </p:txBody>
      </p:sp>
      <p:sp>
        <p:nvSpPr>
          <p:cNvPr id="26629" name="Rectangle 5"/>
          <p:cNvSpPr>
            <a:spLocks/>
          </p:cNvSpPr>
          <p:nvPr/>
        </p:nvSpPr>
        <p:spPr bwMode="auto">
          <a:xfrm>
            <a:off x="152400" y="6172200"/>
            <a:ext cx="8775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Rich Christianson, </a:t>
            </a:r>
            <a:r>
              <a:rPr lang="en-US" sz="1100">
                <a:solidFill>
                  <a:srgbClr val="190104"/>
                </a:solidFill>
                <a:latin typeface="Arial Italic" charset="0"/>
                <a:ea typeface="ＭＳ Ｐゴシック" charset="0"/>
                <a:sym typeface="Arial Italic" charset="0"/>
              </a:rPr>
              <a:t>Woodworking Network</a:t>
            </a:r>
            <a:r>
              <a:rPr lang="en-US" sz="1100">
                <a:solidFill>
                  <a:srgbClr val="190104"/>
                </a:solidFill>
                <a:latin typeface="Arial" charset="0"/>
                <a:ea typeface="ＭＳ Ｐゴシック" charset="0"/>
                <a:sym typeface="Arial" charset="0"/>
              </a:rPr>
              <a:t>.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Canadian Flooring Firm Receives $1.2M in Aid to Add Plant in VT.</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March 28, 2012. </a:t>
            </a:r>
            <a:r>
              <a:rPr lang="en-US" altLang="ja-JP" sz="1100" u="sng">
                <a:solidFill>
                  <a:srgbClr val="CCCCFF"/>
                </a:solidFill>
                <a:latin typeface="Arial" charset="0"/>
                <a:ea typeface="Arial" charset="0"/>
                <a:cs typeface="Arial" charset="0"/>
                <a:sym typeface="Arial" charset="0"/>
                <a:hlinkClick r:id="rId3"/>
              </a:rPr>
              <a:t>http://www.woodworkingnetwork.com/news/woodworking-industry-news/Canadian-Flooring-Firm-Receives-12M-144678035.html</a:t>
            </a:r>
            <a:r>
              <a:rPr lang="en-US" altLang="ja-JP" sz="1100">
                <a:solidFill>
                  <a:srgbClr val="190104"/>
                </a:solidFill>
                <a:latin typeface="Arial" charset="0"/>
                <a:ea typeface="Arial" charset="0"/>
                <a:cs typeface="Arial" charset="0"/>
                <a:sym typeface="Arial" charset="0"/>
              </a:rPr>
              <a:t>. </a:t>
            </a:r>
            <a:endParaRPr lang="en-US" sz="1100">
              <a:solidFill>
                <a:srgbClr val="190104"/>
              </a:solidFill>
              <a:latin typeface="Arial" charset="0"/>
              <a:ea typeface="Arial" charset="0"/>
              <a:cs typeface="Arial" charset="0"/>
              <a:sym typeface="Arial" charset="0"/>
            </a:endParaRPr>
          </a:p>
        </p:txBody>
      </p:sp>
      <p:pic>
        <p:nvPicPr>
          <p:cNvPr id="26630"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81800" y="1157010"/>
            <a:ext cx="2133600" cy="1128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2528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2A8B4E24-8159-334F-B9D3-E2354C0D31C5}" type="slidenum">
              <a:rPr lang="en-US" sz="1800" smtClean="0">
                <a:solidFill>
                  <a:srgbClr val="000000"/>
                </a:solidFill>
                <a:latin typeface="Times New Roman" charset="0"/>
                <a:cs typeface="Times New Roman" charset="0"/>
                <a:sym typeface="Times New Roman" charset="0"/>
              </a:rPr>
              <a:pPr algn="r">
                <a:defRPr/>
              </a:pPr>
              <a:t>180</a:t>
            </a:fld>
            <a:endParaRPr lang="en-US" sz="1800" smtClean="0">
              <a:solidFill>
                <a:srgbClr val="000000"/>
              </a:solidFill>
              <a:latin typeface="Times New Roman" charset="0"/>
              <a:cs typeface="Times New Roman" charset="0"/>
              <a:sym typeface="Times New Roman" charset="0"/>
            </a:endParaRPr>
          </a:p>
        </p:txBody>
      </p:sp>
      <p:sp>
        <p:nvSpPr>
          <p:cNvPr id="225283" name="Rectangle 3"/>
          <p:cNvSpPr>
            <a:spLocks noGrp="1" noChangeArrowheads="1"/>
          </p:cNvSpPr>
          <p:nvPr>
            <p:ph type="title"/>
          </p:nvPr>
        </p:nvSpPr>
        <p:spPr>
          <a:xfrm>
            <a:off x="1652588" y="0"/>
            <a:ext cx="6575425" cy="1052513"/>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Reusable Agricultural Sheeting</a:t>
            </a:r>
            <a:br>
              <a:rPr lang="en-US" sz="3200" dirty="0" smtClean="0">
                <a:solidFill>
                  <a:srgbClr val="2A2A40"/>
                </a:solidFill>
              </a:rPr>
            </a:br>
            <a:r>
              <a:rPr lang="en-US" sz="3200" dirty="0" smtClean="0">
                <a:solidFill>
                  <a:srgbClr val="2A2A40"/>
                </a:solidFill>
              </a:rPr>
              <a:t>(</a:t>
            </a:r>
            <a:r>
              <a:rPr lang="en-US" sz="3200" dirty="0">
                <a:solidFill>
                  <a:srgbClr val="2A2A40"/>
                </a:solidFill>
                <a:latin typeface="Arial" charset="0"/>
                <a:ea typeface="ＭＳ Ｐゴシック" charset="0"/>
              </a:rPr>
              <a:t>Foreign Direct Investment</a:t>
            </a:r>
            <a:r>
              <a:rPr lang="en-US" sz="3200" dirty="0" smtClean="0">
                <a:solidFill>
                  <a:srgbClr val="2A2A40"/>
                </a:solidFill>
              </a:rPr>
              <a:t>)</a:t>
            </a:r>
          </a:p>
        </p:txBody>
      </p:sp>
      <p:sp>
        <p:nvSpPr>
          <p:cNvPr id="223236" name="Rectangle 4"/>
          <p:cNvSpPr>
            <a:spLocks/>
          </p:cNvSpPr>
          <p:nvPr/>
        </p:nvSpPr>
        <p:spPr bwMode="auto">
          <a:xfrm>
            <a:off x="152400" y="2667000"/>
            <a:ext cx="88519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Oman to West Chester, OH</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3200" dirty="0">
                <a:latin typeface="Arial" charset="0"/>
                <a:ea typeface="ＭＳ Ｐゴシック" charset="0"/>
                <a:sym typeface="Arial" charset="0"/>
              </a:rPr>
              <a:t> </a:t>
            </a:r>
            <a:r>
              <a:rPr lang="en-US" sz="2400" dirty="0">
                <a:latin typeface="Arial" charset="0"/>
                <a:ea typeface="ＭＳ Ｐゴシック" charset="0"/>
                <a:sym typeface="Arial" charset="0"/>
              </a:rPr>
              <a:t>Government incentives</a:t>
            </a:r>
          </a:p>
        </p:txBody>
      </p:sp>
      <p:sp>
        <p:nvSpPr>
          <p:cNvPr id="223237" name="Rectangle 5"/>
          <p:cNvSpPr>
            <a:spLocks/>
          </p:cNvSpPr>
          <p:nvPr/>
        </p:nvSpPr>
        <p:spPr bwMode="auto">
          <a:xfrm>
            <a:off x="192088" y="6108700"/>
            <a:ext cx="8775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a:ea typeface="ＭＳ Ｐゴシック" charset="0"/>
                <a:cs typeface="Arial"/>
                <a:sym typeface="Arial" charset="0"/>
              </a:rPr>
              <a:t>Sources: Jim Johnson, </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PET Resin and Sheet Firm Octal Picks US Manufacturing Site.</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a:t>
            </a:r>
            <a:r>
              <a:rPr lang="en-US" altLang="ja-JP" sz="1100" dirty="0">
                <a:solidFill>
                  <a:srgbClr val="190104"/>
                </a:solidFill>
                <a:latin typeface="Arial"/>
                <a:ea typeface="Arial Italic" charset="0"/>
                <a:cs typeface="Arial"/>
                <a:sym typeface="Arial Italic" charset="0"/>
              </a:rPr>
              <a:t>Plastics News</a:t>
            </a:r>
            <a:r>
              <a:rPr lang="en-US" altLang="ja-JP" sz="1100" dirty="0">
                <a:solidFill>
                  <a:srgbClr val="190104"/>
                </a:solidFill>
                <a:latin typeface="Arial"/>
                <a:ea typeface="Arial" charset="0"/>
                <a:cs typeface="Arial"/>
                <a:sym typeface="Arial" charset="0"/>
              </a:rPr>
              <a:t>. February 25, 2014.</a:t>
            </a:r>
            <a:endParaRPr lang="en-US" sz="1100" dirty="0">
              <a:solidFill>
                <a:srgbClr val="190104"/>
              </a:solidFill>
              <a:latin typeface="Arial"/>
              <a:ea typeface="Arial" charset="0"/>
              <a:cs typeface="Arial"/>
              <a:sym typeface="Arial" charset="0"/>
            </a:endParaRPr>
          </a:p>
        </p:txBody>
      </p:sp>
      <p:pic>
        <p:nvPicPr>
          <p:cNvPr id="223238"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6963" b="31650"/>
          <a:stretch/>
        </p:blipFill>
        <p:spPr bwMode="auto">
          <a:xfrm>
            <a:off x="5698005" y="1524000"/>
            <a:ext cx="325708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510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B9D3A3FB-1D92-344C-84F2-2CA6B1481FCA}" type="slidenum">
              <a:rPr lang="en-US" sz="1800" smtClean="0">
                <a:solidFill>
                  <a:srgbClr val="000000"/>
                </a:solidFill>
                <a:latin typeface="Times New Roman" charset="0"/>
                <a:cs typeface="Times New Roman" charset="0"/>
                <a:sym typeface="Times New Roman" charset="0"/>
              </a:rPr>
              <a:pPr algn="r">
                <a:defRPr/>
              </a:pPr>
              <a:t>181</a:t>
            </a:fld>
            <a:endParaRPr lang="en-US" sz="1800" smtClean="0">
              <a:solidFill>
                <a:srgbClr val="000000"/>
              </a:solidFill>
              <a:latin typeface="Times New Roman" charset="0"/>
              <a:cs typeface="Times New Roman" charset="0"/>
              <a:sym typeface="Times New Roman" charset="0"/>
            </a:endParaRPr>
          </a:p>
        </p:txBody>
      </p:sp>
      <p:sp>
        <p:nvSpPr>
          <p:cNvPr id="175107" name="Rectangle 3"/>
          <p:cNvSpPr>
            <a:spLocks noGrp="1" noChangeArrowheads="1"/>
          </p:cNvSpPr>
          <p:nvPr>
            <p:ph type="title"/>
          </p:nvPr>
        </p:nvSpPr>
        <p:spPr>
          <a:xfrm>
            <a:off x="1654175" y="0"/>
            <a:ext cx="6146800" cy="5334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Proposed LED </a:t>
            </a:r>
            <a:r>
              <a:rPr lang="en-US" sz="3200" dirty="0" err="1" smtClean="0">
                <a:solidFill>
                  <a:srgbClr val="2A2A40"/>
                </a:solidFill>
              </a:rPr>
              <a:t>Reshoring</a:t>
            </a:r>
            <a:endParaRPr lang="en-US" sz="3200" dirty="0" smtClean="0">
              <a:solidFill>
                <a:srgbClr val="2A2A40"/>
              </a:solidFill>
            </a:endParaRPr>
          </a:p>
        </p:txBody>
      </p:sp>
      <p:sp>
        <p:nvSpPr>
          <p:cNvPr id="173060" name="Rectangle 4"/>
          <p:cNvSpPr>
            <a:spLocks/>
          </p:cNvSpPr>
          <p:nvPr/>
        </p:nvSpPr>
        <p:spPr bwMode="auto">
          <a:xfrm>
            <a:off x="114300" y="1447800"/>
            <a:ext cx="885190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China to Mississippi</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200 jobs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Wants 25% bidding advantage in state contracts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Predicts upwards of $2m in sales for 2014</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Rising wages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IP risk</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Transport costs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Raw materials cost</a:t>
            </a:r>
          </a:p>
        </p:txBody>
      </p:sp>
      <p:sp>
        <p:nvSpPr>
          <p:cNvPr id="173061" name="Rectangle 5"/>
          <p:cNvSpPr>
            <a:spLocks/>
          </p:cNvSpPr>
          <p:nvPr/>
        </p:nvSpPr>
        <p:spPr bwMode="auto">
          <a:xfrm>
            <a:off x="190500" y="6172200"/>
            <a:ext cx="8775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Ted Carter,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LED lighting manufacturer makes unique pitch to come to Mississippi.</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Mississippi Business. </a:t>
            </a:r>
            <a:r>
              <a:rPr lang="en-US" altLang="ja-JP" sz="1100" dirty="0">
                <a:solidFill>
                  <a:srgbClr val="190104"/>
                </a:solidFill>
                <a:latin typeface="Arial" charset="0"/>
                <a:ea typeface="Arial" charset="0"/>
                <a:cs typeface="Arial" charset="0"/>
                <a:sym typeface="Arial" charset="0"/>
              </a:rPr>
              <a:t>April 25, 2014.</a:t>
            </a:r>
            <a:endParaRPr lang="en-US" sz="1100" dirty="0">
              <a:solidFill>
                <a:srgbClr val="190104"/>
              </a:solidFill>
              <a:latin typeface="Arial" charset="0"/>
              <a:ea typeface="Arial" charset="0"/>
              <a:cs typeface="Arial" charset="0"/>
              <a:sym typeface="Arial" charset="0"/>
            </a:endParaRPr>
          </a:p>
        </p:txBody>
      </p:sp>
      <p:pic>
        <p:nvPicPr>
          <p:cNvPr id="173062"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37413" y="781050"/>
            <a:ext cx="162083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2630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3BCE250D-B392-3A45-A8B5-29D8575699FA}" type="slidenum">
              <a:rPr lang="en-US" sz="1800" smtClean="0">
                <a:solidFill>
                  <a:srgbClr val="000000"/>
                </a:solidFill>
                <a:latin typeface="Times New Roman" charset="0"/>
                <a:cs typeface="Times New Roman" charset="0"/>
                <a:sym typeface="Times New Roman" charset="0"/>
              </a:rPr>
              <a:pPr algn="r">
                <a:defRPr/>
              </a:pPr>
              <a:t>182</a:t>
            </a:fld>
            <a:endParaRPr lang="en-US" sz="1800" smtClean="0">
              <a:solidFill>
                <a:srgbClr val="000000"/>
              </a:solidFill>
              <a:latin typeface="Times New Roman" charset="0"/>
              <a:cs typeface="Times New Roman" charset="0"/>
              <a:sym typeface="Times New Roman" charset="0"/>
            </a:endParaRPr>
          </a:p>
        </p:txBody>
      </p:sp>
      <p:sp>
        <p:nvSpPr>
          <p:cNvPr id="224259" name="Rectangle 3"/>
          <p:cNvSpPr>
            <a:spLocks/>
          </p:cNvSpPr>
          <p:nvPr/>
        </p:nvSpPr>
        <p:spPr bwMode="auto">
          <a:xfrm>
            <a:off x="2057400" y="-31750"/>
            <a:ext cx="60960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Nitrogen Fertilizer</a:t>
            </a:r>
            <a:br>
              <a:rPr lang="en-US" sz="3200" dirty="0">
                <a:solidFill>
                  <a:srgbClr val="2A2A40"/>
                </a:solidFill>
                <a:latin typeface="Arial" charset="0"/>
                <a:ea typeface="ＭＳ Ｐゴシック" charset="0"/>
                <a:sym typeface="Arial" charset="0"/>
              </a:rPr>
            </a:br>
            <a:r>
              <a:rPr lang="en-US" sz="3200" dirty="0">
                <a:solidFill>
                  <a:srgbClr val="2A2A40"/>
                </a:solidFill>
                <a:latin typeface="Arial" charset="0"/>
                <a:ea typeface="ＭＳ Ｐゴシック" charset="0"/>
                <a:sym typeface="Arial" charset="0"/>
              </a:rPr>
              <a:t>(Foreign Direct Investment)</a:t>
            </a:r>
          </a:p>
        </p:txBody>
      </p:sp>
      <p:sp>
        <p:nvSpPr>
          <p:cNvPr id="224260" name="Rectangle 4"/>
          <p:cNvSpPr>
            <a:spLocks/>
          </p:cNvSpPr>
          <p:nvPr/>
        </p:nvSpPr>
        <p:spPr bwMode="auto">
          <a:xfrm>
            <a:off x="152400" y="2057400"/>
            <a:ext cx="88519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Egypt to </a:t>
            </a:r>
            <a:r>
              <a:rPr lang="en-US" sz="2800" dirty="0" err="1">
                <a:solidFill>
                  <a:srgbClr val="2A2A40"/>
                </a:solidFill>
                <a:latin typeface="Arial" charset="0"/>
                <a:ea typeface="ＭＳ Ｐゴシック" charset="0"/>
                <a:sym typeface="Arial" charset="0"/>
              </a:rPr>
              <a:t>Wever</a:t>
            </a:r>
            <a:r>
              <a:rPr lang="en-US" sz="2800" dirty="0">
                <a:solidFill>
                  <a:srgbClr val="2A2A40"/>
                </a:solidFill>
                <a:latin typeface="Arial" charset="0"/>
                <a:ea typeface="ＭＳ Ｐゴシック" charset="0"/>
                <a:sym typeface="Arial" charset="0"/>
              </a:rPr>
              <a:t>, Iowa</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$1.4 billion plant</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Proximity to raw materials and customers</a:t>
            </a:r>
            <a:endParaRPr lang="en-US" sz="24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Government incentives: $100 million in tax relief</a:t>
            </a:r>
            <a:endParaRPr lang="en-US" sz="24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U.S. price of natural gas</a:t>
            </a:r>
          </a:p>
        </p:txBody>
      </p:sp>
      <p:sp>
        <p:nvSpPr>
          <p:cNvPr id="224261" name="Rectangle 5"/>
          <p:cNvSpPr>
            <a:spLocks/>
          </p:cNvSpPr>
          <p:nvPr/>
        </p:nvSpPr>
        <p:spPr bwMode="auto">
          <a:xfrm>
            <a:off x="152400" y="6172200"/>
            <a:ext cx="8775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The Washington Post.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Shale gas boom rejuvenating US industry.</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November 16, 2012. </a:t>
            </a:r>
            <a:r>
              <a:rPr lang="en-US" altLang="ja-JP" sz="1100" dirty="0">
                <a:solidFill>
                  <a:schemeClr val="bg2"/>
                </a:solidFill>
                <a:latin typeface="Arial" charset="0"/>
                <a:ea typeface="Arial" charset="0"/>
                <a:cs typeface="Arial" charset="0"/>
                <a:sym typeface="Arial" charset="0"/>
              </a:rPr>
              <a:t>http://www.dailymail.com/News/201211150234</a:t>
            </a:r>
            <a:r>
              <a:rPr lang="en-US" altLang="ja-JP" sz="1100" dirty="0">
                <a:solidFill>
                  <a:srgbClr val="190104"/>
                </a:solidFill>
                <a:latin typeface="Arial" charset="0"/>
                <a:ea typeface="Arial" charset="0"/>
                <a:cs typeface="Arial" charset="0"/>
                <a:sym typeface="Arial" charset="0"/>
              </a:rPr>
              <a:t>. </a:t>
            </a:r>
            <a:endParaRPr lang="en-US" sz="1100" dirty="0">
              <a:solidFill>
                <a:srgbClr val="190104"/>
              </a:solidFill>
              <a:latin typeface="Arial" charset="0"/>
              <a:ea typeface="Arial" charset="0"/>
              <a:cs typeface="Arial" charset="0"/>
              <a:sym typeface="Arial" charset="0"/>
            </a:endParaRPr>
          </a:p>
        </p:txBody>
      </p:sp>
      <p:pic>
        <p:nvPicPr>
          <p:cNvPr id="224262"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8800" y="1219200"/>
            <a:ext cx="3296479" cy="68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1"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2733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5716B748-C684-5941-8832-4A1858F01FFD}" type="slidenum">
              <a:rPr lang="en-US" sz="1800" smtClean="0">
                <a:solidFill>
                  <a:srgbClr val="000000"/>
                </a:solidFill>
                <a:latin typeface="Times New Roman" charset="0"/>
                <a:cs typeface="Times New Roman" charset="0"/>
                <a:sym typeface="Times New Roman" charset="0"/>
              </a:rPr>
              <a:pPr algn="r">
                <a:defRPr/>
              </a:pPr>
              <a:t>183</a:t>
            </a:fld>
            <a:endParaRPr lang="en-US" sz="1800" smtClean="0">
              <a:solidFill>
                <a:srgbClr val="000000"/>
              </a:solidFill>
              <a:latin typeface="Times New Roman" charset="0"/>
              <a:cs typeface="Times New Roman" charset="0"/>
              <a:sym typeface="Times New Roman" charset="0"/>
            </a:endParaRPr>
          </a:p>
        </p:txBody>
      </p:sp>
      <p:sp>
        <p:nvSpPr>
          <p:cNvPr id="225283" name="Rectangle 3"/>
          <p:cNvSpPr>
            <a:spLocks/>
          </p:cNvSpPr>
          <p:nvPr/>
        </p:nvSpPr>
        <p:spPr bwMode="auto">
          <a:xfrm>
            <a:off x="457200" y="-4763"/>
            <a:ext cx="79375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Elevators</a:t>
            </a:r>
          </a:p>
        </p:txBody>
      </p:sp>
      <p:sp>
        <p:nvSpPr>
          <p:cNvPr id="225284" name="Rectangle 4"/>
          <p:cNvSpPr>
            <a:spLocks/>
          </p:cNvSpPr>
          <p:nvPr/>
        </p:nvSpPr>
        <p:spPr bwMode="auto">
          <a:xfrm>
            <a:off x="152400" y="2133600"/>
            <a:ext cx="88519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err="1">
                <a:solidFill>
                  <a:srgbClr val="2A2A40"/>
                </a:solidFill>
                <a:latin typeface="Arial" charset="0"/>
                <a:ea typeface="ＭＳ Ｐゴシック" charset="0"/>
                <a:sym typeface="Arial" charset="0"/>
              </a:rPr>
              <a:t>Reshored</a:t>
            </a:r>
            <a:r>
              <a:rPr lang="en-US" sz="2800" dirty="0">
                <a:solidFill>
                  <a:srgbClr val="2A2A40"/>
                </a:solidFill>
                <a:latin typeface="Arial" charset="0"/>
                <a:ea typeface="ＭＳ Ｐゴシック" charset="0"/>
                <a:sym typeface="Arial" charset="0"/>
              </a:rPr>
              <a:t> from Mexico to Florence, SC in 2012</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380 jobs</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$40 million capital investment</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Proximity of R&amp;D to manufacturing</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County economic incentives</a:t>
            </a:r>
          </a:p>
        </p:txBody>
      </p:sp>
      <p:sp>
        <p:nvSpPr>
          <p:cNvPr id="225285" name="Rectangle 5"/>
          <p:cNvSpPr>
            <a:spLocks/>
          </p:cNvSpPr>
          <p:nvPr/>
        </p:nvSpPr>
        <p:spPr bwMode="auto">
          <a:xfrm>
            <a:off x="152400" y="5791200"/>
            <a:ext cx="8928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chemeClr val="bg2"/>
                </a:solidFill>
                <a:latin typeface="Arial" charset="0"/>
                <a:ea typeface="ＭＳ Ｐゴシック" charset="0"/>
                <a:sym typeface="Arial" charset="0"/>
              </a:rPr>
              <a:t>Sources:</a:t>
            </a:r>
            <a:endParaRPr lang="en-US" sz="2400" dirty="0">
              <a:solidFill>
                <a:schemeClr val="bg2"/>
              </a:solidFill>
              <a:latin typeface="Arial" charset="0"/>
              <a:ea typeface="ＭＳ Ｐゴシック" charset="0"/>
              <a:sym typeface="Arial" charset="0"/>
            </a:endParaRPr>
          </a:p>
          <a:p>
            <a:pPr algn="l"/>
            <a:r>
              <a:rPr lang="en-US" sz="1100" dirty="0">
                <a:solidFill>
                  <a:schemeClr val="bg2"/>
                </a:solidFill>
                <a:latin typeface="Arial" charset="0"/>
                <a:ea typeface="ＭＳ Ｐゴシック" charset="0"/>
                <a:sym typeface="Arial" charset="0"/>
              </a:rPr>
              <a:t>Tucker Mitchell. </a:t>
            </a:r>
            <a:r>
              <a:rPr lang="en-US" sz="1100" dirty="0">
                <a:solidFill>
                  <a:schemeClr val="bg2"/>
                </a:solidFill>
                <a:latin typeface="Arial Italic" charset="0"/>
                <a:ea typeface="ＭＳ Ｐゴシック" charset="0"/>
                <a:sym typeface="Arial Italic" charset="0"/>
              </a:rPr>
              <a:t>SC Now</a:t>
            </a:r>
            <a:r>
              <a:rPr lang="en-US" sz="1100" dirty="0">
                <a:solidFill>
                  <a:schemeClr val="bg2"/>
                </a:solidFill>
                <a:latin typeface="Arial" charset="0"/>
                <a:ea typeface="ＭＳ Ｐゴシック" charset="0"/>
                <a:sym typeface="Arial" charset="0"/>
              </a:rPr>
              <a:t>. </a:t>
            </a:r>
            <a:r>
              <a:rPr lang="ja-JP" altLang="en-US" sz="1100" dirty="0">
                <a:solidFill>
                  <a:schemeClr val="bg2"/>
                </a:solidFill>
                <a:latin typeface="Arial" charset="0"/>
                <a:ea typeface="ＭＳ Ｐゴシック" charset="0"/>
                <a:sym typeface="Arial" charset="0"/>
              </a:rPr>
              <a:t>“</a:t>
            </a:r>
            <a:r>
              <a:rPr lang="en-US" altLang="ja-JP" sz="1100" dirty="0">
                <a:solidFill>
                  <a:schemeClr val="bg2"/>
                </a:solidFill>
                <a:latin typeface="Arial" charset="0"/>
                <a:ea typeface="Arial" charset="0"/>
                <a:cs typeface="Arial" charset="0"/>
                <a:sym typeface="Arial" charset="0"/>
              </a:rPr>
              <a:t>It</a:t>
            </a:r>
            <a:r>
              <a:rPr lang="ja-JP" altLang="en-US" sz="1100" dirty="0">
                <a:solidFill>
                  <a:schemeClr val="bg2"/>
                </a:solidFill>
                <a:latin typeface="Arial" charset="0"/>
                <a:ea typeface="ＭＳ Ｐゴシック" charset="0"/>
                <a:sym typeface="Arial" charset="0"/>
              </a:rPr>
              <a:t>’</a:t>
            </a:r>
            <a:r>
              <a:rPr lang="en-US" altLang="ja-JP" sz="1100" dirty="0">
                <a:solidFill>
                  <a:schemeClr val="bg2"/>
                </a:solidFill>
                <a:latin typeface="Arial" charset="0"/>
                <a:ea typeface="Arial" charset="0"/>
                <a:cs typeface="Arial" charset="0"/>
                <a:sym typeface="Arial" charset="0"/>
              </a:rPr>
              <a:t>s official: Otis closes deal to locate in Florence.</a:t>
            </a:r>
            <a:r>
              <a:rPr lang="ja-JP" altLang="en-US" sz="1100" dirty="0">
                <a:solidFill>
                  <a:schemeClr val="bg2"/>
                </a:solidFill>
                <a:latin typeface="Arial" charset="0"/>
                <a:ea typeface="ＭＳ Ｐゴシック" charset="0"/>
                <a:sym typeface="Arial" charset="0"/>
              </a:rPr>
              <a:t>”</a:t>
            </a:r>
            <a:r>
              <a:rPr lang="en-US" altLang="ja-JP" sz="1100" dirty="0">
                <a:solidFill>
                  <a:schemeClr val="bg2"/>
                </a:solidFill>
                <a:latin typeface="Arial" charset="0"/>
                <a:ea typeface="Arial" charset="0"/>
                <a:cs typeface="Arial" charset="0"/>
                <a:sym typeface="Arial" charset="0"/>
              </a:rPr>
              <a:t> August 18, 2011. http://www.scnow.com/news/business/article_39e9c5f6-e2c9-5258-8f10-615a2df5297f.html.</a:t>
            </a:r>
            <a:endParaRPr lang="en-US" altLang="ja-JP" sz="2400" dirty="0">
              <a:solidFill>
                <a:schemeClr val="bg2"/>
              </a:solidFill>
              <a:latin typeface="Arial" charset="0"/>
              <a:ea typeface="Lucida Grande" charset="0"/>
              <a:cs typeface="Lucida Grande" charset="0"/>
              <a:sym typeface="Arial" charset="0"/>
            </a:endParaRPr>
          </a:p>
          <a:p>
            <a:pPr algn="l"/>
            <a:r>
              <a:rPr lang="en-US" sz="1100" dirty="0">
                <a:solidFill>
                  <a:schemeClr val="bg2"/>
                </a:solidFill>
                <a:latin typeface="Arial" charset="0"/>
                <a:ea typeface="Arial" charset="0"/>
                <a:cs typeface="Arial" charset="0"/>
                <a:sym typeface="Arial" charset="0"/>
              </a:rPr>
              <a:t>PricewaterhouseCoopers. </a:t>
            </a:r>
            <a:r>
              <a:rPr lang="ja-JP" altLang="en-US" sz="1100" dirty="0">
                <a:solidFill>
                  <a:schemeClr val="bg2"/>
                </a:solidFill>
                <a:latin typeface="Arial" charset="0"/>
                <a:ea typeface="ＭＳ Ｐゴシック" charset="0"/>
                <a:sym typeface="Arial" charset="0"/>
              </a:rPr>
              <a:t>“</a:t>
            </a:r>
            <a:r>
              <a:rPr lang="en-US" altLang="ja-JP" sz="1100" dirty="0">
                <a:solidFill>
                  <a:schemeClr val="bg2"/>
                </a:solidFill>
                <a:latin typeface="Arial" charset="0"/>
                <a:ea typeface="Arial" charset="0"/>
                <a:cs typeface="Arial" charset="0"/>
                <a:sym typeface="Arial" charset="0"/>
              </a:rPr>
              <a:t>A homecoming for US manufacturing? Why a resurgence in US manufacturing may be the next big bet.</a:t>
            </a:r>
            <a:r>
              <a:rPr lang="ja-JP" altLang="en-US" sz="1100" dirty="0">
                <a:solidFill>
                  <a:schemeClr val="bg2"/>
                </a:solidFill>
                <a:latin typeface="Arial" charset="0"/>
                <a:ea typeface="ＭＳ Ｐゴシック" charset="0"/>
                <a:sym typeface="Arial" charset="0"/>
              </a:rPr>
              <a:t>”</a:t>
            </a:r>
            <a:r>
              <a:rPr lang="en-US" altLang="ja-JP" sz="1100" dirty="0">
                <a:solidFill>
                  <a:schemeClr val="bg2"/>
                </a:solidFill>
                <a:latin typeface="Arial" charset="0"/>
                <a:ea typeface="Arial" charset="0"/>
                <a:cs typeface="Arial" charset="0"/>
                <a:sym typeface="Arial" charset="0"/>
              </a:rPr>
              <a:t> September 2013. </a:t>
            </a:r>
            <a:r>
              <a:rPr lang="pl-PL" altLang="ja-JP" sz="1100" dirty="0">
                <a:solidFill>
                  <a:schemeClr val="bg2"/>
                </a:solidFill>
                <a:latin typeface="Arial" charset="0"/>
                <a:ea typeface="Arial" charset="0"/>
                <a:cs typeface="Arial" charset="0"/>
                <a:sym typeface="Arial" charset="0"/>
              </a:rPr>
              <a:t>http://</a:t>
            </a:r>
            <a:r>
              <a:rPr lang="pl-PL" altLang="ja-JP" sz="1100" dirty="0" err="1">
                <a:solidFill>
                  <a:schemeClr val="bg2"/>
                </a:solidFill>
                <a:latin typeface="Arial" charset="0"/>
                <a:ea typeface="Arial" charset="0"/>
                <a:cs typeface="Arial" charset="0"/>
                <a:sym typeface="Arial" charset="0"/>
              </a:rPr>
              <a:t>www.pwc.com</a:t>
            </a:r>
            <a:r>
              <a:rPr lang="pl-PL" altLang="ja-JP" sz="1100" dirty="0">
                <a:solidFill>
                  <a:schemeClr val="bg2"/>
                </a:solidFill>
                <a:latin typeface="Arial" charset="0"/>
                <a:ea typeface="Arial" charset="0"/>
                <a:cs typeface="Arial" charset="0"/>
                <a:sym typeface="Arial" charset="0"/>
              </a:rPr>
              <a:t>/</a:t>
            </a:r>
            <a:r>
              <a:rPr lang="pl-PL" altLang="ja-JP" sz="1100" dirty="0" err="1">
                <a:solidFill>
                  <a:schemeClr val="bg2"/>
                </a:solidFill>
                <a:latin typeface="Arial" charset="0"/>
                <a:ea typeface="Arial" charset="0"/>
                <a:cs typeface="Arial" charset="0"/>
                <a:sym typeface="Arial" charset="0"/>
              </a:rPr>
              <a:t>en_US</a:t>
            </a:r>
            <a:r>
              <a:rPr lang="pl-PL" altLang="ja-JP" sz="1100" dirty="0">
                <a:solidFill>
                  <a:schemeClr val="bg2"/>
                </a:solidFill>
                <a:latin typeface="Arial" charset="0"/>
                <a:ea typeface="Arial" charset="0"/>
                <a:cs typeface="Arial" charset="0"/>
                <a:sym typeface="Arial" charset="0"/>
              </a:rPr>
              <a:t>/</a:t>
            </a:r>
            <a:r>
              <a:rPr lang="pl-PL" altLang="ja-JP" sz="1100" dirty="0" err="1">
                <a:solidFill>
                  <a:schemeClr val="bg2"/>
                </a:solidFill>
                <a:latin typeface="Arial" charset="0"/>
                <a:ea typeface="Arial" charset="0"/>
                <a:cs typeface="Arial" charset="0"/>
                <a:sym typeface="Arial" charset="0"/>
              </a:rPr>
              <a:t>us</a:t>
            </a:r>
            <a:r>
              <a:rPr lang="pl-PL" altLang="ja-JP" sz="1100" dirty="0">
                <a:solidFill>
                  <a:schemeClr val="bg2"/>
                </a:solidFill>
                <a:latin typeface="Arial" charset="0"/>
                <a:ea typeface="Arial" charset="0"/>
                <a:cs typeface="Arial" charset="0"/>
                <a:sym typeface="Arial" charset="0"/>
              </a:rPr>
              <a:t>/</a:t>
            </a:r>
            <a:r>
              <a:rPr lang="pl-PL" altLang="ja-JP" sz="1100" dirty="0" err="1">
                <a:solidFill>
                  <a:schemeClr val="bg2"/>
                </a:solidFill>
                <a:latin typeface="Arial" charset="0"/>
                <a:ea typeface="Arial" charset="0"/>
                <a:cs typeface="Arial" charset="0"/>
                <a:sym typeface="Arial" charset="0"/>
              </a:rPr>
              <a:t>industrial</a:t>
            </a:r>
            <a:r>
              <a:rPr lang="pl-PL" altLang="ja-JP" sz="1100" dirty="0">
                <a:solidFill>
                  <a:schemeClr val="bg2"/>
                </a:solidFill>
                <a:latin typeface="Arial" charset="0"/>
                <a:ea typeface="Arial" charset="0"/>
                <a:cs typeface="Arial" charset="0"/>
                <a:sym typeface="Arial" charset="0"/>
              </a:rPr>
              <a:t>-products/</a:t>
            </a:r>
            <a:r>
              <a:rPr lang="pl-PL" altLang="ja-JP" sz="1100" dirty="0" err="1">
                <a:solidFill>
                  <a:schemeClr val="bg2"/>
                </a:solidFill>
                <a:latin typeface="Arial" charset="0"/>
                <a:ea typeface="Arial" charset="0"/>
                <a:cs typeface="Arial" charset="0"/>
                <a:sym typeface="Arial" charset="0"/>
              </a:rPr>
              <a:t>publications</a:t>
            </a:r>
            <a:r>
              <a:rPr lang="pl-PL" altLang="ja-JP" sz="1100" dirty="0">
                <a:solidFill>
                  <a:schemeClr val="bg2"/>
                </a:solidFill>
                <a:latin typeface="Arial" charset="0"/>
                <a:ea typeface="Arial" charset="0"/>
                <a:cs typeface="Arial" charset="0"/>
                <a:sym typeface="Arial" charset="0"/>
              </a:rPr>
              <a:t>/</a:t>
            </a:r>
            <a:r>
              <a:rPr lang="pl-PL" altLang="ja-JP" sz="1100" dirty="0" err="1">
                <a:solidFill>
                  <a:schemeClr val="bg2"/>
                </a:solidFill>
                <a:latin typeface="Arial" charset="0"/>
                <a:ea typeface="Arial" charset="0"/>
                <a:cs typeface="Arial" charset="0"/>
                <a:sym typeface="Arial" charset="0"/>
              </a:rPr>
              <a:t>assets</a:t>
            </a:r>
            <a:r>
              <a:rPr lang="pl-PL" altLang="ja-JP" sz="1100" dirty="0">
                <a:solidFill>
                  <a:schemeClr val="bg2"/>
                </a:solidFill>
                <a:latin typeface="Arial" charset="0"/>
                <a:ea typeface="Arial" charset="0"/>
                <a:cs typeface="Arial" charset="0"/>
                <a:sym typeface="Arial" charset="0"/>
              </a:rPr>
              <a:t>/</a:t>
            </a:r>
            <a:r>
              <a:rPr lang="pl-PL" altLang="ja-JP" sz="1100" dirty="0" err="1">
                <a:solidFill>
                  <a:schemeClr val="bg2"/>
                </a:solidFill>
                <a:latin typeface="Arial" charset="0"/>
                <a:ea typeface="Arial" charset="0"/>
                <a:cs typeface="Arial" charset="0"/>
                <a:sym typeface="Arial" charset="0"/>
              </a:rPr>
              <a:t>pwc-us-manufacturing-resurgence.pdf</a:t>
            </a:r>
            <a:r>
              <a:rPr lang="en-US" altLang="ja-JP" sz="1100" dirty="0" smtClean="0">
                <a:solidFill>
                  <a:schemeClr val="bg2"/>
                </a:solidFill>
                <a:latin typeface="Arial" charset="0"/>
                <a:ea typeface="Arial" charset="0"/>
                <a:cs typeface="Arial" charset="0"/>
                <a:sym typeface="Arial" charset="0"/>
                <a:hlinkClick r:id="rId4"/>
              </a:rPr>
              <a:t>.</a:t>
            </a:r>
            <a:endParaRPr lang="en-US" sz="1100" dirty="0">
              <a:solidFill>
                <a:schemeClr val="bg2"/>
              </a:solidFill>
              <a:latin typeface="Arial" charset="0"/>
              <a:ea typeface="Arial" charset="0"/>
              <a:cs typeface="Arial" charset="0"/>
              <a:sym typeface="Arial" charset="0"/>
              <a:hlinkClick r:id="rId4"/>
            </a:endParaRPr>
          </a:p>
        </p:txBody>
      </p:sp>
      <p:pic>
        <p:nvPicPr>
          <p:cNvPr id="225286"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19800" y="609600"/>
            <a:ext cx="2984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2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2937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0C7B1E80-687C-EC4D-A4B5-E03F8A3C1A2E}" type="slidenum">
              <a:rPr lang="en-US" sz="1800" smtClean="0">
                <a:solidFill>
                  <a:srgbClr val="000000"/>
                </a:solidFill>
                <a:latin typeface="Times New Roman" charset="0"/>
                <a:cs typeface="Times New Roman" charset="0"/>
                <a:sym typeface="Times New Roman" charset="0"/>
              </a:rPr>
              <a:pPr algn="r">
                <a:defRPr/>
              </a:pPr>
              <a:t>184</a:t>
            </a:fld>
            <a:endParaRPr lang="en-US" sz="1800" smtClean="0">
              <a:solidFill>
                <a:srgbClr val="000000"/>
              </a:solidFill>
              <a:latin typeface="Times New Roman" charset="0"/>
              <a:cs typeface="Times New Roman" charset="0"/>
              <a:sym typeface="Times New Roman" charset="0"/>
            </a:endParaRPr>
          </a:p>
        </p:txBody>
      </p:sp>
      <p:pic>
        <p:nvPicPr>
          <p:cNvPr id="22733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0" y="563563"/>
            <a:ext cx="2084388"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229380" name="Rectangle 4"/>
          <p:cNvSpPr>
            <a:spLocks noGrp="1" noChangeArrowheads="1"/>
          </p:cNvSpPr>
          <p:nvPr>
            <p:ph type="title"/>
          </p:nvPr>
        </p:nvSpPr>
        <p:spPr>
          <a:xfrm>
            <a:off x="1652588" y="0"/>
            <a:ext cx="7108825" cy="61595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err="1" smtClean="0">
                <a:solidFill>
                  <a:srgbClr val="2A2A40"/>
                </a:solidFill>
                <a:latin typeface="Arial Bold" charset="0"/>
                <a:cs typeface="Arial Bold" charset="0"/>
                <a:sym typeface="Arial Bold" charset="0"/>
              </a:rPr>
              <a:t>Reshoring</a:t>
            </a:r>
            <a:r>
              <a:rPr lang="en-US" sz="3200" dirty="0" smtClean="0">
                <a:solidFill>
                  <a:srgbClr val="2A2A40"/>
                </a:solidFill>
                <a:latin typeface="Arial Bold" charset="0"/>
                <a:cs typeface="Arial Bold" charset="0"/>
                <a:sym typeface="Arial Bold" charset="0"/>
              </a:rPr>
              <a:t> Lessons from Otis</a:t>
            </a:r>
            <a:endParaRPr lang="en-US" sz="3200" dirty="0" smtClean="0">
              <a:solidFill>
                <a:srgbClr val="2A2A40"/>
              </a:solidFill>
              <a:latin typeface="Arial Bold" charset="0"/>
              <a:ea typeface="ヒラギノ角ゴ ProN W6" charset="0"/>
              <a:cs typeface="ヒラギノ角ゴ ProN W6" charset="0"/>
              <a:sym typeface="Arial Bold" charset="0"/>
            </a:endParaRPr>
          </a:p>
        </p:txBody>
      </p:sp>
      <p:sp>
        <p:nvSpPr>
          <p:cNvPr id="227333" name="Rectangle 5"/>
          <p:cNvSpPr>
            <a:spLocks/>
          </p:cNvSpPr>
          <p:nvPr/>
        </p:nvSpPr>
        <p:spPr bwMode="auto">
          <a:xfrm>
            <a:off x="114300" y="1219200"/>
            <a:ext cx="88519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spcBef>
                <a:spcPts val="1200"/>
              </a:spcBef>
              <a:buClr>
                <a:srgbClr val="E40B2A"/>
              </a:buClr>
              <a:buSzPct val="100000"/>
              <a:buFont typeface="Arial" charset="0"/>
              <a:buChar char="●"/>
            </a:pPr>
            <a:r>
              <a:rPr lang="en-US" sz="2400" dirty="0">
                <a:latin typeface="Arial" charset="0"/>
                <a:ea typeface="ＭＳ Ｐゴシック" charset="0"/>
                <a:sym typeface="Arial" charset="0"/>
              </a:rPr>
              <a:t> Make major changes one at a time and in phases</a:t>
            </a:r>
          </a:p>
          <a:p>
            <a:pPr marL="254000" indent="-254000" algn="l">
              <a:spcBef>
                <a:spcPts val="1200"/>
              </a:spcBef>
              <a:buClr>
                <a:srgbClr val="E40B2A"/>
              </a:buClr>
              <a:buSzPct val="100000"/>
              <a:buFont typeface="Arial" charset="0"/>
              <a:buChar char="●"/>
            </a:pPr>
            <a:r>
              <a:rPr lang="en-US" sz="2400" dirty="0">
                <a:latin typeface="Arial" charset="0"/>
                <a:ea typeface="ＭＳ Ｐゴシック" charset="0"/>
                <a:sym typeface="Arial" charset="0"/>
              </a:rPr>
              <a:t> Spend the money to rectify short-term problems</a:t>
            </a:r>
          </a:p>
          <a:p>
            <a:pPr marL="254000" indent="-254000" algn="l">
              <a:spcBef>
                <a:spcPts val="1200"/>
              </a:spcBef>
              <a:buClr>
                <a:srgbClr val="E40B2A"/>
              </a:buClr>
              <a:buSzPct val="100000"/>
              <a:buFont typeface="Arial" charset="0"/>
              <a:buChar char="●"/>
            </a:pPr>
            <a:r>
              <a:rPr lang="en-US" sz="2400" dirty="0">
                <a:latin typeface="Arial" charset="0"/>
                <a:ea typeface="ＭＳ Ｐゴシック" charset="0"/>
                <a:sym typeface="Arial" charset="0"/>
              </a:rPr>
              <a:t> Identify risks and put mitigation plans into place before problems occur</a:t>
            </a:r>
          </a:p>
          <a:p>
            <a:pPr marL="254000" indent="-254000" algn="l">
              <a:spcBef>
                <a:spcPts val="1200"/>
              </a:spcBef>
              <a:buClr>
                <a:srgbClr val="E40B2A"/>
              </a:buClr>
              <a:buSzPct val="100000"/>
              <a:buFont typeface="Arial" charset="0"/>
              <a:buChar char="●"/>
            </a:pPr>
            <a:r>
              <a:rPr lang="en-US" sz="2400" dirty="0">
                <a:latin typeface="Arial" charset="0"/>
                <a:ea typeface="ＭＳ Ｐゴシック" charset="0"/>
                <a:sym typeface="Arial" charset="0"/>
              </a:rPr>
              <a:t> Ensure a reliable back-up production system is in place in case of backlog, etc.</a:t>
            </a:r>
          </a:p>
          <a:p>
            <a:pPr marL="254000" indent="-254000" algn="l">
              <a:spcBef>
                <a:spcPts val="1200"/>
              </a:spcBef>
              <a:buClr>
                <a:srgbClr val="E40B2A"/>
              </a:buClr>
              <a:buSzPct val="100000"/>
              <a:buFont typeface="Arial" charset="0"/>
              <a:buChar char="●"/>
            </a:pPr>
            <a:r>
              <a:rPr lang="en-US" sz="2400" dirty="0">
                <a:latin typeface="Arial" charset="0"/>
                <a:ea typeface="ＭＳ Ｐゴシック" charset="0"/>
                <a:sym typeface="Arial" charset="0"/>
              </a:rPr>
              <a:t> Confirm in advance the existence of capacity for required production in new location (e.g. workforce)</a:t>
            </a:r>
          </a:p>
          <a:p>
            <a:pPr marL="254000" indent="-254000" algn="l">
              <a:spcBef>
                <a:spcPts val="1200"/>
              </a:spcBef>
              <a:buClr>
                <a:srgbClr val="E40B2A"/>
              </a:buClr>
              <a:buSzPct val="100000"/>
              <a:buFont typeface="Arial" charset="0"/>
              <a:buChar char="●"/>
            </a:pPr>
            <a:r>
              <a:rPr lang="en-US" sz="2400" dirty="0">
                <a:latin typeface="Arial" charset="0"/>
                <a:ea typeface="ＭＳ Ｐゴシック" charset="0"/>
                <a:sym typeface="Arial" charset="0"/>
              </a:rPr>
              <a:t> Account for external forces (e.g. market rebound)</a:t>
            </a:r>
          </a:p>
          <a:p>
            <a:pPr marL="254000" indent="-254000" algn="l">
              <a:spcBef>
                <a:spcPts val="1200"/>
              </a:spcBef>
              <a:buClr>
                <a:srgbClr val="E40B2A"/>
              </a:buClr>
              <a:buSzPct val="100000"/>
              <a:buFont typeface="Arial" charset="0"/>
              <a:buChar char="●"/>
            </a:pPr>
            <a:r>
              <a:rPr lang="en-US" sz="2400" dirty="0">
                <a:latin typeface="Arial" charset="0"/>
                <a:ea typeface="ＭＳ Ｐゴシック" charset="0"/>
                <a:sym typeface="Arial" charset="0"/>
              </a:rPr>
              <a:t> Be conservative: </a:t>
            </a:r>
            <a:r>
              <a:rPr lang="ja-JP" altLang="en-US" sz="2400" dirty="0">
                <a:latin typeface="Arial" charset="0"/>
                <a:ea typeface="ＭＳ Ｐゴシック" charset="0"/>
                <a:sym typeface="Arial" charset="0"/>
              </a:rPr>
              <a:t>“</a:t>
            </a:r>
            <a:r>
              <a:rPr lang="en-US" altLang="ja-JP" sz="2400" dirty="0">
                <a:latin typeface="Arial" charset="0"/>
                <a:ea typeface="Arial" charset="0"/>
                <a:cs typeface="Arial" charset="0"/>
                <a:sym typeface="Arial" charset="0"/>
              </a:rPr>
              <a:t>under-promise, over-deliver</a:t>
            </a:r>
            <a:r>
              <a:rPr lang="ja-JP" altLang="en-US" sz="2400" dirty="0">
                <a:latin typeface="Arial" charset="0"/>
                <a:ea typeface="ＭＳ Ｐゴシック" charset="0"/>
                <a:sym typeface="Arial" charset="0"/>
              </a:rPr>
              <a:t>”</a:t>
            </a:r>
            <a:endParaRPr lang="en-US" sz="2400" dirty="0">
              <a:latin typeface="Arial" charset="0"/>
              <a:ea typeface="ＭＳ Ｐゴシック" charset="0"/>
              <a:sym typeface="Arial" charset="0"/>
            </a:endParaRPr>
          </a:p>
        </p:txBody>
      </p:sp>
      <p:sp>
        <p:nvSpPr>
          <p:cNvPr id="227334" name="Rectangle 6"/>
          <p:cNvSpPr>
            <a:spLocks/>
          </p:cNvSpPr>
          <p:nvPr/>
        </p:nvSpPr>
        <p:spPr bwMode="auto">
          <a:xfrm>
            <a:off x="192088" y="6108700"/>
            <a:ext cx="8775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Ted Mann,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Otis finds </a:t>
            </a:r>
            <a:r>
              <a:rPr lang="ja-JP" altLang="en-US" sz="1100" dirty="0">
                <a:solidFill>
                  <a:srgbClr val="190104"/>
                </a:solidFill>
                <a:latin typeface="Arial" charset="0"/>
                <a:ea typeface="ＭＳ Ｐゴシック" charset="0"/>
                <a:sym typeface="Arial" charset="0"/>
              </a:rPr>
              <a:t>‘</a:t>
            </a:r>
            <a:r>
              <a:rPr lang="en-US" altLang="ja-JP" sz="1100" dirty="0" err="1">
                <a:solidFill>
                  <a:srgbClr val="190104"/>
                </a:solidFill>
                <a:latin typeface="Arial" charset="0"/>
                <a:ea typeface="Arial" charset="0"/>
                <a:cs typeface="Arial" charset="0"/>
                <a:sym typeface="Arial" charset="0"/>
              </a:rPr>
              <a:t>reshoring</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manufacturing is not easy.</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The Wall Street Journal</a:t>
            </a:r>
            <a:r>
              <a:rPr lang="en-US" altLang="ja-JP" sz="1100" dirty="0">
                <a:solidFill>
                  <a:srgbClr val="190104"/>
                </a:solidFill>
                <a:latin typeface="Arial" charset="0"/>
                <a:ea typeface="Arial" charset="0"/>
                <a:cs typeface="Arial" charset="0"/>
                <a:sym typeface="Arial" charset="0"/>
              </a:rPr>
              <a:t>. May 2, 2014.</a:t>
            </a:r>
            <a:endParaRPr lang="en-US" altLang="ja-JP" sz="1100" dirty="0">
              <a:latin typeface="Arial" charset="0"/>
              <a:ea typeface="Lucida Grande" charset="0"/>
              <a:cs typeface="Lucida Grande" charset="0"/>
              <a:sym typeface="Arial" charset="0"/>
            </a:endParaRPr>
          </a:p>
          <a:p>
            <a:pPr algn="l"/>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When it comes to </a:t>
            </a:r>
            <a:r>
              <a:rPr lang="en-US" altLang="ja-JP" sz="1100" dirty="0" err="1">
                <a:solidFill>
                  <a:srgbClr val="190104"/>
                </a:solidFill>
                <a:latin typeface="Arial" charset="0"/>
                <a:ea typeface="Arial" charset="0"/>
                <a:cs typeface="Arial" charset="0"/>
                <a:sym typeface="Arial" charset="0"/>
              </a:rPr>
              <a:t>reshoring</a:t>
            </a:r>
            <a:r>
              <a:rPr lang="en-US" altLang="ja-JP" sz="1100" dirty="0">
                <a:solidFill>
                  <a:srgbClr val="190104"/>
                </a:solidFill>
                <a:latin typeface="Arial" charset="0"/>
                <a:ea typeface="Arial" charset="0"/>
                <a:cs typeface="Arial" charset="0"/>
                <a:sym typeface="Arial" charset="0"/>
              </a:rPr>
              <a:t>, detailed planning and expectation setting is key, Otis Elevators learns the hard way.</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Supply Chain Digest</a:t>
            </a:r>
            <a:r>
              <a:rPr lang="en-US" altLang="ja-JP" sz="1100" dirty="0">
                <a:solidFill>
                  <a:srgbClr val="190104"/>
                </a:solidFill>
                <a:latin typeface="Arial" charset="0"/>
                <a:ea typeface="Arial" charset="0"/>
                <a:cs typeface="Arial" charset="0"/>
                <a:sym typeface="Arial" charset="0"/>
              </a:rPr>
              <a:t>. May 5, 2014. </a:t>
            </a:r>
            <a:endParaRPr lang="en-US" sz="1100" dirty="0">
              <a:solidFill>
                <a:srgbClr val="190104"/>
              </a:solidFill>
              <a:latin typeface="Arial" charset="0"/>
              <a:ea typeface="Arial" charset="0"/>
              <a:cs typeface="Arial" charset="0"/>
              <a:sym typeface="Arial" charset="0"/>
            </a:endParaRPr>
          </a:p>
        </p:txBody>
      </p:sp>
    </p:spTree>
  </p:cSld>
  <p:clrMapOvr>
    <a:masterClrMapping/>
  </p:clrMapOvr>
  <p:transition xmlns:p14="http://schemas.microsoft.com/office/powerpoint/2010/mai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3040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AEF923D1-A82D-D84A-8C89-BE4A55C8CAB9}" type="slidenum">
              <a:rPr lang="en-US" sz="1800" smtClean="0">
                <a:solidFill>
                  <a:srgbClr val="000000"/>
                </a:solidFill>
                <a:latin typeface="Times New Roman" charset="0"/>
                <a:cs typeface="Times New Roman" charset="0"/>
                <a:sym typeface="Times New Roman" charset="0"/>
              </a:rPr>
              <a:pPr algn="r">
                <a:defRPr/>
              </a:pPr>
              <a:t>185</a:t>
            </a:fld>
            <a:endParaRPr lang="en-US" sz="1800" smtClean="0">
              <a:solidFill>
                <a:srgbClr val="000000"/>
              </a:solidFill>
              <a:latin typeface="Times New Roman" charset="0"/>
              <a:cs typeface="Times New Roman" charset="0"/>
              <a:sym typeface="Times New Roman" charset="0"/>
            </a:endParaRPr>
          </a:p>
        </p:txBody>
      </p:sp>
      <p:sp>
        <p:nvSpPr>
          <p:cNvPr id="230403" name="Rectangle 3"/>
          <p:cNvSpPr>
            <a:spLocks noGrp="1" noChangeArrowheads="1"/>
          </p:cNvSpPr>
          <p:nvPr>
            <p:ph type="title"/>
          </p:nvPr>
        </p:nvSpPr>
        <p:spPr>
          <a:xfrm>
            <a:off x="1654175" y="0"/>
            <a:ext cx="6146800" cy="538163"/>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Other </a:t>
            </a:r>
            <a:r>
              <a:rPr lang="en-US" sz="3200" dirty="0" err="1" smtClean="0">
                <a:solidFill>
                  <a:srgbClr val="2A2A40"/>
                </a:solidFill>
              </a:rPr>
              <a:t>Reshorers</a:t>
            </a:r>
            <a:endParaRPr lang="en-US" sz="3200" dirty="0" smtClean="0">
              <a:solidFill>
                <a:srgbClr val="2A2A40"/>
              </a:solidFill>
            </a:endParaRPr>
          </a:p>
        </p:txBody>
      </p:sp>
      <p:sp>
        <p:nvSpPr>
          <p:cNvPr id="228356" name="Rectangle 4"/>
          <p:cNvSpPr>
            <a:spLocks/>
          </p:cNvSpPr>
          <p:nvPr/>
        </p:nvSpPr>
        <p:spPr bwMode="auto">
          <a:xfrm>
            <a:off x="190500" y="5918200"/>
            <a:ext cx="8775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a:ea typeface="ＭＳ Ｐゴシック" charset="0"/>
                <a:cs typeface="Arial"/>
                <a:sym typeface="Arial" charset="0"/>
              </a:rPr>
              <a:t>Source: Howard Aronson, </a:t>
            </a:r>
            <a:r>
              <a:rPr lang="ja-JP" altLang="en-US" sz="1100" dirty="0">
                <a:solidFill>
                  <a:srgbClr val="190104"/>
                </a:solidFill>
                <a:latin typeface="Arial"/>
                <a:ea typeface="ＭＳ Ｐゴシック" charset="0"/>
                <a:cs typeface="Arial"/>
                <a:sym typeface="Arial" charset="0"/>
              </a:rPr>
              <a:t>“</a:t>
            </a:r>
            <a:r>
              <a:rPr lang="en-US" altLang="ja-JP" sz="1100" dirty="0" err="1">
                <a:solidFill>
                  <a:srgbClr val="190104"/>
                </a:solidFill>
                <a:latin typeface="Arial"/>
                <a:ea typeface="Arial" charset="0"/>
                <a:cs typeface="Arial"/>
                <a:sym typeface="Arial" charset="0"/>
              </a:rPr>
              <a:t>Reshoring</a:t>
            </a:r>
            <a:r>
              <a:rPr lang="en-US" altLang="ja-JP" sz="1100" dirty="0">
                <a:solidFill>
                  <a:srgbClr val="190104"/>
                </a:solidFill>
                <a:latin typeface="Arial"/>
                <a:ea typeface="Arial" charset="0"/>
                <a:cs typeface="Arial"/>
                <a:sym typeface="Arial" charset="0"/>
              </a:rPr>
              <a:t> Toys.</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a:t>
            </a:r>
            <a:r>
              <a:rPr lang="en-US" altLang="ja-JP" sz="1100" dirty="0">
                <a:solidFill>
                  <a:srgbClr val="190104"/>
                </a:solidFill>
                <a:latin typeface="Arial"/>
                <a:ea typeface="Arial Italic" charset="0"/>
                <a:cs typeface="Arial"/>
                <a:sym typeface="Arial Italic" charset="0"/>
              </a:rPr>
              <a:t>The </a:t>
            </a:r>
            <a:r>
              <a:rPr lang="en-US" altLang="ja-JP" sz="1100" dirty="0" err="1">
                <a:solidFill>
                  <a:srgbClr val="190104"/>
                </a:solidFill>
                <a:latin typeface="Arial"/>
                <a:ea typeface="Arial Italic" charset="0"/>
                <a:cs typeface="Arial"/>
                <a:sym typeface="Arial Italic" charset="0"/>
              </a:rPr>
              <a:t>Rodon</a:t>
            </a:r>
            <a:r>
              <a:rPr lang="en-US" altLang="ja-JP" sz="1100" dirty="0">
                <a:solidFill>
                  <a:srgbClr val="190104"/>
                </a:solidFill>
                <a:latin typeface="Arial"/>
                <a:ea typeface="Arial Italic" charset="0"/>
                <a:cs typeface="Arial"/>
                <a:sym typeface="Arial Italic" charset="0"/>
              </a:rPr>
              <a:t> Group</a:t>
            </a:r>
            <a:r>
              <a:rPr lang="en-US" altLang="ja-JP" sz="1100" dirty="0">
                <a:solidFill>
                  <a:srgbClr val="190104"/>
                </a:solidFill>
                <a:latin typeface="Arial"/>
                <a:ea typeface="Arial" charset="0"/>
                <a:cs typeface="Arial"/>
                <a:sym typeface="Arial" charset="0"/>
              </a:rPr>
              <a:t>. May 14, 2013.</a:t>
            </a:r>
            <a:endParaRPr lang="en-US" altLang="ja-JP" sz="1100" dirty="0">
              <a:latin typeface="Arial"/>
              <a:ea typeface="Lucida Grande" charset="0"/>
              <a:cs typeface="Arial"/>
              <a:sym typeface="Arial" charset="0"/>
            </a:endParaRPr>
          </a:p>
          <a:p>
            <a:pPr algn="l"/>
            <a:r>
              <a:rPr lang="en-US" sz="1100" dirty="0">
                <a:solidFill>
                  <a:srgbClr val="190104"/>
                </a:solidFill>
                <a:latin typeface="Arial"/>
                <a:ea typeface="Arial" charset="0"/>
                <a:cs typeface="Arial"/>
                <a:sym typeface="Arial" charset="0"/>
              </a:rPr>
              <a:t>Frank Esposito, </a:t>
            </a:r>
            <a:r>
              <a:rPr lang="ja-JP" altLang="en-US" sz="1100" dirty="0">
                <a:solidFill>
                  <a:srgbClr val="190104"/>
                </a:solidFill>
                <a:latin typeface="Arial"/>
                <a:ea typeface="ＭＳ Ｐゴシック" charset="0"/>
                <a:cs typeface="Arial"/>
                <a:sym typeface="Arial" charset="0"/>
              </a:rPr>
              <a:t>“</a:t>
            </a:r>
            <a:r>
              <a:rPr lang="en-US" altLang="ja-JP" sz="1100" dirty="0" err="1">
                <a:solidFill>
                  <a:srgbClr val="190104"/>
                </a:solidFill>
                <a:latin typeface="Arial"/>
                <a:ea typeface="Arial" charset="0"/>
                <a:cs typeface="Arial"/>
                <a:sym typeface="Arial" charset="0"/>
              </a:rPr>
              <a:t>Reshoring</a:t>
            </a:r>
            <a:r>
              <a:rPr lang="en-US" altLang="ja-JP" sz="1100" dirty="0">
                <a:solidFill>
                  <a:srgbClr val="190104"/>
                </a:solidFill>
                <a:latin typeface="Arial"/>
                <a:ea typeface="Arial" charset="0"/>
                <a:cs typeface="Arial"/>
                <a:sym typeface="Arial" charset="0"/>
              </a:rPr>
              <a:t> Gives a Boost to U.S. Manufacturers.</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a:t>
            </a:r>
            <a:r>
              <a:rPr lang="en-US" altLang="ja-JP" sz="1100" dirty="0">
                <a:solidFill>
                  <a:srgbClr val="190104"/>
                </a:solidFill>
                <a:latin typeface="Arial"/>
                <a:ea typeface="Arial Italic" charset="0"/>
                <a:cs typeface="Arial"/>
                <a:sym typeface="Arial Italic" charset="0"/>
              </a:rPr>
              <a:t>Plastics News</a:t>
            </a:r>
            <a:r>
              <a:rPr lang="en-US" altLang="ja-JP" sz="1100" dirty="0">
                <a:solidFill>
                  <a:srgbClr val="190104"/>
                </a:solidFill>
                <a:latin typeface="Arial"/>
                <a:ea typeface="Arial" charset="0"/>
                <a:cs typeface="Arial"/>
                <a:sym typeface="Arial" charset="0"/>
              </a:rPr>
              <a:t>. February 26, 2014</a:t>
            </a:r>
            <a:r>
              <a:rPr lang="en-US" altLang="ja-JP" sz="1200" dirty="0">
                <a:solidFill>
                  <a:srgbClr val="190104"/>
                </a:solidFill>
                <a:latin typeface="Arial" charset="0"/>
                <a:ea typeface="Arial" charset="0"/>
                <a:cs typeface="Arial" charset="0"/>
                <a:sym typeface="Arial" charset="0"/>
              </a:rPr>
              <a:t>.</a:t>
            </a:r>
            <a:endParaRPr lang="en-US" sz="1200" dirty="0">
              <a:solidFill>
                <a:srgbClr val="190104"/>
              </a:solidFill>
              <a:latin typeface="Arial" charset="0"/>
              <a:ea typeface="Arial" charset="0"/>
              <a:cs typeface="Arial" charset="0"/>
              <a:sym typeface="Arial" charset="0"/>
            </a:endParaRPr>
          </a:p>
        </p:txBody>
      </p:sp>
      <p:graphicFrame>
        <p:nvGraphicFramePr>
          <p:cNvPr id="230405" name="Group 5"/>
          <p:cNvGraphicFramePr>
            <a:graphicFrameLocks noGrp="1"/>
          </p:cNvGraphicFramePr>
          <p:nvPr>
            <p:extLst>
              <p:ext uri="{D42A27DB-BD31-4B8C-83A1-F6EECF244321}">
                <p14:modId xmlns:p14="http://schemas.microsoft.com/office/powerpoint/2010/main" val="3540284349"/>
              </p:ext>
            </p:extLst>
          </p:nvPr>
        </p:nvGraphicFramePr>
        <p:xfrm>
          <a:off x="533400" y="1905000"/>
          <a:ext cx="7824788" cy="3048000"/>
        </p:xfrm>
        <a:graphic>
          <a:graphicData uri="http://schemas.openxmlformats.org/drawingml/2006/table">
            <a:tbl>
              <a:tblPr/>
              <a:tblGrid>
                <a:gridCol w="2709863"/>
                <a:gridCol w="2557462"/>
                <a:gridCol w="2557463"/>
              </a:tblGrid>
              <a:tr h="15240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2000" b="0" i="0" u="none" strike="noStrike" cap="none" normalizeH="0" baseline="0" dirty="0">
                          <a:ln>
                            <a:noFill/>
                          </a:ln>
                          <a:solidFill>
                            <a:srgbClr val="000000"/>
                          </a:solidFill>
                          <a:effectLst/>
                          <a:latin typeface="Arial Bold" charset="0"/>
                          <a:ea typeface="ヒラギノ角ゴ ProN W3" charset="0"/>
                          <a:cs typeface="Arial Bold" charset="0"/>
                          <a:sym typeface="Arial Bold" charset="0"/>
                        </a:rPr>
                        <a:t>Precision Extrusion Inc.</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20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rPr>
                        <a:t>Medical Tubing</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20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rPr>
                        <a:t>Glen Fall, NY</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2000" b="0" i="0" u="none" strike="noStrike" cap="none" normalizeH="0" baseline="0">
                          <a:ln>
                            <a:noFill/>
                          </a:ln>
                          <a:solidFill>
                            <a:srgbClr val="000000"/>
                          </a:solidFill>
                          <a:effectLst/>
                          <a:latin typeface="Arial Bold" charset="0"/>
                          <a:ea typeface="ヒラギノ角ゴ ProN W3" charset="0"/>
                          <a:cs typeface="Arial Bold" charset="0"/>
                          <a:sym typeface="Arial Bold" charset="0"/>
                        </a:rPr>
                        <a:t>CharlieDog and Friends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20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rPr>
                        <a:t>Plush Toys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20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rPr>
                        <a:t>Rye, NY</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3142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403B5B75-C84E-8D4A-9B10-CC9BF903F662}" type="slidenum">
              <a:rPr lang="en-US" sz="1800" smtClean="0">
                <a:solidFill>
                  <a:srgbClr val="000000"/>
                </a:solidFill>
                <a:latin typeface="Times New Roman" charset="0"/>
                <a:cs typeface="Times New Roman" charset="0"/>
                <a:sym typeface="Times New Roman" charset="0"/>
              </a:rPr>
              <a:pPr algn="r">
                <a:defRPr/>
              </a:pPr>
              <a:t>186</a:t>
            </a:fld>
            <a:endParaRPr lang="en-US" sz="1800" smtClean="0">
              <a:solidFill>
                <a:srgbClr val="000000"/>
              </a:solidFill>
              <a:latin typeface="Times New Roman" charset="0"/>
              <a:cs typeface="Times New Roman" charset="0"/>
              <a:sym typeface="Times New Roman" charset="0"/>
            </a:endParaRPr>
          </a:p>
        </p:txBody>
      </p:sp>
      <p:sp>
        <p:nvSpPr>
          <p:cNvPr id="229379" name="Rectangle 3"/>
          <p:cNvSpPr>
            <a:spLocks/>
          </p:cNvSpPr>
          <p:nvPr/>
        </p:nvSpPr>
        <p:spPr bwMode="auto">
          <a:xfrm>
            <a:off x="762000" y="38100"/>
            <a:ext cx="7937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Cell Phone Cases</a:t>
            </a:r>
          </a:p>
        </p:txBody>
      </p:sp>
      <p:sp>
        <p:nvSpPr>
          <p:cNvPr id="229380" name="Rectangle 4"/>
          <p:cNvSpPr>
            <a:spLocks/>
          </p:cNvSpPr>
          <p:nvPr/>
        </p:nvSpPr>
        <p:spPr bwMode="auto">
          <a:xfrm>
            <a:off x="152400" y="2362200"/>
            <a:ext cx="88519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err="1">
                <a:solidFill>
                  <a:srgbClr val="2A2A40"/>
                </a:solidFill>
                <a:latin typeface="Arial" charset="0"/>
                <a:ea typeface="ＭＳ Ｐゴシック" charset="0"/>
                <a:sym typeface="Arial" charset="0"/>
              </a:rPr>
              <a:t>Reshored</a:t>
            </a:r>
            <a:r>
              <a:rPr lang="en-US" sz="2800" dirty="0">
                <a:solidFill>
                  <a:srgbClr val="2A2A40"/>
                </a:solidFill>
                <a:latin typeface="Arial" charset="0"/>
                <a:ea typeface="ＭＳ Ｐゴシック" charset="0"/>
                <a:sym typeface="Arial" charset="0"/>
              </a:rPr>
              <a:t> 15-20% of volume from China in 2012</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485 jobs at 5 major U.S. suppliers, 2 of which are in Colorado</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Total cost</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Time to market</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Automation</a:t>
            </a:r>
          </a:p>
        </p:txBody>
      </p:sp>
      <p:sp>
        <p:nvSpPr>
          <p:cNvPr id="229381" name="Rectangle 5"/>
          <p:cNvSpPr>
            <a:spLocks/>
          </p:cNvSpPr>
          <p:nvPr/>
        </p:nvSpPr>
        <p:spPr bwMode="auto">
          <a:xfrm>
            <a:off x="152400" y="6324600"/>
            <a:ext cx="8928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Andy </a:t>
            </a:r>
            <a:r>
              <a:rPr lang="en-US" sz="1100" dirty="0" err="1">
                <a:solidFill>
                  <a:srgbClr val="190104"/>
                </a:solidFill>
                <a:latin typeface="Arial" charset="0"/>
                <a:ea typeface="ＭＳ Ｐゴシック" charset="0"/>
                <a:sym typeface="Arial" charset="0"/>
              </a:rPr>
              <a:t>Vuong</a:t>
            </a:r>
            <a:r>
              <a:rPr lang="en-US" sz="1100" dirty="0">
                <a:solidFill>
                  <a:srgbClr val="190104"/>
                </a:solidFill>
                <a:latin typeface="Arial" charset="0"/>
                <a:ea typeface="ＭＳ Ｐゴシック" charset="0"/>
                <a:sym typeface="Arial" charset="0"/>
              </a:rPr>
              <a:t>, </a:t>
            </a:r>
            <a:r>
              <a:rPr lang="en-US" sz="1100" dirty="0">
                <a:solidFill>
                  <a:srgbClr val="190104"/>
                </a:solidFill>
                <a:latin typeface="Arial Italic" charset="0"/>
                <a:ea typeface="ＭＳ Ｐゴシック" charset="0"/>
                <a:sym typeface="Arial Italic" charset="0"/>
              </a:rPr>
              <a:t>Denver Post.</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Manufacturing bouncing back as U.S., Colorado companies </a:t>
            </a:r>
            <a:r>
              <a:rPr lang="en-US" altLang="ja-JP" sz="1100" dirty="0" err="1">
                <a:solidFill>
                  <a:srgbClr val="190104"/>
                </a:solidFill>
                <a:latin typeface="Arial" charset="0"/>
                <a:ea typeface="Arial" charset="0"/>
                <a:cs typeface="Arial" charset="0"/>
                <a:sym typeface="Arial" charset="0"/>
              </a:rPr>
              <a:t>reshore</a:t>
            </a:r>
            <a:r>
              <a:rPr lang="en-US" altLang="ja-JP" sz="1100" dirty="0">
                <a:solidFill>
                  <a:srgbClr val="190104"/>
                </a:solidFill>
                <a:latin typeface="Arial" charset="0"/>
                <a:ea typeface="Arial" charset="0"/>
                <a:cs typeface="Arial" charset="0"/>
                <a:sym typeface="Arial" charset="0"/>
              </a:rPr>
              <a:t> jobs.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October 14, 2012. </a:t>
            </a:r>
            <a:r>
              <a:rPr lang="en-US" altLang="ja-JP" sz="1100" dirty="0">
                <a:solidFill>
                  <a:schemeClr val="bg2"/>
                </a:solidFill>
                <a:latin typeface="Arial" charset="0"/>
                <a:ea typeface="Arial" charset="0"/>
                <a:cs typeface="Arial" charset="0"/>
                <a:sym typeface="Arial" charset="0"/>
              </a:rPr>
              <a:t>http://www.denverpost.com/ci_21763837/manufacturing-bouncing-back-u-s-colorado-companies-reshore</a:t>
            </a:r>
            <a:r>
              <a:rPr lang="en-US" altLang="ja-JP" sz="1100" dirty="0">
                <a:solidFill>
                  <a:srgbClr val="190104"/>
                </a:solidFill>
                <a:latin typeface="Arial" charset="0"/>
                <a:ea typeface="Arial" charset="0"/>
                <a:cs typeface="Arial" charset="0"/>
                <a:sym typeface="Arial" charset="0"/>
              </a:rPr>
              <a:t>. </a:t>
            </a:r>
            <a:endParaRPr lang="en-US" sz="1100" dirty="0">
              <a:solidFill>
                <a:srgbClr val="190104"/>
              </a:solidFill>
              <a:latin typeface="Arial" charset="0"/>
              <a:ea typeface="Arial" charset="0"/>
              <a:cs typeface="Arial" charset="0"/>
              <a:sym typeface="Arial" charset="0"/>
            </a:endParaRPr>
          </a:p>
        </p:txBody>
      </p:sp>
      <p:pic>
        <p:nvPicPr>
          <p:cNvPr id="229382"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838200"/>
            <a:ext cx="2209800" cy="143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3245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7E47CE95-F3C5-D148-A16E-1663D827D4E3}" type="slidenum">
              <a:rPr lang="en-US" sz="1800" smtClean="0">
                <a:solidFill>
                  <a:srgbClr val="000000"/>
                </a:solidFill>
                <a:latin typeface="Times New Roman" charset="0"/>
                <a:cs typeface="Times New Roman" charset="0"/>
                <a:sym typeface="Times New Roman" charset="0"/>
              </a:rPr>
              <a:pPr algn="r">
                <a:defRPr/>
              </a:pPr>
              <a:t>187</a:t>
            </a:fld>
            <a:endParaRPr lang="en-US" sz="1800" smtClean="0">
              <a:solidFill>
                <a:srgbClr val="000000"/>
              </a:solidFill>
              <a:latin typeface="Times New Roman" charset="0"/>
              <a:cs typeface="Times New Roman" charset="0"/>
              <a:sym typeface="Times New Roman" charset="0"/>
            </a:endParaRPr>
          </a:p>
        </p:txBody>
      </p:sp>
      <p:sp>
        <p:nvSpPr>
          <p:cNvPr id="232451" name="Rectangle 3"/>
          <p:cNvSpPr>
            <a:spLocks noGrp="1" noChangeArrowheads="1"/>
          </p:cNvSpPr>
          <p:nvPr>
            <p:ph type="title"/>
          </p:nvPr>
        </p:nvSpPr>
        <p:spPr>
          <a:xfrm>
            <a:off x="1447800" y="-76200"/>
            <a:ext cx="6934200" cy="1200150"/>
          </a:xfrm>
        </p:spPr>
        <p:txBody>
          <a:bodyPr/>
          <a:lstStyle/>
          <a:p>
            <a:pPr algn="ctr" eaLnBrk="1" hangingPunct="1">
              <a:tabLst>
                <a:tab pos="723900" algn="l"/>
                <a:tab pos="1447800" algn="l"/>
                <a:tab pos="2171700" algn="l"/>
                <a:tab pos="2895600" algn="l"/>
                <a:tab pos="3619500" algn="l"/>
                <a:tab pos="4343400" algn="l"/>
                <a:tab pos="5067300" algn="l"/>
              </a:tabLst>
              <a:defRPr/>
            </a:pPr>
            <a:r>
              <a:rPr lang="en-US" sz="3200" dirty="0" smtClean="0">
                <a:solidFill>
                  <a:srgbClr val="2A2A40"/>
                </a:solidFill>
              </a:rPr>
              <a:t>Prosthetics</a:t>
            </a:r>
            <a:br>
              <a:rPr lang="en-US" sz="3200" dirty="0" smtClean="0">
                <a:solidFill>
                  <a:srgbClr val="2A2A40"/>
                </a:solidFill>
              </a:rPr>
            </a:br>
            <a:r>
              <a:rPr lang="en-US" sz="3200" dirty="0" smtClean="0">
                <a:solidFill>
                  <a:srgbClr val="2A2A40"/>
                </a:solidFill>
              </a:rPr>
              <a:t>(</a:t>
            </a:r>
            <a:r>
              <a:rPr lang="en-US" sz="3200" dirty="0">
                <a:solidFill>
                  <a:srgbClr val="2A2A40"/>
                </a:solidFill>
                <a:latin typeface="Arial" charset="0"/>
                <a:ea typeface="ＭＳ Ｐゴシック" charset="0"/>
              </a:rPr>
              <a:t>Foreign Direct Investment</a:t>
            </a:r>
            <a:r>
              <a:rPr lang="en-US" sz="3200" dirty="0" smtClean="0">
                <a:solidFill>
                  <a:srgbClr val="2A2A40"/>
                </a:solidFill>
              </a:rPr>
              <a:t>)</a:t>
            </a:r>
          </a:p>
        </p:txBody>
      </p:sp>
      <p:sp>
        <p:nvSpPr>
          <p:cNvPr id="230404" name="Rectangle 4"/>
          <p:cNvSpPr>
            <a:spLocks/>
          </p:cNvSpPr>
          <p:nvPr/>
        </p:nvSpPr>
        <p:spPr bwMode="auto">
          <a:xfrm>
            <a:off x="0" y="1905000"/>
            <a:ext cx="88519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654050" indent="-273050" algn="l">
              <a:buClr>
                <a:srgbClr val="E40B2A"/>
              </a:buClr>
              <a:buSzPct val="69000"/>
              <a:buFont typeface="Arial" charset="0"/>
              <a:buChar char="●"/>
            </a:pPr>
            <a:r>
              <a:rPr lang="en-US" sz="2800" dirty="0">
                <a:latin typeface="Arial" charset="0"/>
                <a:ea typeface="ＭＳ Ｐゴシック" charset="0"/>
                <a:sym typeface="Arial" charset="0"/>
              </a:rPr>
              <a:t>Germany to Salt Lake City, UT</a:t>
            </a:r>
          </a:p>
          <a:p>
            <a:pPr marL="654050" indent="-273050" algn="l">
              <a:spcBef>
                <a:spcPts val="400"/>
              </a:spcBef>
              <a:buClr>
                <a:srgbClr val="E40B2A"/>
              </a:buClr>
              <a:buSzPct val="69000"/>
              <a:buFont typeface="Arial" charset="0"/>
              <a:buChar char="●"/>
            </a:pPr>
            <a:r>
              <a:rPr lang="en-US" sz="2800" dirty="0">
                <a:latin typeface="Arial" charset="0"/>
                <a:ea typeface="ＭＳ Ｐゴシック" charset="0"/>
                <a:sym typeface="Arial" charset="0"/>
              </a:rPr>
              <a:t>80 new jobs</a:t>
            </a:r>
          </a:p>
          <a:p>
            <a:pPr marL="654050" indent="-273050" algn="l">
              <a:spcBef>
                <a:spcPts val="400"/>
              </a:spcBef>
              <a:buClr>
                <a:srgbClr val="E40B2A"/>
              </a:buClr>
              <a:buSzPct val="69000"/>
              <a:buFont typeface="Arial" charset="0"/>
              <a:buChar char="●"/>
            </a:pPr>
            <a:r>
              <a:rPr lang="en-US" sz="2800" dirty="0">
                <a:latin typeface="Arial" charset="0"/>
                <a:ea typeface="ＭＳ Ｐゴシック" charset="0"/>
                <a:sym typeface="Arial" charset="0"/>
              </a:rPr>
              <a:t>Reasons:</a:t>
            </a:r>
          </a:p>
          <a:p>
            <a:pPr marL="1054100" lvl="1" indent="-215900" algn="l">
              <a:spcBef>
                <a:spcPts val="400"/>
              </a:spcBef>
              <a:buClr>
                <a:srgbClr val="E40B2A"/>
              </a:buClr>
              <a:buSzPct val="64000"/>
              <a:buFont typeface="Arial" charset="0"/>
              <a:buChar char="●"/>
            </a:pPr>
            <a:r>
              <a:rPr lang="en-US" sz="2400" dirty="0">
                <a:latin typeface="Arial" charset="0"/>
                <a:ea typeface="ＭＳ Ｐゴシック" charset="0"/>
                <a:sym typeface="Arial" charset="0"/>
              </a:rPr>
              <a:t>Synergies</a:t>
            </a:r>
          </a:p>
          <a:p>
            <a:pPr marL="1054100" lvl="1" indent="-215900" algn="l">
              <a:spcBef>
                <a:spcPts val="400"/>
              </a:spcBef>
              <a:buClr>
                <a:srgbClr val="E40B2A"/>
              </a:buClr>
              <a:buSzPct val="64000"/>
              <a:buFont typeface="Arial" charset="0"/>
              <a:buChar char="●"/>
            </a:pPr>
            <a:r>
              <a:rPr lang="en-US" sz="2400" dirty="0">
                <a:latin typeface="Arial" charset="0"/>
                <a:ea typeface="ＭＳ Ｐゴシック" charset="0"/>
                <a:sym typeface="Arial" charset="0"/>
              </a:rPr>
              <a:t>Government incentives </a:t>
            </a:r>
          </a:p>
        </p:txBody>
      </p:sp>
      <p:sp>
        <p:nvSpPr>
          <p:cNvPr id="230405" name="Rectangle 5"/>
          <p:cNvSpPr>
            <a:spLocks/>
          </p:cNvSpPr>
          <p:nvPr/>
        </p:nvSpPr>
        <p:spPr bwMode="auto">
          <a:xfrm>
            <a:off x="228600" y="6172200"/>
            <a:ext cx="8775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100" dirty="0">
                <a:solidFill>
                  <a:schemeClr val="bg2"/>
                </a:solidFill>
                <a:latin typeface="Arial" charset="0"/>
                <a:ea typeface="ＭＳ Ｐゴシック" charset="0"/>
                <a:sym typeface="Arial" charset="0"/>
              </a:rPr>
              <a:t>Sources: http://utahpolicy.com/index.php/features/featured-articles/1526-international-company-increases-its-presence-in-utah</a:t>
            </a:r>
            <a:endParaRPr lang="en-US" sz="2400" dirty="0">
              <a:solidFill>
                <a:schemeClr val="bg2"/>
              </a:solidFill>
              <a:latin typeface="Arial" charset="0"/>
              <a:ea typeface="ＭＳ Ｐゴシック" charset="0"/>
              <a:sym typeface="Arial" charset="0"/>
            </a:endParaRPr>
          </a:p>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100" dirty="0">
                <a:solidFill>
                  <a:schemeClr val="bg2"/>
                </a:solidFill>
                <a:latin typeface="Arial" charset="0"/>
                <a:ea typeface="ＭＳ Ｐゴシック" charset="0"/>
                <a:sym typeface="Arial" charset="0"/>
              </a:rPr>
              <a:t>http://</a:t>
            </a:r>
            <a:r>
              <a:rPr lang="en-US" sz="1100" dirty="0" err="1">
                <a:solidFill>
                  <a:schemeClr val="bg2"/>
                </a:solidFill>
                <a:latin typeface="Arial" charset="0"/>
                <a:ea typeface="ＭＳ Ｐゴシック" charset="0"/>
                <a:sym typeface="Arial" charset="0"/>
              </a:rPr>
              <a:t>www.sltrib.com</a:t>
            </a:r>
            <a:r>
              <a:rPr lang="en-US" sz="1100" dirty="0">
                <a:solidFill>
                  <a:schemeClr val="bg2"/>
                </a:solidFill>
                <a:latin typeface="Arial" charset="0"/>
                <a:ea typeface="ＭＳ Ｐゴシック" charset="0"/>
                <a:sym typeface="Arial" charset="0"/>
              </a:rPr>
              <a:t>/</a:t>
            </a:r>
            <a:r>
              <a:rPr lang="en-US" sz="1100" dirty="0" err="1">
                <a:solidFill>
                  <a:schemeClr val="bg2"/>
                </a:solidFill>
                <a:latin typeface="Arial" charset="0"/>
                <a:ea typeface="ＭＳ Ｐゴシック" charset="0"/>
                <a:sym typeface="Arial" charset="0"/>
              </a:rPr>
              <a:t>sltrib</a:t>
            </a:r>
            <a:r>
              <a:rPr lang="en-US" sz="1100" dirty="0">
                <a:solidFill>
                  <a:schemeClr val="bg2"/>
                </a:solidFill>
                <a:latin typeface="Arial" charset="0"/>
                <a:ea typeface="ＭＳ Ｐゴシック" charset="0"/>
                <a:sym typeface="Arial" charset="0"/>
              </a:rPr>
              <a:t>/money/57389728-79/</a:t>
            </a:r>
            <a:r>
              <a:rPr lang="en-US" sz="1100" dirty="0" err="1">
                <a:solidFill>
                  <a:schemeClr val="bg2"/>
                </a:solidFill>
                <a:latin typeface="Arial" charset="0"/>
                <a:ea typeface="ＭＳ Ｐゴシック" charset="0"/>
                <a:sym typeface="Arial" charset="0"/>
              </a:rPr>
              <a:t>ottobock</a:t>
            </a:r>
            <a:r>
              <a:rPr lang="en-US" sz="1100" dirty="0">
                <a:solidFill>
                  <a:schemeClr val="bg2"/>
                </a:solidFill>
                <a:latin typeface="Arial" charset="0"/>
                <a:ea typeface="ＭＳ Ｐゴシック" charset="0"/>
                <a:sym typeface="Arial" charset="0"/>
              </a:rPr>
              <a:t>-company-</a:t>
            </a:r>
            <a:r>
              <a:rPr lang="en-US" sz="1100" dirty="0" err="1">
                <a:solidFill>
                  <a:schemeClr val="bg2"/>
                </a:solidFill>
                <a:latin typeface="Arial" charset="0"/>
                <a:ea typeface="ＭＳ Ｐゴシック" charset="0"/>
                <a:sym typeface="Arial" charset="0"/>
              </a:rPr>
              <a:t>utah</a:t>
            </a:r>
            <a:r>
              <a:rPr lang="en-US" sz="1100" dirty="0">
                <a:solidFill>
                  <a:schemeClr val="bg2"/>
                </a:solidFill>
                <a:latin typeface="Arial" charset="0"/>
                <a:ea typeface="ＭＳ Ｐゴシック" charset="0"/>
                <a:sym typeface="Arial" charset="0"/>
              </a:rPr>
              <a:t>-</a:t>
            </a:r>
            <a:r>
              <a:rPr lang="en-US" sz="1100" dirty="0" err="1">
                <a:solidFill>
                  <a:schemeClr val="bg2"/>
                </a:solidFill>
                <a:latin typeface="Arial" charset="0"/>
                <a:ea typeface="ＭＳ Ｐゴシック" charset="0"/>
                <a:sym typeface="Arial" charset="0"/>
              </a:rPr>
              <a:t>employees.html.csp</a:t>
            </a:r>
            <a:endParaRPr lang="en-US" sz="1100" dirty="0">
              <a:solidFill>
                <a:schemeClr val="bg2"/>
              </a:solidFill>
              <a:latin typeface="Arial" charset="0"/>
              <a:ea typeface="ＭＳ Ｐゴシック" charset="0"/>
              <a:sym typeface="Arial" charset="0"/>
            </a:endParaRPr>
          </a:p>
        </p:txBody>
      </p:sp>
      <p:pic>
        <p:nvPicPr>
          <p:cNvPr id="230406"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48400" y="1219200"/>
            <a:ext cx="272256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5"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3347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E9CBD8E1-8BDE-D145-BB28-28EECC2A1D83}" type="slidenum">
              <a:rPr lang="en-US" sz="1800" smtClean="0">
                <a:solidFill>
                  <a:srgbClr val="000000"/>
                </a:solidFill>
                <a:latin typeface="Times New Roman" charset="0"/>
                <a:cs typeface="Times New Roman" charset="0"/>
                <a:sym typeface="Times New Roman" charset="0"/>
              </a:rPr>
              <a:pPr algn="r">
                <a:defRPr/>
              </a:pPr>
              <a:t>188</a:t>
            </a:fld>
            <a:endParaRPr lang="en-US" sz="1800" smtClean="0">
              <a:solidFill>
                <a:srgbClr val="000000"/>
              </a:solidFill>
              <a:latin typeface="Times New Roman" charset="0"/>
              <a:cs typeface="Times New Roman" charset="0"/>
              <a:sym typeface="Times New Roman" charset="0"/>
            </a:endParaRPr>
          </a:p>
        </p:txBody>
      </p:sp>
      <p:pic>
        <p:nvPicPr>
          <p:cNvPr id="231427" name="Picture 3"/>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31428" name="Rectangle 4"/>
          <p:cNvSpPr>
            <a:spLocks/>
          </p:cNvSpPr>
          <p:nvPr/>
        </p:nvSpPr>
        <p:spPr bwMode="auto">
          <a:xfrm>
            <a:off x="8574088" y="6451600"/>
            <a:ext cx="136525"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marL="39688" algn="r"/>
            <a:r>
              <a:rPr lang="en-US" sz="1200">
                <a:solidFill>
                  <a:srgbClr val="666699"/>
                </a:solidFill>
                <a:latin typeface="Arial" charset="0"/>
                <a:ea typeface="ＭＳ Ｐゴシック" charset="0"/>
                <a:sym typeface="Arial" charset="0"/>
              </a:rPr>
              <a:t>3</a:t>
            </a:r>
          </a:p>
        </p:txBody>
      </p:sp>
      <p:sp>
        <p:nvSpPr>
          <p:cNvPr id="233477" name="Rectangle 5"/>
          <p:cNvSpPr>
            <a:spLocks noGrp="1" noChangeArrowheads="1"/>
          </p:cNvSpPr>
          <p:nvPr>
            <p:ph type="title"/>
          </p:nvPr>
        </p:nvSpPr>
        <p:spPr>
          <a:xfrm>
            <a:off x="1409700" y="0"/>
            <a:ext cx="6324600" cy="1130300"/>
          </a:xfrm>
        </p:spPr>
        <p:txBody>
          <a:bodyPr/>
          <a:lstStyle/>
          <a:p>
            <a:pPr algn="ctr" eaLnBrk="1" hangingPunct="1">
              <a:defRPr/>
            </a:pPr>
            <a:r>
              <a:rPr lang="en-US" sz="3200" dirty="0" smtClean="0">
                <a:solidFill>
                  <a:srgbClr val="190104"/>
                </a:solidFill>
              </a:rPr>
              <a:t>Die Castings</a:t>
            </a:r>
            <a:br>
              <a:rPr lang="en-US" sz="3200" dirty="0" smtClean="0">
                <a:solidFill>
                  <a:srgbClr val="190104"/>
                </a:solidFill>
              </a:rPr>
            </a:br>
            <a:r>
              <a:rPr lang="en-US" sz="3200" dirty="0" smtClean="0">
                <a:solidFill>
                  <a:srgbClr val="190104"/>
                </a:solidFill>
              </a:rPr>
              <a:t>(Kept from Offshoring)</a:t>
            </a:r>
          </a:p>
        </p:txBody>
      </p:sp>
      <p:sp>
        <p:nvSpPr>
          <p:cNvPr id="231430" name="Rectangle 6"/>
          <p:cNvSpPr>
            <a:spLocks/>
          </p:cNvSpPr>
          <p:nvPr/>
        </p:nvSpPr>
        <p:spPr bwMode="auto">
          <a:xfrm>
            <a:off x="571500" y="2324100"/>
            <a:ext cx="80264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76200" indent="-76200" algn="l">
              <a:buClr>
                <a:srgbClr val="E40B2A"/>
              </a:buClr>
              <a:buSzPct val="100000"/>
              <a:buFont typeface="Arial" charset="0"/>
              <a:buChar char="●"/>
            </a:pPr>
            <a:r>
              <a:rPr lang="en-US" sz="2800" dirty="0">
                <a:latin typeface="Arial" charset="0"/>
                <a:ea typeface="ＭＳ Ｐゴシック" charset="0"/>
                <a:sym typeface="Arial" charset="0"/>
              </a:rPr>
              <a:t> Harrison, AR</a:t>
            </a:r>
            <a:endParaRPr lang="en-US" sz="2800" dirty="0">
              <a:ea typeface="ＭＳ Ｐゴシック" charset="0"/>
            </a:endParaRPr>
          </a:p>
          <a:p>
            <a:pPr marL="76200" indent="-76200" algn="l">
              <a:buClr>
                <a:srgbClr val="E40B2A"/>
              </a:buClr>
              <a:buSzPct val="100000"/>
              <a:buFont typeface="Arial" charset="0"/>
              <a:buChar char="●"/>
            </a:pPr>
            <a:r>
              <a:rPr lang="en-US" sz="2800" dirty="0">
                <a:latin typeface="Arial" charset="0"/>
                <a:ea typeface="ＭＳ Ｐゴシック" charset="0"/>
                <a:sym typeface="Arial" charset="0"/>
              </a:rPr>
              <a:t> $49M capital investment</a:t>
            </a:r>
            <a:endParaRPr lang="en-US" sz="2800" dirty="0">
              <a:ea typeface="ＭＳ Ｐゴシック" charset="0"/>
            </a:endParaRPr>
          </a:p>
          <a:p>
            <a:pPr marL="76200" indent="-76200" algn="l">
              <a:buClr>
                <a:srgbClr val="E40B2A"/>
              </a:buClr>
              <a:buSzPct val="100000"/>
              <a:buFont typeface="Arial" charset="0"/>
              <a:buChar char="●"/>
            </a:pPr>
            <a:r>
              <a:rPr lang="en-US" sz="2800" dirty="0">
                <a:latin typeface="Arial" charset="0"/>
                <a:ea typeface="ＭＳ Ｐゴシック" charset="0"/>
                <a:sym typeface="Arial" charset="0"/>
              </a:rPr>
              <a:t> Reasons: </a:t>
            </a:r>
            <a:endParaRPr lang="en-US" sz="2800" dirty="0">
              <a:ea typeface="ＭＳ Ｐゴシック" charset="0"/>
            </a:endParaRPr>
          </a:p>
          <a:p>
            <a:pPr marL="533400" lvl="1" indent="-76200" algn="l">
              <a:buClr>
                <a:srgbClr val="E40B2A"/>
              </a:buClr>
              <a:buSzPct val="69000"/>
              <a:buFont typeface="Arial" charset="0"/>
              <a:buChar char="●"/>
            </a:pPr>
            <a:r>
              <a:rPr lang="en-US" sz="2400" dirty="0">
                <a:latin typeface="Arial" charset="0"/>
                <a:ea typeface="ＭＳ Ｐゴシック" charset="0"/>
                <a:sym typeface="Arial" charset="0"/>
              </a:rPr>
              <a:t>Eco-system synergies</a:t>
            </a:r>
            <a:endParaRPr lang="en-US" sz="1200" dirty="0">
              <a:ea typeface="ＭＳ Ｐゴシック" charset="0"/>
            </a:endParaRPr>
          </a:p>
          <a:p>
            <a:pPr marL="533400" lvl="1" indent="-76200" algn="l">
              <a:buClr>
                <a:srgbClr val="E40B2A"/>
              </a:buClr>
              <a:buSzPct val="69000"/>
              <a:buFont typeface="Arial" charset="0"/>
              <a:buChar char="●"/>
            </a:pPr>
            <a:r>
              <a:rPr lang="en-US" sz="2400" dirty="0">
                <a:latin typeface="Arial" charset="0"/>
                <a:ea typeface="ＭＳ Ｐゴシック" charset="0"/>
                <a:sym typeface="Arial" charset="0"/>
              </a:rPr>
              <a:t>Manufacturing and engineering joint innovation</a:t>
            </a:r>
            <a:endParaRPr lang="en-US" sz="1200" dirty="0">
              <a:ea typeface="ＭＳ Ｐゴシック" charset="0"/>
            </a:endParaRPr>
          </a:p>
          <a:p>
            <a:pPr marL="533400" lvl="1" indent="-76200" algn="l">
              <a:buClr>
                <a:srgbClr val="E40B2A"/>
              </a:buClr>
              <a:buSzPct val="69000"/>
              <a:buFont typeface="Arial" charset="0"/>
              <a:buChar char="●"/>
            </a:pPr>
            <a:r>
              <a:rPr lang="en-US" sz="2400" dirty="0">
                <a:latin typeface="Arial" charset="0"/>
                <a:ea typeface="ＭＳ Ｐゴシック" charset="0"/>
                <a:sym typeface="Arial" charset="0"/>
              </a:rPr>
              <a:t>Re-design of the part</a:t>
            </a:r>
            <a:endParaRPr lang="en-US" sz="1200" dirty="0">
              <a:ea typeface="ＭＳ Ｐゴシック" charset="0"/>
            </a:endParaRPr>
          </a:p>
          <a:p>
            <a:pPr marL="533400" lvl="1" indent="-76200" algn="l">
              <a:buClr>
                <a:srgbClr val="E40B2A"/>
              </a:buClr>
              <a:buSzPct val="69000"/>
              <a:buFont typeface="Arial" charset="0"/>
              <a:buChar char="●"/>
            </a:pPr>
            <a:r>
              <a:rPr lang="en-US" sz="2400" dirty="0">
                <a:latin typeface="Arial" charset="0"/>
                <a:ea typeface="ＭＳ Ｐゴシック" charset="0"/>
                <a:sym typeface="Arial" charset="0"/>
              </a:rPr>
              <a:t>Skilled workforce</a:t>
            </a:r>
            <a:endParaRPr lang="en-US" sz="1200" dirty="0">
              <a:ea typeface="ＭＳ Ｐゴシック" charset="0"/>
            </a:endParaRPr>
          </a:p>
          <a:p>
            <a:pPr marL="533400" lvl="1" indent="-76200" algn="l">
              <a:buClr>
                <a:srgbClr val="E40B2A"/>
              </a:buClr>
              <a:buSzPct val="69000"/>
              <a:buFont typeface="Arial" charset="0"/>
              <a:buChar char="●"/>
            </a:pPr>
            <a:r>
              <a:rPr lang="en-US" sz="2400" dirty="0" err="1">
                <a:latin typeface="Arial" charset="0"/>
                <a:ea typeface="ＭＳ Ｐゴシック" charset="0"/>
                <a:sym typeface="Arial" charset="0"/>
              </a:rPr>
              <a:t>Walmart</a:t>
            </a:r>
            <a:endParaRPr lang="en-US" sz="1200" dirty="0">
              <a:ea typeface="ＭＳ Ｐゴシック" charset="0"/>
            </a:endParaRPr>
          </a:p>
          <a:p>
            <a:pPr marL="533400" lvl="1" indent="-76200" algn="l">
              <a:buClr>
                <a:srgbClr val="E40B2A"/>
              </a:buClr>
              <a:buSzPct val="69000"/>
              <a:buFont typeface="Arial" charset="0"/>
              <a:buChar char="●"/>
            </a:pPr>
            <a:r>
              <a:rPr lang="en-US" sz="2400" dirty="0">
                <a:latin typeface="Arial" charset="0"/>
                <a:ea typeface="ＭＳ Ｐゴシック" charset="0"/>
                <a:sym typeface="Arial" charset="0"/>
              </a:rPr>
              <a:t>Customer responsiveness improvement</a:t>
            </a:r>
          </a:p>
        </p:txBody>
      </p:sp>
      <p:sp>
        <p:nvSpPr>
          <p:cNvPr id="231431" name="Rectangle 7"/>
          <p:cNvSpPr>
            <a:spLocks/>
          </p:cNvSpPr>
          <p:nvPr/>
        </p:nvSpPr>
        <p:spPr bwMode="auto">
          <a:xfrm>
            <a:off x="228600" y="6400800"/>
            <a:ext cx="88011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Jamie Smith,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Pace Industries expands in Arkansas, benefits from </a:t>
            </a:r>
            <a:r>
              <a:rPr lang="en-US" altLang="ja-JP" sz="1100" dirty="0" err="1">
                <a:solidFill>
                  <a:srgbClr val="190104"/>
                </a:solidFill>
                <a:latin typeface="Arial" charset="0"/>
                <a:ea typeface="Arial" charset="0"/>
                <a:cs typeface="Arial" charset="0"/>
                <a:sym typeface="Arial" charset="0"/>
              </a:rPr>
              <a:t>reshoring</a:t>
            </a:r>
            <a:r>
              <a:rPr lang="en-US" altLang="ja-JP" sz="1100" dirty="0">
                <a:solidFill>
                  <a:srgbClr val="190104"/>
                </a:solidFill>
                <a:latin typeface="Arial" charset="0"/>
                <a:ea typeface="Arial" charset="0"/>
                <a:cs typeface="Arial" charset="0"/>
                <a:sym typeface="Arial" charset="0"/>
              </a:rPr>
              <a:t> efforts.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The City Wire</a:t>
            </a:r>
            <a:r>
              <a:rPr lang="en-US" altLang="ja-JP" sz="1100" dirty="0">
                <a:solidFill>
                  <a:srgbClr val="190104"/>
                </a:solidFill>
                <a:latin typeface="Arial" charset="0"/>
                <a:ea typeface="Arial" charset="0"/>
                <a:cs typeface="Arial" charset="0"/>
                <a:sym typeface="Arial" charset="0"/>
              </a:rPr>
              <a:t>. September 2, 2014.</a:t>
            </a:r>
            <a:endParaRPr lang="en-US" sz="1100" dirty="0">
              <a:solidFill>
                <a:srgbClr val="190104"/>
              </a:solidFill>
              <a:latin typeface="Arial" charset="0"/>
              <a:ea typeface="Arial" charset="0"/>
              <a:cs typeface="Arial" charset="0"/>
              <a:sym typeface="Arial" charset="0"/>
            </a:endParaRPr>
          </a:p>
        </p:txBody>
      </p:sp>
      <p:pic>
        <p:nvPicPr>
          <p:cNvPr id="231432"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34100" y="1155700"/>
            <a:ext cx="27813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3552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A5AF1CDA-EF60-C64D-AC69-E0235A2B047B}" type="slidenum">
              <a:rPr lang="en-US" sz="1800" smtClean="0">
                <a:solidFill>
                  <a:srgbClr val="000000"/>
                </a:solidFill>
                <a:latin typeface="Times New Roman" charset="0"/>
                <a:cs typeface="Times New Roman" charset="0"/>
                <a:sym typeface="Times New Roman" charset="0"/>
              </a:rPr>
              <a:pPr algn="r">
                <a:defRPr/>
              </a:pPr>
              <a:t>189</a:t>
            </a:fld>
            <a:endParaRPr lang="en-US" sz="1800" smtClean="0">
              <a:solidFill>
                <a:srgbClr val="000000"/>
              </a:solidFill>
              <a:latin typeface="Times New Roman" charset="0"/>
              <a:cs typeface="Times New Roman" charset="0"/>
              <a:sym typeface="Times New Roman" charset="0"/>
            </a:endParaRPr>
          </a:p>
        </p:txBody>
      </p:sp>
      <p:sp>
        <p:nvSpPr>
          <p:cNvPr id="233475" name="Rectangle 3"/>
          <p:cNvSpPr>
            <a:spLocks/>
          </p:cNvSpPr>
          <p:nvPr/>
        </p:nvSpPr>
        <p:spPr bwMode="auto">
          <a:xfrm>
            <a:off x="1435100" y="-4763"/>
            <a:ext cx="79375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Wood Frames for Upholstered Furniture</a:t>
            </a:r>
          </a:p>
        </p:txBody>
      </p:sp>
      <p:sp>
        <p:nvSpPr>
          <p:cNvPr id="233476" name="Rectangle 4"/>
          <p:cNvSpPr>
            <a:spLocks/>
          </p:cNvSpPr>
          <p:nvPr/>
        </p:nvSpPr>
        <p:spPr bwMode="auto">
          <a:xfrm>
            <a:off x="152400" y="2590800"/>
            <a:ext cx="88519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a:solidFill>
                  <a:srgbClr val="2A2A40"/>
                </a:solidFill>
                <a:latin typeface="Arial" charset="0"/>
                <a:ea typeface="ＭＳ Ｐゴシック" charset="0"/>
                <a:sym typeface="Arial" charset="0"/>
              </a:rPr>
              <a:t>Reshored sourcing from Italy and Indonesia, 2012</a:t>
            </a:r>
            <a:endParaRPr lang="en-US" sz="240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a:solidFill>
                  <a:srgbClr val="2A2A40"/>
                </a:solidFill>
                <a:latin typeface="Arial" charset="0"/>
                <a:ea typeface="ＭＳ Ｐゴシック" charset="0"/>
                <a:sym typeface="Arial" charset="0"/>
              </a:rPr>
              <a:t>Jamestown, NC</a:t>
            </a:r>
          </a:p>
        </p:txBody>
      </p:sp>
      <p:sp>
        <p:nvSpPr>
          <p:cNvPr id="233477" name="Rectangle 5"/>
          <p:cNvSpPr>
            <a:spLocks/>
          </p:cNvSpPr>
          <p:nvPr/>
        </p:nvSpPr>
        <p:spPr bwMode="auto">
          <a:xfrm>
            <a:off x="152400" y="5791200"/>
            <a:ext cx="8928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a:t>
            </a:r>
            <a:endParaRPr lang="en-US" sz="2400" dirty="0">
              <a:solidFill>
                <a:srgbClr val="666699"/>
              </a:solidFill>
              <a:latin typeface="Arial" charset="0"/>
              <a:ea typeface="ＭＳ Ｐゴシック" charset="0"/>
              <a:sym typeface="Arial" charset="0"/>
            </a:endParaRPr>
          </a:p>
          <a:p>
            <a:pPr algn="l"/>
            <a:r>
              <a:rPr lang="en-US" sz="1100" dirty="0">
                <a:solidFill>
                  <a:srgbClr val="190104"/>
                </a:solidFill>
                <a:latin typeface="Arial" charset="0"/>
                <a:ea typeface="ＭＳ Ｐゴシック" charset="0"/>
                <a:sym typeface="Arial" charset="0"/>
              </a:rPr>
              <a:t>Bill </a:t>
            </a:r>
            <a:r>
              <a:rPr lang="en-US" sz="1100" dirty="0" err="1">
                <a:solidFill>
                  <a:srgbClr val="190104"/>
                </a:solidFill>
                <a:latin typeface="Arial" charset="0"/>
                <a:ea typeface="ＭＳ Ｐゴシック" charset="0"/>
                <a:sym typeface="Arial" charset="0"/>
              </a:rPr>
              <a:t>Esler</a:t>
            </a:r>
            <a:r>
              <a:rPr lang="en-US" sz="1100" dirty="0">
                <a:solidFill>
                  <a:srgbClr val="190104"/>
                </a:solidFill>
                <a:latin typeface="Arial" charset="0"/>
                <a:ea typeface="ＭＳ Ｐゴシック" charset="0"/>
                <a:sym typeface="Arial" charset="0"/>
              </a:rPr>
              <a:t>, </a:t>
            </a:r>
            <a:r>
              <a:rPr lang="en-US" sz="1100" dirty="0">
                <a:solidFill>
                  <a:srgbClr val="190104"/>
                </a:solidFill>
                <a:latin typeface="Arial Italic" charset="0"/>
                <a:ea typeface="ＭＳ Ｐゴシック" charset="0"/>
                <a:sym typeface="Arial Italic" charset="0"/>
              </a:rPr>
              <a:t>Woodworking Network</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Wood Industry Sees Return of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Made in America.</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June 7, 2012. </a:t>
            </a:r>
            <a:r>
              <a:rPr lang="en-US" altLang="ja-JP" sz="1100" dirty="0">
                <a:solidFill>
                  <a:schemeClr val="bg2"/>
                </a:solidFill>
                <a:latin typeface="Arial" charset="0"/>
                <a:ea typeface="Arial" charset="0"/>
                <a:cs typeface="Arial" charset="0"/>
                <a:sym typeface="Arial" charset="0"/>
              </a:rPr>
              <a:t>http://www.woodworkingnetwork.com/articles/archives/WWP-wood-products-magazine/Wood-Industry-Sees-Return-of-Made-in-America-157795515.html?view=all#sthash.CgFIS4DU.dpbs</a:t>
            </a:r>
            <a:r>
              <a:rPr lang="en-US" altLang="ja-JP" sz="1100" dirty="0">
                <a:solidFill>
                  <a:srgbClr val="190104"/>
                </a:solidFill>
                <a:latin typeface="Arial" charset="0"/>
                <a:ea typeface="Arial" charset="0"/>
                <a:cs typeface="Arial" charset="0"/>
                <a:sym typeface="Arial" charset="0"/>
              </a:rPr>
              <a:t>.</a:t>
            </a:r>
            <a:endParaRPr lang="en-US" sz="1100" dirty="0">
              <a:solidFill>
                <a:srgbClr val="190104"/>
              </a:solidFill>
              <a:latin typeface="Arial" charset="0"/>
              <a:ea typeface="Arial" charset="0"/>
              <a:cs typeface="Arial" charset="0"/>
              <a:sym typeface="Arial" charset="0"/>
            </a:endParaRPr>
          </a:p>
        </p:txBody>
      </p:sp>
      <p:pic>
        <p:nvPicPr>
          <p:cNvPr id="23347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33800" y="609600"/>
            <a:ext cx="5232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969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9809EF13-D1DD-9942-8F1B-22301BEB758C}" type="slidenum">
              <a:rPr lang="en-US" sz="1800" smtClean="0">
                <a:solidFill>
                  <a:srgbClr val="000000"/>
                </a:solidFill>
                <a:latin typeface="Times New Roman" charset="0"/>
                <a:cs typeface="Times New Roman" charset="0"/>
                <a:sym typeface="Times New Roman" charset="0"/>
              </a:rPr>
              <a:pPr algn="r">
                <a:defRPr/>
              </a:pPr>
              <a:t>19</a:t>
            </a:fld>
            <a:endParaRPr lang="en-US" sz="1800" smtClean="0">
              <a:solidFill>
                <a:srgbClr val="000000"/>
              </a:solidFill>
              <a:latin typeface="Times New Roman" charset="0"/>
              <a:cs typeface="Times New Roman" charset="0"/>
              <a:sym typeface="Times New Roman" charset="0"/>
            </a:endParaRPr>
          </a:p>
        </p:txBody>
      </p:sp>
      <p:sp>
        <p:nvSpPr>
          <p:cNvPr id="27651" name="Rectangle 3"/>
          <p:cNvSpPr>
            <a:spLocks/>
          </p:cNvSpPr>
          <p:nvPr/>
        </p:nvSpPr>
        <p:spPr bwMode="auto">
          <a:xfrm>
            <a:off x="838200" y="26988"/>
            <a:ext cx="79375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The New Mac Pro</a:t>
            </a:r>
          </a:p>
        </p:txBody>
      </p:sp>
      <p:sp>
        <p:nvSpPr>
          <p:cNvPr id="27652" name="Rectangle 4"/>
          <p:cNvSpPr>
            <a:spLocks/>
          </p:cNvSpPr>
          <p:nvPr/>
        </p:nvSpPr>
        <p:spPr bwMode="auto">
          <a:xfrm>
            <a:off x="292100" y="1663700"/>
            <a:ext cx="88519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$100 million</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200 jobs</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Assembled in TX</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Some components made in FL, IL</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Some equipment build in KY, MI</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FF0000"/>
                </a:solidFill>
                <a:latin typeface="Arial" charset="0"/>
                <a:ea typeface="ＭＳ Ｐゴシック" charset="0"/>
                <a:sym typeface="Arial" charset="0"/>
              </a:rPr>
              <a:t>Rising wages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FF0000"/>
                </a:solidFill>
                <a:latin typeface="Arial" charset="0"/>
                <a:ea typeface="ＭＳ Ｐゴシック" charset="0"/>
                <a:sym typeface="Arial" charset="0"/>
              </a:rPr>
              <a:t>Lower energy costs</a:t>
            </a:r>
          </a:p>
        </p:txBody>
      </p:sp>
      <p:sp>
        <p:nvSpPr>
          <p:cNvPr id="27653" name="Rectangle 5"/>
          <p:cNvSpPr>
            <a:spLocks/>
          </p:cNvSpPr>
          <p:nvPr/>
        </p:nvSpPr>
        <p:spPr bwMode="auto">
          <a:xfrm>
            <a:off x="228600" y="5943600"/>
            <a:ext cx="6807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Here</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s How Many Jobs Apple Will Bring to the US to Make Macs.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Jay </a:t>
            </a:r>
            <a:r>
              <a:rPr lang="en-US" altLang="ja-JP" sz="1100" dirty="0" err="1">
                <a:solidFill>
                  <a:srgbClr val="190104"/>
                </a:solidFill>
                <a:latin typeface="Arial" charset="0"/>
                <a:ea typeface="Arial" charset="0"/>
                <a:cs typeface="Arial" charset="0"/>
                <a:sym typeface="Arial" charset="0"/>
              </a:rPr>
              <a:t>Yarow</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Business Insider</a:t>
            </a:r>
            <a:r>
              <a:rPr lang="en-US" altLang="ja-JP" sz="1100" dirty="0">
                <a:solidFill>
                  <a:srgbClr val="190104"/>
                </a:solidFill>
                <a:latin typeface="Arial" charset="0"/>
                <a:ea typeface="Arial" charset="0"/>
                <a:cs typeface="Arial" charset="0"/>
                <a:sym typeface="Arial" charset="0"/>
              </a:rPr>
              <a:t>. February 13, </a:t>
            </a:r>
            <a:r>
              <a:rPr lang="en-US" altLang="ja-JP" sz="1100" dirty="0" smtClean="0">
                <a:solidFill>
                  <a:srgbClr val="190104"/>
                </a:solidFill>
                <a:latin typeface="Arial" charset="0"/>
                <a:ea typeface="Arial" charset="0"/>
                <a:cs typeface="Arial" charset="0"/>
                <a:sym typeface="Arial" charset="0"/>
              </a:rPr>
              <a:t>2013 </a:t>
            </a:r>
            <a:r>
              <a:rPr lang="ja-JP" altLang="en-US" sz="1100" dirty="0" smtClean="0">
                <a:solidFill>
                  <a:srgbClr val="190104"/>
                </a:solidFill>
                <a:latin typeface="Arial" charset="0"/>
                <a:ea typeface="ＭＳ Ｐゴシック" charset="0"/>
                <a:sym typeface="Arial" charset="0"/>
              </a:rPr>
              <a:t>“</a:t>
            </a:r>
            <a:r>
              <a:rPr lang="en-US" altLang="ja-JP" sz="1100" dirty="0" smtClean="0">
                <a:solidFill>
                  <a:srgbClr val="190104"/>
                </a:solidFill>
                <a:latin typeface="Arial" charset="0"/>
                <a:ea typeface="Arial" charset="0"/>
                <a:cs typeface="Arial" charset="0"/>
                <a:sym typeface="Arial" charset="0"/>
              </a:rPr>
              <a:t>Has U.S. Manufacturing</a:t>
            </a:r>
            <a:r>
              <a:rPr lang="ja-JP" altLang="en-US" sz="1100" dirty="0" smtClean="0">
                <a:solidFill>
                  <a:srgbClr val="190104"/>
                </a:solidFill>
                <a:latin typeface="Arial" charset="0"/>
                <a:ea typeface="ＭＳ Ｐゴシック" charset="0"/>
                <a:sym typeface="Arial" charset="0"/>
              </a:rPr>
              <a:t>’</a:t>
            </a:r>
            <a:r>
              <a:rPr lang="en-US" altLang="ja-JP" sz="1100" dirty="0" smtClean="0">
                <a:solidFill>
                  <a:srgbClr val="190104"/>
                </a:solidFill>
                <a:latin typeface="Arial" charset="0"/>
                <a:ea typeface="Arial" charset="0"/>
                <a:cs typeface="Arial" charset="0"/>
                <a:sym typeface="Arial" charset="0"/>
              </a:rPr>
              <a:t>s Comeback Stalled?</a:t>
            </a:r>
            <a:r>
              <a:rPr lang="ja-JP" altLang="en-US" sz="1100" dirty="0" smtClean="0">
                <a:solidFill>
                  <a:srgbClr val="190104"/>
                </a:solidFill>
                <a:latin typeface="Arial" charset="0"/>
                <a:ea typeface="ＭＳ Ｐゴシック" charset="0"/>
                <a:sym typeface="Arial" charset="0"/>
              </a:rPr>
              <a:t>”</a:t>
            </a:r>
            <a:r>
              <a:rPr lang="en-US" altLang="ja-JP" sz="1100" dirty="0" smtClean="0">
                <a:solidFill>
                  <a:srgbClr val="190104"/>
                </a:solidFill>
                <a:latin typeface="Arial" charset="0"/>
                <a:ea typeface="Arial" charset="0"/>
                <a:cs typeface="Arial" charset="0"/>
                <a:sym typeface="Arial" charset="0"/>
              </a:rPr>
              <a:t> Pamela M. </a:t>
            </a:r>
            <a:r>
              <a:rPr lang="en-US" altLang="ja-JP" sz="1100" dirty="0" err="1" smtClean="0">
                <a:solidFill>
                  <a:srgbClr val="190104"/>
                </a:solidFill>
                <a:latin typeface="Arial" charset="0"/>
                <a:ea typeface="Arial" charset="0"/>
                <a:cs typeface="Arial" charset="0"/>
                <a:sym typeface="Arial" charset="0"/>
              </a:rPr>
              <a:t>Prah</a:t>
            </a:r>
            <a:r>
              <a:rPr lang="en-US" altLang="ja-JP" sz="1100" dirty="0" smtClean="0">
                <a:solidFill>
                  <a:srgbClr val="190104"/>
                </a:solidFill>
                <a:latin typeface="Arial" charset="0"/>
                <a:ea typeface="Arial" charset="0"/>
                <a:cs typeface="Arial" charset="0"/>
                <a:sym typeface="Arial" charset="0"/>
              </a:rPr>
              <a:t>, </a:t>
            </a:r>
            <a:r>
              <a:rPr lang="en-US" altLang="ja-JP" sz="1100" dirty="0" smtClean="0">
                <a:solidFill>
                  <a:srgbClr val="190104"/>
                </a:solidFill>
                <a:latin typeface="Arial Italic" charset="0"/>
                <a:ea typeface="Arial Italic" charset="0"/>
                <a:cs typeface="Arial Italic" charset="0"/>
                <a:sym typeface="Arial Italic" charset="0"/>
              </a:rPr>
              <a:t>Pew Charitable Trust Stateline</a:t>
            </a:r>
            <a:r>
              <a:rPr lang="en-US" altLang="ja-JP" sz="1100" dirty="0" smtClean="0">
                <a:solidFill>
                  <a:srgbClr val="190104"/>
                </a:solidFill>
                <a:latin typeface="Arial" charset="0"/>
                <a:ea typeface="Arial" charset="0"/>
                <a:cs typeface="Arial" charset="0"/>
                <a:sym typeface="Arial" charset="0"/>
              </a:rPr>
              <a:t>. July 30, 2013. </a:t>
            </a:r>
            <a:r>
              <a:rPr lang="ja-JP" altLang="en-US" sz="1100" dirty="0" smtClean="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Google, Apple, other gadget makers chant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U-S-A! U-S-A!</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Patrick Seitz, </a:t>
            </a:r>
            <a:r>
              <a:rPr lang="en-US" altLang="ja-JP" sz="1100" dirty="0">
                <a:solidFill>
                  <a:srgbClr val="190104"/>
                </a:solidFill>
                <a:latin typeface="Arial Italic" charset="0"/>
                <a:ea typeface="Arial Italic" charset="0"/>
                <a:cs typeface="Arial Italic" charset="0"/>
                <a:sym typeface="Arial Italic" charset="0"/>
              </a:rPr>
              <a:t>Investor</a:t>
            </a:r>
            <a:r>
              <a:rPr lang="ja-JP" altLang="en-US" sz="1100" dirty="0">
                <a:solidFill>
                  <a:srgbClr val="190104"/>
                </a:solidFill>
                <a:latin typeface="Arial" charset="0"/>
                <a:ea typeface="ＭＳ Ｐゴシック" charset="0"/>
                <a:sym typeface="Arial Italic" charset="0"/>
              </a:rPr>
              <a:t>’</a:t>
            </a:r>
            <a:r>
              <a:rPr lang="en-US" altLang="ja-JP" sz="1100" dirty="0">
                <a:solidFill>
                  <a:srgbClr val="190104"/>
                </a:solidFill>
                <a:latin typeface="Arial Italic" charset="0"/>
                <a:ea typeface="Arial Italic" charset="0"/>
                <a:cs typeface="Arial Italic" charset="0"/>
                <a:sym typeface="Arial Italic" charset="0"/>
              </a:rPr>
              <a:t>s Business Daily</a:t>
            </a:r>
            <a:r>
              <a:rPr lang="en-US" altLang="ja-JP" sz="1100" dirty="0">
                <a:solidFill>
                  <a:srgbClr val="190104"/>
                </a:solidFill>
                <a:latin typeface="Arial" charset="0"/>
                <a:ea typeface="Arial" charset="0"/>
                <a:cs typeface="Arial" charset="0"/>
                <a:sym typeface="Arial" charset="0"/>
              </a:rPr>
              <a:t>. August 1, </a:t>
            </a:r>
            <a:r>
              <a:rPr lang="en-US" altLang="ja-JP" sz="1100" dirty="0" smtClean="0">
                <a:solidFill>
                  <a:srgbClr val="190104"/>
                </a:solidFill>
                <a:latin typeface="Arial" charset="0"/>
                <a:ea typeface="Arial" charset="0"/>
                <a:cs typeface="Arial" charset="0"/>
                <a:sym typeface="Arial" charset="0"/>
              </a:rPr>
              <a:t>2013</a:t>
            </a:r>
            <a:endParaRPr lang="en-US" sz="1100" dirty="0">
              <a:solidFill>
                <a:srgbClr val="190104"/>
              </a:solidFill>
              <a:latin typeface="Arial" charset="0"/>
              <a:ea typeface="Arial" charset="0"/>
              <a:cs typeface="Arial" charset="0"/>
              <a:sym typeface="Arial" charset="0"/>
            </a:endParaRPr>
          </a:p>
        </p:txBody>
      </p:sp>
      <p:pic>
        <p:nvPicPr>
          <p:cNvPr id="27654"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62800" y="838200"/>
            <a:ext cx="15367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3654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E8E73EF3-7C73-D043-9B68-C11745BF8296}" type="slidenum">
              <a:rPr lang="en-US" sz="1800" smtClean="0">
                <a:solidFill>
                  <a:srgbClr val="000000"/>
                </a:solidFill>
                <a:latin typeface="Times New Roman" charset="0"/>
                <a:cs typeface="Times New Roman" charset="0"/>
                <a:sym typeface="Times New Roman" charset="0"/>
              </a:rPr>
              <a:pPr algn="r">
                <a:defRPr/>
              </a:pPr>
              <a:t>190</a:t>
            </a:fld>
            <a:endParaRPr lang="en-US" sz="1800" smtClean="0">
              <a:solidFill>
                <a:srgbClr val="000000"/>
              </a:solidFill>
              <a:latin typeface="Times New Roman" charset="0"/>
              <a:cs typeface="Times New Roman" charset="0"/>
              <a:sym typeface="Times New Roman" charset="0"/>
            </a:endParaRPr>
          </a:p>
        </p:txBody>
      </p:sp>
      <p:sp>
        <p:nvSpPr>
          <p:cNvPr id="234499" name="Rectangle 3"/>
          <p:cNvSpPr>
            <a:spLocks/>
          </p:cNvSpPr>
          <p:nvPr/>
        </p:nvSpPr>
        <p:spPr bwMode="auto">
          <a:xfrm>
            <a:off x="-2133600" y="0"/>
            <a:ext cx="89281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r"/>
            <a:r>
              <a:rPr lang="en-US" sz="3200" dirty="0">
                <a:solidFill>
                  <a:srgbClr val="2A2A40"/>
                </a:solidFill>
                <a:latin typeface="Arial" charset="0"/>
                <a:ea typeface="ＭＳ Ｐゴシック" charset="0"/>
                <a:sym typeface="Arial" charset="0"/>
              </a:rPr>
              <a:t>                      </a:t>
            </a:r>
            <a:r>
              <a:rPr lang="en-US" sz="3200" dirty="0" smtClean="0">
                <a:solidFill>
                  <a:srgbClr val="2A2A40"/>
                </a:solidFill>
                <a:latin typeface="Arial" charset="0"/>
                <a:ea typeface="ＭＳ Ｐゴシック" charset="0"/>
                <a:sym typeface="Arial" charset="0"/>
              </a:rPr>
              <a:t>Audio</a:t>
            </a:r>
            <a:r>
              <a:rPr lang="en-US" sz="3200" dirty="0">
                <a:solidFill>
                  <a:srgbClr val="2A2A40"/>
                </a:solidFill>
                <a:latin typeface="Arial" charset="0"/>
                <a:ea typeface="ＭＳ Ｐゴシック" charset="0"/>
                <a:sym typeface="Arial" charset="0"/>
              </a:rPr>
              <a:t>/video Mounting</a:t>
            </a:r>
          </a:p>
        </p:txBody>
      </p:sp>
      <p:sp>
        <p:nvSpPr>
          <p:cNvPr id="234500" name="Rectangle 4"/>
          <p:cNvSpPr>
            <a:spLocks/>
          </p:cNvSpPr>
          <p:nvPr/>
        </p:nvSpPr>
        <p:spPr bwMode="auto">
          <a:xfrm>
            <a:off x="152400" y="1600200"/>
            <a:ext cx="885190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China to Aurora, IL</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319,000 square ft. in Aurora</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Cost of intellectual property protection too  high</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Enables the company to bring  inventory down 20%</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Lead time</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Control of processes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Carbon footprint/green</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Speed of product launch</a:t>
            </a:r>
          </a:p>
        </p:txBody>
      </p:sp>
      <p:sp>
        <p:nvSpPr>
          <p:cNvPr id="234501" name="Rectangle 5"/>
          <p:cNvSpPr>
            <a:spLocks/>
          </p:cNvSpPr>
          <p:nvPr/>
        </p:nvSpPr>
        <p:spPr bwMode="auto">
          <a:xfrm>
            <a:off x="304800" y="5943600"/>
            <a:ext cx="76962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chemeClr val="bg2"/>
                </a:solidFill>
                <a:latin typeface="Arial"/>
                <a:ea typeface="ＭＳ Ｐゴシック" charset="0"/>
                <a:cs typeface="Arial"/>
                <a:sym typeface="Arial" charset="0"/>
              </a:rPr>
              <a:t>Source: </a:t>
            </a:r>
            <a:r>
              <a:rPr lang="en-US" sz="1100" dirty="0">
                <a:solidFill>
                  <a:schemeClr val="bg2"/>
                </a:solidFill>
                <a:latin typeface="Arial"/>
                <a:ea typeface="ＭＳ Ｐゴシック" charset="0"/>
                <a:cs typeface="Arial"/>
                <a:sym typeface="Arial Italic" charset="0"/>
              </a:rPr>
              <a:t>For Peerless A/V, the Costs of Doing Business in China Weren't Worth the Savings </a:t>
            </a:r>
            <a:r>
              <a:rPr lang="en-US" sz="1100" dirty="0">
                <a:solidFill>
                  <a:schemeClr val="bg2"/>
                </a:solidFill>
                <a:latin typeface="Arial"/>
                <a:ea typeface="ＭＳ Ｐゴシック" charset="0"/>
                <a:cs typeface="Arial"/>
                <a:sym typeface="Arial" charset="0"/>
              </a:rPr>
              <a:t>By </a:t>
            </a:r>
            <a:r>
              <a:rPr lang="en-US" sz="1100" u="sng" dirty="0">
                <a:solidFill>
                  <a:schemeClr val="bg2"/>
                </a:solidFill>
                <a:latin typeface="Arial"/>
                <a:ea typeface="ＭＳ Ｐゴシック" charset="0"/>
                <a:cs typeface="Arial"/>
                <a:sym typeface="Arial" charset="0"/>
              </a:rPr>
              <a:t>Josh Cable </a:t>
            </a:r>
            <a:r>
              <a:rPr lang="en-US" sz="1100" dirty="0">
                <a:solidFill>
                  <a:schemeClr val="bg2"/>
                </a:solidFill>
                <a:latin typeface="Arial"/>
                <a:ea typeface="ＭＳ Ｐゴシック" charset="0"/>
                <a:cs typeface="Arial"/>
                <a:sym typeface="Arial" charset="0"/>
              </a:rPr>
              <a:t>Jan. 17, 2012</a:t>
            </a:r>
          </a:p>
        </p:txBody>
      </p:sp>
      <p:pic>
        <p:nvPicPr>
          <p:cNvPr id="234502"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9800" y="762000"/>
            <a:ext cx="2997200" cy="84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3757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481B8D97-3200-CB42-8094-F49D88B003FD}" type="slidenum">
              <a:rPr lang="en-US" sz="1800" smtClean="0">
                <a:solidFill>
                  <a:srgbClr val="000000"/>
                </a:solidFill>
                <a:latin typeface="Times New Roman" charset="0"/>
                <a:cs typeface="Times New Roman" charset="0"/>
                <a:sym typeface="Times New Roman" charset="0"/>
              </a:rPr>
              <a:pPr algn="r">
                <a:defRPr/>
              </a:pPr>
              <a:t>191</a:t>
            </a:fld>
            <a:endParaRPr lang="en-US" sz="1800" smtClean="0">
              <a:solidFill>
                <a:srgbClr val="000000"/>
              </a:solidFill>
              <a:latin typeface="Times New Roman" charset="0"/>
              <a:cs typeface="Times New Roman" charset="0"/>
              <a:sym typeface="Times New Roman" charset="0"/>
            </a:endParaRPr>
          </a:p>
        </p:txBody>
      </p:sp>
      <p:sp>
        <p:nvSpPr>
          <p:cNvPr id="235523" name="Rectangle 3"/>
          <p:cNvSpPr>
            <a:spLocks/>
          </p:cNvSpPr>
          <p:nvPr/>
        </p:nvSpPr>
        <p:spPr bwMode="auto">
          <a:xfrm>
            <a:off x="1816100" y="-9525"/>
            <a:ext cx="71755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Gear Boxes for Agricultural Machinery</a:t>
            </a:r>
          </a:p>
        </p:txBody>
      </p:sp>
      <p:sp>
        <p:nvSpPr>
          <p:cNvPr id="235524" name="Rectangle 4"/>
          <p:cNvSpPr>
            <a:spLocks/>
          </p:cNvSpPr>
          <p:nvPr/>
        </p:nvSpPr>
        <p:spPr bwMode="auto">
          <a:xfrm>
            <a:off x="152400" y="2133600"/>
            <a:ext cx="89916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buClr>
                <a:srgbClr val="E40B2A"/>
              </a:buClr>
              <a:buSzPct val="80000"/>
              <a:buFont typeface="Arial" charset="0"/>
              <a:buChar char="●"/>
            </a:pPr>
            <a:r>
              <a:rPr lang="en-US" sz="2800" dirty="0" err="1">
                <a:solidFill>
                  <a:srgbClr val="2A2A40"/>
                </a:solidFill>
                <a:latin typeface="Arial" charset="0"/>
                <a:ea typeface="ＭＳ Ｐゴシック" charset="0"/>
                <a:sym typeface="Arial" charset="0"/>
              </a:rPr>
              <a:t>Reshored</a:t>
            </a:r>
            <a:r>
              <a:rPr lang="en-US" sz="2800" dirty="0">
                <a:solidFill>
                  <a:srgbClr val="2A2A40"/>
                </a:solidFill>
                <a:latin typeface="Arial" charset="0"/>
                <a:ea typeface="ＭＳ Ｐゴシック" charset="0"/>
                <a:sym typeface="Arial" charset="0"/>
              </a:rPr>
              <a:t> production from China to Earl Township, PA</a:t>
            </a:r>
            <a:endParaRPr lang="en-US" sz="24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Additionally, brought contract work to PA foundry and IL machine shop</a:t>
            </a:r>
            <a:endParaRPr lang="en-US" sz="24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4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Quality</a:t>
            </a:r>
            <a:endParaRPr lang="en-US" sz="2400" dirty="0">
              <a:solidFill>
                <a:srgbClr val="666699"/>
              </a:solidFill>
              <a:latin typeface="Arial" charset="0"/>
              <a:ea typeface="ＭＳ Ｐゴシック" charset="0"/>
              <a:sym typeface="Arial" charset="0"/>
            </a:endParaRPr>
          </a:p>
          <a:p>
            <a:pPr marL="760413" lvl="1" indent="-303213" algn="l">
              <a:spcBef>
                <a:spcPts val="4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Equivalent price</a:t>
            </a:r>
            <a:endParaRPr lang="en-US" sz="2400" dirty="0">
              <a:solidFill>
                <a:srgbClr val="666699"/>
              </a:solidFill>
              <a:latin typeface="Arial" charset="0"/>
              <a:ea typeface="ＭＳ Ｐゴシック" charset="0"/>
              <a:sym typeface="Arial" charset="0"/>
            </a:endParaRPr>
          </a:p>
          <a:p>
            <a:pPr marL="760413" lvl="1" indent="-303213" algn="l">
              <a:spcBef>
                <a:spcPts val="4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Total cost</a:t>
            </a:r>
          </a:p>
        </p:txBody>
      </p:sp>
      <p:sp>
        <p:nvSpPr>
          <p:cNvPr id="235525" name="Rectangle 5"/>
          <p:cNvSpPr>
            <a:spLocks/>
          </p:cNvSpPr>
          <p:nvPr/>
        </p:nvSpPr>
        <p:spPr bwMode="auto">
          <a:xfrm>
            <a:off x="152400" y="5867400"/>
            <a:ext cx="8851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Jim T. Ryan, Central Penn Business Journal. </a:t>
            </a:r>
            <a:r>
              <a:rPr lang="ja-JP" altLang="en-US" sz="1100" dirty="0">
                <a:solidFill>
                  <a:srgbClr val="190104"/>
                </a:solidFill>
                <a:latin typeface="Arial" charset="0"/>
                <a:ea typeface="ＭＳ Ｐゴシック" charset="0"/>
                <a:sym typeface="Arial" charset="0"/>
              </a:rPr>
              <a:t>“</a:t>
            </a:r>
            <a:r>
              <a:rPr lang="en-US" altLang="ja-JP" sz="1100" dirty="0" err="1">
                <a:solidFill>
                  <a:srgbClr val="190104"/>
                </a:solidFill>
                <a:latin typeface="Arial" charset="0"/>
                <a:ea typeface="Arial" charset="0"/>
                <a:cs typeface="Arial" charset="0"/>
                <a:sym typeface="Arial" charset="0"/>
              </a:rPr>
              <a:t>Pequea</a:t>
            </a:r>
            <a:r>
              <a:rPr lang="en-US" altLang="ja-JP" sz="1100" dirty="0">
                <a:solidFill>
                  <a:srgbClr val="190104"/>
                </a:solidFill>
                <a:latin typeface="Arial" charset="0"/>
                <a:ea typeface="Arial" charset="0"/>
                <a:cs typeface="Arial" charset="0"/>
                <a:sym typeface="Arial" charset="0"/>
              </a:rPr>
              <a:t> Machine Joins the </a:t>
            </a:r>
            <a:r>
              <a:rPr lang="en-US" altLang="ja-JP" sz="1100" dirty="0" err="1">
                <a:solidFill>
                  <a:srgbClr val="190104"/>
                </a:solidFill>
                <a:latin typeface="Arial" charset="0"/>
                <a:ea typeface="Arial" charset="0"/>
                <a:cs typeface="Arial" charset="0"/>
                <a:sym typeface="Arial" charset="0"/>
              </a:rPr>
              <a:t>Reshoring</a:t>
            </a:r>
            <a:r>
              <a:rPr lang="en-US" altLang="ja-JP" sz="1100" dirty="0">
                <a:solidFill>
                  <a:srgbClr val="190104"/>
                </a:solidFill>
                <a:latin typeface="Arial" charset="0"/>
                <a:ea typeface="Arial" charset="0"/>
                <a:cs typeface="Arial" charset="0"/>
                <a:sym typeface="Arial" charset="0"/>
              </a:rPr>
              <a:t> Movement: </a:t>
            </a:r>
            <a:r>
              <a:rPr lang="en-US" altLang="ja-JP" sz="1100" dirty="0" err="1">
                <a:solidFill>
                  <a:srgbClr val="190104"/>
                </a:solidFill>
                <a:latin typeface="Arial" charset="0"/>
                <a:ea typeface="Arial" charset="0"/>
                <a:cs typeface="Arial" charset="0"/>
                <a:sym typeface="Arial" charset="0"/>
              </a:rPr>
              <a:t>Reshores</a:t>
            </a:r>
            <a:r>
              <a:rPr lang="en-US" altLang="ja-JP" sz="1100" dirty="0">
                <a:solidFill>
                  <a:srgbClr val="190104"/>
                </a:solidFill>
                <a:latin typeface="Arial" charset="0"/>
                <a:ea typeface="Arial" charset="0"/>
                <a:cs typeface="Arial" charset="0"/>
                <a:sym typeface="Arial" charset="0"/>
              </a:rPr>
              <a:t> Part Production for Better Quality.</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March 15, 2013. http://</a:t>
            </a:r>
            <a:r>
              <a:rPr lang="en-US" altLang="ja-JP" sz="1100" dirty="0" err="1">
                <a:solidFill>
                  <a:srgbClr val="190104"/>
                </a:solidFill>
                <a:latin typeface="Arial" charset="0"/>
                <a:ea typeface="Arial" charset="0"/>
                <a:cs typeface="Arial" charset="0"/>
                <a:sym typeface="Arial" charset="0"/>
              </a:rPr>
              <a:t>www.themadeinamericamovement.com</a:t>
            </a:r>
            <a:r>
              <a:rPr lang="en-US" altLang="ja-JP" sz="1100" dirty="0">
                <a:solidFill>
                  <a:srgbClr val="190104"/>
                </a:solidFill>
                <a:latin typeface="Arial" charset="0"/>
                <a:ea typeface="Arial" charset="0"/>
                <a:cs typeface="Arial" charset="0"/>
                <a:sym typeface="Arial" charset="0"/>
              </a:rPr>
              <a:t>/2/post/2013/03/pequea-machine-joins-the-reshoring-movement-reshores-part-production-for-better-quality.html</a:t>
            </a:r>
            <a:endParaRPr lang="en-US" sz="1100" dirty="0">
              <a:solidFill>
                <a:srgbClr val="190104"/>
              </a:solidFill>
              <a:latin typeface="Arial" charset="0"/>
              <a:ea typeface="Arial" charset="0"/>
              <a:cs typeface="Arial" charset="0"/>
              <a:sym typeface="Arial" charset="0"/>
            </a:endParaRPr>
          </a:p>
        </p:txBody>
      </p:sp>
      <p:pic>
        <p:nvPicPr>
          <p:cNvPr id="235526"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91000" y="838200"/>
            <a:ext cx="4800600" cy="108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3859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1DD577F5-5B89-5043-B075-24DD86756AFB}" type="slidenum">
              <a:rPr lang="en-US" sz="1800" smtClean="0">
                <a:solidFill>
                  <a:srgbClr val="000000"/>
                </a:solidFill>
                <a:latin typeface="Times New Roman" charset="0"/>
                <a:cs typeface="Times New Roman" charset="0"/>
                <a:sym typeface="Times New Roman" charset="0"/>
              </a:rPr>
              <a:pPr algn="r">
                <a:defRPr/>
              </a:pPr>
              <a:t>192</a:t>
            </a:fld>
            <a:endParaRPr lang="en-US" sz="1800" smtClean="0">
              <a:solidFill>
                <a:srgbClr val="000000"/>
              </a:solidFill>
              <a:latin typeface="Times New Roman" charset="0"/>
              <a:cs typeface="Times New Roman" charset="0"/>
              <a:sym typeface="Times New Roman" charset="0"/>
            </a:endParaRPr>
          </a:p>
        </p:txBody>
      </p:sp>
      <p:sp>
        <p:nvSpPr>
          <p:cNvPr id="238595" name="Rectangle 3"/>
          <p:cNvSpPr>
            <a:spLocks noGrp="1" noChangeArrowheads="1"/>
          </p:cNvSpPr>
          <p:nvPr>
            <p:ph type="title"/>
          </p:nvPr>
        </p:nvSpPr>
        <p:spPr>
          <a:xfrm>
            <a:off x="1409700" y="0"/>
            <a:ext cx="6324600" cy="1066800"/>
          </a:xfrm>
        </p:spPr>
        <p:txBody>
          <a:bodyPr/>
          <a:lstStyle/>
          <a:p>
            <a:pPr algn="ctr" eaLnBrk="1" hangingPunct="1">
              <a:defRPr/>
            </a:pPr>
            <a:r>
              <a:rPr lang="en-US" sz="3200" dirty="0" smtClean="0">
                <a:solidFill>
                  <a:srgbClr val="190104"/>
                </a:solidFill>
              </a:rPr>
              <a:t>Springs</a:t>
            </a:r>
            <a:br>
              <a:rPr lang="en-US" sz="3200" dirty="0" smtClean="0">
                <a:solidFill>
                  <a:srgbClr val="190104"/>
                </a:solidFill>
              </a:rPr>
            </a:br>
            <a:r>
              <a:rPr lang="en-US" sz="3200" dirty="0" smtClean="0">
                <a:solidFill>
                  <a:srgbClr val="190104"/>
                </a:solidFill>
              </a:rPr>
              <a:t>(</a:t>
            </a:r>
            <a:r>
              <a:rPr lang="en-US" sz="3200" dirty="0" err="1" smtClean="0">
                <a:solidFill>
                  <a:srgbClr val="190104"/>
                </a:solidFill>
              </a:rPr>
              <a:t>Reshoring</a:t>
            </a:r>
            <a:r>
              <a:rPr lang="en-US" sz="3200" dirty="0" smtClean="0">
                <a:solidFill>
                  <a:srgbClr val="190104"/>
                </a:solidFill>
              </a:rPr>
              <a:t> Considered)</a:t>
            </a:r>
          </a:p>
        </p:txBody>
      </p:sp>
      <p:sp>
        <p:nvSpPr>
          <p:cNvPr id="236548" name="Rectangle 4"/>
          <p:cNvSpPr>
            <a:spLocks/>
          </p:cNvSpPr>
          <p:nvPr/>
        </p:nvSpPr>
        <p:spPr bwMode="auto">
          <a:xfrm>
            <a:off x="114300" y="2225675"/>
            <a:ext cx="88519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3200" dirty="0">
                <a:latin typeface="Arial" charset="0"/>
                <a:ea typeface="ＭＳ Ｐゴシック" charset="0"/>
                <a:sym typeface="Arial" charset="0"/>
              </a:rPr>
              <a:t> </a:t>
            </a:r>
            <a:r>
              <a:rPr lang="en-US" sz="2800" dirty="0">
                <a:latin typeface="Arial" charset="0"/>
                <a:ea typeface="ＭＳ Ｐゴシック" charset="0"/>
                <a:sym typeface="Arial" charset="0"/>
              </a:rPr>
              <a:t>Contract manufacturer in Mount Prospect, IL</a:t>
            </a:r>
            <a:endParaRPr lang="en-US" sz="24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Customers requesting quotes for potentially </a:t>
            </a:r>
            <a:r>
              <a:rPr lang="en-US" sz="2800" dirty="0" smtClean="0">
                <a:latin typeface="Arial" charset="0"/>
                <a:ea typeface="ＭＳ Ｐゴシック" charset="0"/>
                <a:sym typeface="Arial" charset="0"/>
              </a:rPr>
              <a:t>   </a:t>
            </a:r>
            <a:r>
              <a:rPr lang="en-US" sz="2800" dirty="0" err="1" smtClean="0">
                <a:latin typeface="Arial" charset="0"/>
                <a:ea typeface="ＭＳ Ｐゴシック" charset="0"/>
                <a:sym typeface="Arial" charset="0"/>
              </a:rPr>
              <a:t>reshored</a:t>
            </a:r>
            <a:r>
              <a:rPr lang="en-US" sz="2800" dirty="0" smtClean="0">
                <a:latin typeface="Arial" charset="0"/>
                <a:ea typeface="ＭＳ Ｐゴシック" charset="0"/>
                <a:sym typeface="Arial" charset="0"/>
              </a:rPr>
              <a:t> </a:t>
            </a:r>
            <a:r>
              <a:rPr lang="en-US" sz="2800" dirty="0">
                <a:latin typeface="Arial" charset="0"/>
                <a:ea typeface="ＭＳ Ｐゴシック" charset="0"/>
                <a:sym typeface="Arial" charset="0"/>
              </a:rPr>
              <a:t>work</a:t>
            </a:r>
            <a:endParaRPr lang="en-US" sz="24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endParaRPr lang="en-US" sz="2400" dirty="0">
              <a:latin typeface="Arial" charset="0"/>
              <a:ea typeface="ＭＳ Ｐゴシック" charset="0"/>
              <a:sym typeface="Arial" charset="0"/>
            </a:endParaRP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Lower total cost</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Improved logistics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Lead time</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Ease of doing business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Quality</a:t>
            </a:r>
          </a:p>
        </p:txBody>
      </p:sp>
      <p:sp>
        <p:nvSpPr>
          <p:cNvPr id="236549" name="Rectangle 5"/>
          <p:cNvSpPr>
            <a:spLocks/>
          </p:cNvSpPr>
          <p:nvPr/>
        </p:nvSpPr>
        <p:spPr bwMode="auto">
          <a:xfrm>
            <a:off x="190500" y="6292850"/>
            <a:ext cx="8775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Joshua Kahn. </a:t>
            </a:r>
            <a:r>
              <a:rPr lang="ja-JP" altLang="en-US" sz="1100" dirty="0">
                <a:solidFill>
                  <a:srgbClr val="190104"/>
                </a:solidFill>
                <a:latin typeface="Arial" charset="0"/>
                <a:ea typeface="ＭＳ Ｐゴシック" charset="0"/>
                <a:sym typeface="Arial" charset="0"/>
              </a:rPr>
              <a:t>“</a:t>
            </a:r>
            <a:r>
              <a:rPr lang="en-US" altLang="ja-JP" sz="1100" dirty="0" err="1">
                <a:solidFill>
                  <a:srgbClr val="190104"/>
                </a:solidFill>
                <a:latin typeface="Arial" charset="0"/>
                <a:ea typeface="Arial" charset="0"/>
                <a:cs typeface="Arial" charset="0"/>
                <a:sym typeface="Arial" charset="0"/>
              </a:rPr>
              <a:t>Reshoring</a:t>
            </a:r>
            <a:r>
              <a:rPr lang="en-US" altLang="ja-JP" sz="1100" dirty="0">
                <a:solidFill>
                  <a:srgbClr val="190104"/>
                </a:solidFill>
                <a:latin typeface="Arial" charset="0"/>
                <a:ea typeface="Arial" charset="0"/>
                <a:cs typeface="Arial" charset="0"/>
                <a:sym typeface="Arial" charset="0"/>
              </a:rPr>
              <a:t> Trend Continues to Boost U.S. Manufacturing.</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Perfection Spring and Stamping Corp. </a:t>
            </a:r>
            <a:endParaRPr lang="en-US" altLang="ja-JP" sz="1100" dirty="0" smtClean="0">
              <a:solidFill>
                <a:srgbClr val="190104"/>
              </a:solidFill>
              <a:latin typeface="Arial" charset="0"/>
              <a:ea typeface="Arial" charset="0"/>
              <a:cs typeface="Arial" charset="0"/>
              <a:sym typeface="Arial" charset="0"/>
            </a:endParaRPr>
          </a:p>
          <a:p>
            <a:pPr algn="l"/>
            <a:r>
              <a:rPr lang="en-US" altLang="ja-JP" sz="1100" dirty="0" smtClean="0">
                <a:solidFill>
                  <a:srgbClr val="190104"/>
                </a:solidFill>
                <a:latin typeface="Arial" charset="0"/>
                <a:ea typeface="Arial" charset="0"/>
                <a:cs typeface="Arial" charset="0"/>
                <a:sym typeface="Arial" charset="0"/>
              </a:rPr>
              <a:t>July </a:t>
            </a:r>
            <a:r>
              <a:rPr lang="en-US" altLang="ja-JP" sz="1100" dirty="0">
                <a:solidFill>
                  <a:srgbClr val="190104"/>
                </a:solidFill>
                <a:latin typeface="Arial" charset="0"/>
                <a:ea typeface="Arial" charset="0"/>
                <a:cs typeface="Arial" charset="0"/>
                <a:sym typeface="Arial" charset="0"/>
              </a:rPr>
              <a:t>23, 2013.</a:t>
            </a:r>
            <a:endParaRPr lang="en-US" sz="1100" dirty="0">
              <a:solidFill>
                <a:srgbClr val="190104"/>
              </a:solidFill>
              <a:latin typeface="Arial" charset="0"/>
              <a:ea typeface="Arial" charset="0"/>
              <a:cs typeface="Arial" charset="0"/>
              <a:sym typeface="Arial" charset="0"/>
            </a:endParaRPr>
          </a:p>
        </p:txBody>
      </p:sp>
      <p:pic>
        <p:nvPicPr>
          <p:cNvPr id="23655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0" y="1143000"/>
            <a:ext cx="3619500" cy="105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6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3961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1A02FE4A-FCDC-D34C-8D0B-D566E2AF5A31}" type="slidenum">
              <a:rPr lang="en-US" sz="1800" smtClean="0">
                <a:solidFill>
                  <a:srgbClr val="000000"/>
                </a:solidFill>
                <a:latin typeface="Times New Roman" charset="0"/>
                <a:cs typeface="Times New Roman" charset="0"/>
                <a:sym typeface="Times New Roman" charset="0"/>
              </a:rPr>
              <a:pPr algn="r">
                <a:defRPr/>
              </a:pPr>
              <a:t>193</a:t>
            </a:fld>
            <a:endParaRPr lang="en-US" sz="1800" smtClean="0">
              <a:solidFill>
                <a:srgbClr val="000000"/>
              </a:solidFill>
              <a:latin typeface="Times New Roman" charset="0"/>
              <a:cs typeface="Times New Roman" charset="0"/>
              <a:sym typeface="Times New Roman" charset="0"/>
            </a:endParaRPr>
          </a:p>
        </p:txBody>
      </p:sp>
      <p:sp>
        <p:nvSpPr>
          <p:cNvPr id="239619" name="Rectangle 3"/>
          <p:cNvSpPr>
            <a:spLocks noGrp="1" noChangeArrowheads="1"/>
          </p:cNvSpPr>
          <p:nvPr>
            <p:ph type="title"/>
          </p:nvPr>
        </p:nvSpPr>
        <p:spPr>
          <a:xfrm>
            <a:off x="1676400" y="0"/>
            <a:ext cx="6146800" cy="5334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Ergonomic Box Cutter</a:t>
            </a:r>
          </a:p>
        </p:txBody>
      </p:sp>
      <p:sp>
        <p:nvSpPr>
          <p:cNvPr id="237572" name="Rectangle 4"/>
          <p:cNvSpPr>
            <a:spLocks/>
          </p:cNvSpPr>
          <p:nvPr/>
        </p:nvSpPr>
        <p:spPr bwMode="auto">
          <a:xfrm>
            <a:off x="152400" y="1295400"/>
            <a:ext cx="88519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China to Irvine, CA</a:t>
            </a:r>
            <a:endParaRPr lang="en-US" sz="24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Predicted 10+% revenue increase</a:t>
            </a:r>
            <a:endParaRPr lang="en-US" sz="24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endParaRPr lang="en-US" sz="2400" dirty="0">
              <a:latin typeface="Arial" charset="0"/>
              <a:ea typeface="ＭＳ Ｐゴシック" charset="0"/>
              <a:sym typeface="Arial" charset="0"/>
            </a:endParaRP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Rising wages/labor costs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Lead time</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Quality</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Control</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Image/brand</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Supply chain interruption risk</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Reduced packaging costs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Lean/process improvement techniques</a:t>
            </a:r>
          </a:p>
        </p:txBody>
      </p:sp>
      <p:sp>
        <p:nvSpPr>
          <p:cNvPr id="237573" name="Rectangle 5"/>
          <p:cNvSpPr>
            <a:spLocks/>
          </p:cNvSpPr>
          <p:nvPr/>
        </p:nvSpPr>
        <p:spPr bwMode="auto">
          <a:xfrm>
            <a:off x="152400" y="6096000"/>
            <a:ext cx="8775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100" dirty="0">
                <a:solidFill>
                  <a:srgbClr val="190104"/>
                </a:solidFill>
                <a:latin typeface="Arial" charset="0"/>
                <a:ea typeface="ＭＳ Ｐゴシック" charset="0"/>
                <a:sym typeface="Arial" charset="0"/>
              </a:rPr>
              <a:t>Source: </a:t>
            </a:r>
            <a:r>
              <a:rPr lang="en-US" sz="1100" dirty="0" err="1">
                <a:solidFill>
                  <a:srgbClr val="190104"/>
                </a:solidFill>
                <a:latin typeface="Arial Italic" charset="0"/>
                <a:ea typeface="ＭＳ Ｐゴシック" charset="0"/>
                <a:sym typeface="Arial Italic" charset="0"/>
              </a:rPr>
              <a:t>OpEx</a:t>
            </a:r>
            <a:r>
              <a:rPr lang="en-US" sz="1100" dirty="0">
                <a:solidFill>
                  <a:srgbClr val="190104"/>
                </a:solidFill>
                <a:latin typeface="Arial Italic" charset="0"/>
                <a:ea typeface="ＭＳ Ｐゴシック" charset="0"/>
                <a:sym typeface="Arial Italic" charset="0"/>
              </a:rPr>
              <a:t> Review</a:t>
            </a:r>
            <a:r>
              <a:rPr lang="en-US" sz="1100" dirty="0">
                <a:solidFill>
                  <a:srgbClr val="190104"/>
                </a:solidFill>
                <a:latin typeface="Arial" charset="0"/>
                <a:ea typeface="ＭＳ Ｐゴシック" charset="0"/>
                <a:sym typeface="Arial" charset="0"/>
              </a:rPr>
              <a:t>, April 2013.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Hand-Tool Manufacturer Profitably </a:t>
            </a:r>
            <a:r>
              <a:rPr lang="en-US" altLang="ja-JP" sz="1100" dirty="0" err="1">
                <a:solidFill>
                  <a:srgbClr val="190104"/>
                </a:solidFill>
                <a:latin typeface="Arial" charset="0"/>
                <a:ea typeface="Arial" charset="0"/>
                <a:cs typeface="Arial" charset="0"/>
                <a:sym typeface="Arial" charset="0"/>
              </a:rPr>
              <a:t>Reshores</a:t>
            </a:r>
            <a:r>
              <a:rPr lang="en-US" altLang="ja-JP" sz="1100" dirty="0">
                <a:solidFill>
                  <a:srgbClr val="190104"/>
                </a:solidFill>
                <a:latin typeface="Arial" charset="0"/>
                <a:ea typeface="Arial" charset="0"/>
                <a:cs typeface="Arial" charset="0"/>
                <a:sym typeface="Arial" charset="0"/>
              </a:rPr>
              <a:t> Core Product Line.</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chemeClr val="bg2"/>
                </a:solidFill>
                <a:latin typeface="Arial" charset="0"/>
                <a:ea typeface="Arial" charset="0"/>
                <a:cs typeface="Arial" charset="0"/>
                <a:sym typeface="Arial" charset="0"/>
              </a:rPr>
              <a:t>http://www.tbmcg.com/misc_assets/newsletter/OpEx_0413_Reshoring_Hand-Tool_Manufacturer.pdf</a:t>
            </a:r>
            <a:r>
              <a:rPr lang="en-US" altLang="ja-JP" sz="1100" dirty="0">
                <a:solidFill>
                  <a:srgbClr val="190104"/>
                </a:solidFill>
                <a:latin typeface="Arial" charset="0"/>
                <a:ea typeface="Arial" charset="0"/>
                <a:cs typeface="Arial" charset="0"/>
                <a:sym typeface="Arial" charset="0"/>
              </a:rPr>
              <a:t>. </a:t>
            </a:r>
            <a:endParaRPr lang="en-US" sz="1100" dirty="0">
              <a:solidFill>
                <a:srgbClr val="190104"/>
              </a:solidFill>
              <a:latin typeface="Arial" charset="0"/>
              <a:ea typeface="Arial" charset="0"/>
              <a:cs typeface="Arial" charset="0"/>
              <a:sym typeface="Arial" charset="0"/>
            </a:endParaRPr>
          </a:p>
        </p:txBody>
      </p:sp>
      <p:pic>
        <p:nvPicPr>
          <p:cNvPr id="237574"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6000" y="685800"/>
            <a:ext cx="27686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4166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69F1B6BD-2711-1A40-8C40-55EEFEDA8757}" type="slidenum">
              <a:rPr lang="en-US" sz="1800" smtClean="0">
                <a:solidFill>
                  <a:srgbClr val="000000"/>
                </a:solidFill>
                <a:latin typeface="Times New Roman" charset="0"/>
                <a:cs typeface="Times New Roman" charset="0"/>
                <a:sym typeface="Times New Roman" charset="0"/>
              </a:rPr>
              <a:pPr algn="r">
                <a:defRPr/>
              </a:pPr>
              <a:t>194</a:t>
            </a:fld>
            <a:endParaRPr lang="en-US" sz="1800" smtClean="0">
              <a:solidFill>
                <a:srgbClr val="000000"/>
              </a:solidFill>
              <a:latin typeface="Times New Roman" charset="0"/>
              <a:cs typeface="Times New Roman" charset="0"/>
              <a:sym typeface="Times New Roman" charset="0"/>
            </a:endParaRPr>
          </a:p>
        </p:txBody>
      </p:sp>
      <p:pic>
        <p:nvPicPr>
          <p:cNvPr id="239619"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170523" y="914400"/>
            <a:ext cx="260517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39620" name="Rectangle 4"/>
          <p:cNvSpPr>
            <a:spLocks/>
          </p:cNvSpPr>
          <p:nvPr/>
        </p:nvSpPr>
        <p:spPr bwMode="auto">
          <a:xfrm>
            <a:off x="533400" y="26988"/>
            <a:ext cx="79375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Electric Razors           </a:t>
            </a:r>
          </a:p>
        </p:txBody>
      </p:sp>
      <p:sp>
        <p:nvSpPr>
          <p:cNvPr id="239621" name="Rectangle 5"/>
          <p:cNvSpPr>
            <a:spLocks/>
          </p:cNvSpPr>
          <p:nvPr/>
        </p:nvSpPr>
        <p:spPr bwMode="auto">
          <a:xfrm>
            <a:off x="152400" y="2286000"/>
            <a:ext cx="88519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800" dirty="0" err="1">
                <a:solidFill>
                  <a:srgbClr val="2A2A40"/>
                </a:solidFill>
                <a:latin typeface="Arial" charset="0"/>
                <a:ea typeface="ＭＳ Ｐゴシック" charset="0"/>
                <a:sym typeface="Arial" charset="0"/>
              </a:rPr>
              <a:t>Reshored</a:t>
            </a:r>
            <a:r>
              <a:rPr lang="en-US" sz="2800" dirty="0">
                <a:solidFill>
                  <a:srgbClr val="2A2A40"/>
                </a:solidFill>
                <a:latin typeface="Arial" charset="0"/>
                <a:ea typeface="ＭＳ Ｐゴシック" charset="0"/>
                <a:sym typeface="Arial" charset="0"/>
              </a:rPr>
              <a:t> from China</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10 jobs</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Higher </a:t>
            </a:r>
            <a:r>
              <a:rPr lang="en-US" sz="2400" dirty="0" smtClean="0">
                <a:solidFill>
                  <a:srgbClr val="190104"/>
                </a:solidFill>
                <a:latin typeface="Arial" charset="0"/>
                <a:ea typeface="ＭＳ Ｐゴシック" charset="0"/>
                <a:sym typeface="Arial" charset="0"/>
              </a:rPr>
              <a:t>productivity</a:t>
            </a:r>
          </a:p>
          <a:p>
            <a:pPr marL="760413" lvl="1" indent="-303213" algn="l">
              <a:spcBef>
                <a:spcPts val="500"/>
              </a:spcBef>
              <a:buClr>
                <a:srgbClr val="E40B2A"/>
              </a:buClr>
              <a:buSzPct val="69000"/>
              <a:buFont typeface="Wingdings" charset="0"/>
              <a:buChar char="l"/>
            </a:pPr>
            <a:r>
              <a:rPr lang="en-US" sz="2400" dirty="0" smtClean="0">
                <a:solidFill>
                  <a:srgbClr val="190104"/>
                </a:solidFill>
                <a:latin typeface="Arial" charset="0"/>
                <a:ea typeface="ＭＳ Ｐゴシック" charset="0"/>
                <a:sym typeface="Arial" charset="0"/>
              </a:rPr>
              <a:t>Cost of ownership assessment</a:t>
            </a:r>
          </a:p>
          <a:p>
            <a:pPr lvl="1" algn="l">
              <a:spcBef>
                <a:spcPts val="500"/>
              </a:spcBef>
              <a:buClr>
                <a:srgbClr val="E40B2A"/>
              </a:buClr>
              <a:buSzPct val="69000"/>
            </a:pPr>
            <a:endParaRPr lang="en-US" sz="2400" dirty="0">
              <a:solidFill>
                <a:srgbClr val="666699"/>
              </a:solidFill>
              <a:latin typeface="Arial" charset="0"/>
              <a:ea typeface="ＭＳ Ｐゴシック" charset="0"/>
              <a:sym typeface="Arial" charset="0"/>
            </a:endParaRPr>
          </a:p>
        </p:txBody>
      </p:sp>
      <p:sp>
        <p:nvSpPr>
          <p:cNvPr id="239622" name="Rectangle 6"/>
          <p:cNvSpPr>
            <a:spLocks/>
          </p:cNvSpPr>
          <p:nvPr/>
        </p:nvSpPr>
        <p:spPr bwMode="auto">
          <a:xfrm>
            <a:off x="228600" y="6096000"/>
            <a:ext cx="680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Factors Driving </a:t>
            </a:r>
            <a:r>
              <a:rPr lang="en-US" altLang="ja-JP" sz="1100" dirty="0" err="1">
                <a:solidFill>
                  <a:srgbClr val="190104"/>
                </a:solidFill>
                <a:latin typeface="Arial" charset="0"/>
                <a:ea typeface="Arial" charset="0"/>
                <a:cs typeface="Arial" charset="0"/>
                <a:sym typeface="Arial" charset="0"/>
              </a:rPr>
              <a:t>Reshoring</a:t>
            </a:r>
            <a:r>
              <a:rPr lang="en-US" altLang="ja-JP" sz="1100" dirty="0">
                <a:solidFill>
                  <a:srgbClr val="190104"/>
                </a:solidFill>
                <a:latin typeface="Arial" charset="0"/>
                <a:ea typeface="Arial" charset="0"/>
                <a:cs typeface="Arial" charset="0"/>
                <a:sym typeface="Arial" charset="0"/>
              </a:rPr>
              <a:t>.</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err="1">
                <a:solidFill>
                  <a:srgbClr val="190104"/>
                </a:solidFill>
                <a:latin typeface="Arial Italic" charset="0"/>
                <a:ea typeface="Arial Italic" charset="0"/>
                <a:cs typeface="Arial Italic" charset="0"/>
                <a:sym typeface="Arial Italic" charset="0"/>
              </a:rPr>
              <a:t>Knowledge@Wharton</a:t>
            </a:r>
            <a:r>
              <a:rPr lang="en-US" altLang="ja-JP" sz="1100" dirty="0">
                <a:solidFill>
                  <a:srgbClr val="190104"/>
                </a:solidFill>
                <a:latin typeface="Arial" charset="0"/>
                <a:ea typeface="Arial" charset="0"/>
                <a:cs typeface="Arial" charset="0"/>
                <a:sym typeface="Arial" charset="0"/>
              </a:rPr>
              <a:t>. July 15, 2013. https://</a:t>
            </a:r>
            <a:r>
              <a:rPr lang="en-US" altLang="ja-JP" sz="1100" dirty="0" err="1">
                <a:solidFill>
                  <a:srgbClr val="190104"/>
                </a:solidFill>
                <a:latin typeface="Arial" charset="0"/>
                <a:ea typeface="Arial" charset="0"/>
                <a:cs typeface="Arial" charset="0"/>
                <a:sym typeface="Arial" charset="0"/>
              </a:rPr>
              <a:t>www.youtube.com</a:t>
            </a:r>
            <a:r>
              <a:rPr lang="en-US" altLang="ja-JP" sz="1100" dirty="0">
                <a:solidFill>
                  <a:srgbClr val="190104"/>
                </a:solidFill>
                <a:latin typeface="Arial" charset="0"/>
                <a:ea typeface="Arial" charset="0"/>
                <a:cs typeface="Arial" charset="0"/>
                <a:sym typeface="Arial" charset="0"/>
              </a:rPr>
              <a:t>/</a:t>
            </a:r>
            <a:r>
              <a:rPr lang="en-US" altLang="ja-JP" sz="1100" dirty="0" err="1">
                <a:solidFill>
                  <a:srgbClr val="190104"/>
                </a:solidFill>
                <a:latin typeface="Arial" charset="0"/>
                <a:ea typeface="Arial" charset="0"/>
                <a:cs typeface="Arial" charset="0"/>
                <a:sym typeface="Arial" charset="0"/>
              </a:rPr>
              <a:t>watch?v</a:t>
            </a:r>
            <a:r>
              <a:rPr lang="en-US" altLang="ja-JP" sz="1100" dirty="0">
                <a:solidFill>
                  <a:srgbClr val="190104"/>
                </a:solidFill>
                <a:latin typeface="Arial" charset="0"/>
                <a:ea typeface="Arial" charset="0"/>
                <a:cs typeface="Arial" charset="0"/>
                <a:sym typeface="Arial" charset="0"/>
              </a:rPr>
              <a:t>=n9rM_TEnW5U&amp;feature=</a:t>
            </a:r>
            <a:r>
              <a:rPr lang="en-US" altLang="ja-JP" sz="1100" dirty="0" err="1">
                <a:solidFill>
                  <a:srgbClr val="190104"/>
                </a:solidFill>
                <a:latin typeface="Arial" charset="0"/>
                <a:ea typeface="Arial" charset="0"/>
                <a:cs typeface="Arial" charset="0"/>
                <a:sym typeface="Arial" charset="0"/>
              </a:rPr>
              <a:t>player_embedded#at</a:t>
            </a:r>
            <a:r>
              <a:rPr lang="en-US" altLang="ja-JP" sz="1100" dirty="0">
                <a:solidFill>
                  <a:srgbClr val="190104"/>
                </a:solidFill>
                <a:latin typeface="Arial" charset="0"/>
                <a:ea typeface="Arial" charset="0"/>
                <a:cs typeface="Arial" charset="0"/>
                <a:sym typeface="Arial" charset="0"/>
              </a:rPr>
              <a:t>=13</a:t>
            </a:r>
            <a:endParaRPr lang="en-US" sz="1100" dirty="0">
              <a:solidFill>
                <a:srgbClr val="190104"/>
              </a:solidFill>
              <a:latin typeface="Arial" charset="0"/>
              <a:ea typeface="Arial" charset="0"/>
              <a:cs typeface="Arial" charset="0"/>
              <a:sym typeface="Arial" charset="0"/>
            </a:endParaRPr>
          </a:p>
        </p:txBody>
      </p:sp>
    </p:spTree>
  </p:cSld>
  <p:clrMapOvr>
    <a:masterClrMapping/>
  </p:clrMapOvr>
  <p:transition xmlns:p14="http://schemas.microsoft.com/office/powerpoint/2010/mai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4269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3F8ADF5F-8D53-2F4A-AF6A-B7A35C1D21A3}" type="slidenum">
              <a:rPr lang="en-US" sz="1800" smtClean="0">
                <a:solidFill>
                  <a:srgbClr val="000000"/>
                </a:solidFill>
                <a:latin typeface="Times New Roman" charset="0"/>
                <a:cs typeface="Times New Roman" charset="0"/>
                <a:sym typeface="Times New Roman" charset="0"/>
              </a:rPr>
              <a:pPr algn="r">
                <a:defRPr/>
              </a:pPr>
              <a:t>195</a:t>
            </a:fld>
            <a:endParaRPr lang="en-US" sz="1800" smtClean="0">
              <a:solidFill>
                <a:srgbClr val="000000"/>
              </a:solidFill>
              <a:latin typeface="Times New Roman" charset="0"/>
              <a:cs typeface="Times New Roman" charset="0"/>
              <a:sym typeface="Times New Roman" charset="0"/>
            </a:endParaRPr>
          </a:p>
        </p:txBody>
      </p:sp>
      <p:sp>
        <p:nvSpPr>
          <p:cNvPr id="242692" name="Rectangle 4"/>
          <p:cNvSpPr>
            <a:spLocks noGrp="1" noChangeArrowheads="1"/>
          </p:cNvSpPr>
          <p:nvPr>
            <p:ph type="title"/>
          </p:nvPr>
        </p:nvSpPr>
        <p:spPr>
          <a:xfrm>
            <a:off x="1409700" y="0"/>
            <a:ext cx="6324600" cy="1066800"/>
          </a:xfrm>
        </p:spPr>
        <p:txBody>
          <a:bodyPr/>
          <a:lstStyle/>
          <a:p>
            <a:pPr algn="ctr" eaLnBrk="1" hangingPunct="1">
              <a:defRPr/>
            </a:pPr>
            <a:r>
              <a:rPr lang="en-US" sz="3200" dirty="0" smtClean="0">
                <a:solidFill>
                  <a:srgbClr val="190104"/>
                </a:solidFill>
              </a:rPr>
              <a:t>LED Lighting</a:t>
            </a:r>
            <a:br>
              <a:rPr lang="en-US" sz="3200" dirty="0" smtClean="0">
                <a:solidFill>
                  <a:srgbClr val="190104"/>
                </a:solidFill>
              </a:rPr>
            </a:br>
            <a:r>
              <a:rPr lang="en-US" sz="3200" dirty="0" smtClean="0">
                <a:solidFill>
                  <a:srgbClr val="190104"/>
                </a:solidFill>
              </a:rPr>
              <a:t>(</a:t>
            </a:r>
            <a:r>
              <a:rPr lang="en-US" sz="3200" dirty="0">
                <a:solidFill>
                  <a:srgbClr val="2A2A40"/>
                </a:solidFill>
                <a:latin typeface="Arial" charset="0"/>
                <a:ea typeface="ＭＳ Ｐゴシック" charset="0"/>
              </a:rPr>
              <a:t>Foreign Direct Investment</a:t>
            </a:r>
            <a:r>
              <a:rPr lang="en-US" sz="3200" dirty="0" smtClean="0">
                <a:solidFill>
                  <a:srgbClr val="190104"/>
                </a:solidFill>
              </a:rPr>
              <a:t>)</a:t>
            </a:r>
          </a:p>
        </p:txBody>
      </p:sp>
      <p:sp>
        <p:nvSpPr>
          <p:cNvPr id="240645" name="Rectangle 5"/>
          <p:cNvSpPr>
            <a:spLocks/>
          </p:cNvSpPr>
          <p:nvPr/>
        </p:nvSpPr>
        <p:spPr bwMode="auto">
          <a:xfrm>
            <a:off x="152400" y="2057400"/>
            <a:ext cx="88519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Netherlands to Tupelo, MS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50 new jobs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$2 million investment</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Government incentives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ja-JP" altLang="en-US" sz="2400" dirty="0">
                <a:latin typeface="Arial" charset="0"/>
                <a:ea typeface="ＭＳ Ｐゴシック" charset="0"/>
                <a:sym typeface="Arial" charset="0"/>
              </a:rPr>
              <a:t>“</a:t>
            </a:r>
            <a:r>
              <a:rPr lang="en-US" altLang="ja-JP" sz="2400" dirty="0">
                <a:latin typeface="Arial" charset="0"/>
                <a:ea typeface="Arial" charset="0"/>
                <a:cs typeface="Arial" charset="0"/>
                <a:sym typeface="Arial" charset="0"/>
              </a:rPr>
              <a:t>A public-private partnership that works</a:t>
            </a:r>
            <a:r>
              <a:rPr lang="ja-JP" altLang="en-US" sz="2400" dirty="0">
                <a:latin typeface="Arial" charset="0"/>
                <a:ea typeface="ＭＳ Ｐゴシック" charset="0"/>
                <a:sym typeface="Arial" charset="0"/>
              </a:rPr>
              <a:t>”</a:t>
            </a:r>
            <a:endParaRPr lang="en-US" sz="2400" dirty="0">
              <a:latin typeface="Arial" charset="0"/>
              <a:ea typeface="ＭＳ Ｐゴシック" charset="0"/>
              <a:sym typeface="Arial" charset="0"/>
            </a:endParaRPr>
          </a:p>
        </p:txBody>
      </p:sp>
      <p:sp>
        <p:nvSpPr>
          <p:cNvPr id="240646" name="Rectangle 6"/>
          <p:cNvSpPr>
            <a:spLocks/>
          </p:cNvSpPr>
          <p:nvPr/>
        </p:nvSpPr>
        <p:spPr bwMode="auto">
          <a:xfrm>
            <a:off x="163513" y="6172200"/>
            <a:ext cx="8775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Philips Lighting expanding in MS.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err="1">
                <a:solidFill>
                  <a:srgbClr val="190104"/>
                </a:solidFill>
                <a:latin typeface="Arial Italic" charset="0"/>
                <a:ea typeface="Arial Italic" charset="0"/>
                <a:cs typeface="Arial Italic" charset="0"/>
                <a:sym typeface="Arial Italic" charset="0"/>
              </a:rPr>
              <a:t>Manufacturing.net</a:t>
            </a:r>
            <a:r>
              <a:rPr lang="en-US" altLang="ja-JP" sz="1100" dirty="0">
                <a:solidFill>
                  <a:srgbClr val="190104"/>
                </a:solidFill>
                <a:latin typeface="Arial" charset="0"/>
                <a:ea typeface="Arial" charset="0"/>
                <a:cs typeface="Arial" charset="0"/>
                <a:sym typeface="Arial" charset="0"/>
              </a:rPr>
              <a:t>. August 8, 2014.</a:t>
            </a:r>
            <a:endParaRPr lang="en-US" altLang="ja-JP" sz="1100" dirty="0">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Michael Sheffield,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More jobs coming to North Mississippi.</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Memphis Business Journal</a:t>
            </a:r>
            <a:r>
              <a:rPr lang="en-US" altLang="ja-JP" sz="1100" dirty="0">
                <a:solidFill>
                  <a:srgbClr val="190104"/>
                </a:solidFill>
                <a:latin typeface="Arial" charset="0"/>
                <a:ea typeface="Arial" charset="0"/>
                <a:cs typeface="Arial" charset="0"/>
                <a:sym typeface="Arial" charset="0"/>
              </a:rPr>
              <a:t>. August 7, 2014.</a:t>
            </a:r>
            <a:endParaRPr lang="en-US" altLang="ja-JP" sz="1100" dirty="0">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Image from Memphis Business Journal/Courtesy Philips Lighting.</a:t>
            </a:r>
          </a:p>
        </p:txBody>
      </p:sp>
      <p:pic>
        <p:nvPicPr>
          <p:cNvPr id="240647"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05600" y="12192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4371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AAF0ED92-129F-1E4C-B98D-20931A419258}" type="slidenum">
              <a:rPr lang="en-US" sz="1800" smtClean="0">
                <a:solidFill>
                  <a:srgbClr val="000000"/>
                </a:solidFill>
                <a:latin typeface="Times New Roman" charset="0"/>
                <a:cs typeface="Times New Roman" charset="0"/>
                <a:sym typeface="Times New Roman" charset="0"/>
              </a:rPr>
              <a:pPr algn="r">
                <a:defRPr/>
              </a:pPr>
              <a:t>196</a:t>
            </a:fld>
            <a:endParaRPr lang="en-US" sz="1800" smtClean="0">
              <a:solidFill>
                <a:srgbClr val="000000"/>
              </a:solidFill>
              <a:latin typeface="Times New Roman" charset="0"/>
              <a:cs typeface="Times New Roman" charset="0"/>
              <a:sym typeface="Times New Roman" charset="0"/>
            </a:endParaRPr>
          </a:p>
        </p:txBody>
      </p:sp>
      <p:sp>
        <p:nvSpPr>
          <p:cNvPr id="241667" name="Rectangle 3"/>
          <p:cNvSpPr>
            <a:spLocks/>
          </p:cNvSpPr>
          <p:nvPr/>
        </p:nvSpPr>
        <p:spPr bwMode="auto">
          <a:xfrm>
            <a:off x="1524000" y="14287"/>
            <a:ext cx="43561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r"/>
            <a:r>
              <a:rPr lang="en-US" sz="3200" dirty="0">
                <a:solidFill>
                  <a:srgbClr val="2A2A40"/>
                </a:solidFill>
                <a:latin typeface="Arial" charset="0"/>
                <a:ea typeface="ＭＳ Ｐゴシック" charset="0"/>
                <a:sym typeface="Arial" charset="0"/>
              </a:rPr>
              <a:t>Guitar Pedals</a:t>
            </a:r>
          </a:p>
        </p:txBody>
      </p:sp>
      <p:sp>
        <p:nvSpPr>
          <p:cNvPr id="241668" name="Rectangle 4"/>
          <p:cNvSpPr>
            <a:spLocks/>
          </p:cNvSpPr>
          <p:nvPr/>
        </p:nvSpPr>
        <p:spPr bwMode="auto">
          <a:xfrm>
            <a:off x="152400" y="1600200"/>
            <a:ext cx="88519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pPr>
            <a:endParaRPr lang="en-US" sz="2800" dirty="0">
              <a:solidFill>
                <a:srgbClr val="2A2A40"/>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China to Port Jefferson, NY</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smtClean="0">
                <a:solidFill>
                  <a:srgbClr val="190104"/>
                </a:solidFill>
                <a:latin typeface="Arial" charset="0"/>
                <a:ea typeface="ＭＳ Ｐゴシック" charset="0"/>
                <a:sym typeface="Arial" charset="0"/>
              </a:rPr>
              <a:t>Could not</a:t>
            </a:r>
            <a:r>
              <a:rPr lang="en-US" altLang="ja-JP" sz="2400" dirty="0" smtClean="0">
                <a:solidFill>
                  <a:srgbClr val="190104"/>
                </a:solidFill>
                <a:latin typeface="Arial" charset="0"/>
                <a:ea typeface="Arial" charset="0"/>
                <a:cs typeface="Arial" charset="0"/>
                <a:sym typeface="Arial" charset="0"/>
              </a:rPr>
              <a:t> </a:t>
            </a:r>
            <a:r>
              <a:rPr lang="en-US" altLang="ja-JP" sz="2400" dirty="0">
                <a:solidFill>
                  <a:srgbClr val="190104"/>
                </a:solidFill>
                <a:latin typeface="Arial" charset="0"/>
                <a:ea typeface="Arial" charset="0"/>
                <a:cs typeface="Arial" charset="0"/>
                <a:sym typeface="Arial" charset="0"/>
              </a:rPr>
              <a:t>adequately monitor quality at Chinese factories</a:t>
            </a:r>
            <a:endParaRPr lang="en-US" altLang="ja-JP" sz="2400" dirty="0">
              <a:solidFill>
                <a:srgbClr val="666699"/>
              </a:solidFill>
              <a:latin typeface="Arial" charset="0"/>
              <a:ea typeface="Lucida Grande" charset="0"/>
              <a:cs typeface="Lucida Grande"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190104"/>
                </a:solidFill>
                <a:latin typeface="Arial" charset="0"/>
                <a:ea typeface="Arial" charset="0"/>
                <a:cs typeface="Arial" charset="0"/>
                <a:sym typeface="Arial" charset="0"/>
              </a:rPr>
              <a:t>Producing locally improves cash flow</a:t>
            </a:r>
            <a:endParaRPr lang="en-US" sz="2400" dirty="0">
              <a:solidFill>
                <a:srgbClr val="666699"/>
              </a:solidFill>
              <a:latin typeface="Arial" charset="0"/>
              <a:ea typeface="Lucida Grande" charset="0"/>
              <a:cs typeface="Lucida Grande"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190104"/>
                </a:solidFill>
                <a:latin typeface="Arial" charset="0"/>
                <a:ea typeface="Arial" charset="0"/>
                <a:cs typeface="Arial" charset="0"/>
                <a:sym typeface="Arial" charset="0"/>
              </a:rPr>
              <a:t>Carrying costs in China were too big</a:t>
            </a:r>
          </a:p>
        </p:txBody>
      </p:sp>
      <p:sp>
        <p:nvSpPr>
          <p:cNvPr id="241669" name="Rectangle 5"/>
          <p:cNvSpPr>
            <a:spLocks/>
          </p:cNvSpPr>
          <p:nvPr/>
        </p:nvSpPr>
        <p:spPr bwMode="auto">
          <a:xfrm>
            <a:off x="228600" y="6096000"/>
            <a:ext cx="8915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chemeClr val="bg2"/>
                </a:solidFill>
                <a:latin typeface="Arial" charset="0"/>
                <a:ea typeface="ＭＳ Ｐゴシック" charset="0"/>
                <a:sym typeface="Arial" charset="0"/>
              </a:rPr>
              <a:t>Source: Bloomberg </a:t>
            </a:r>
            <a:r>
              <a:rPr lang="en-US" sz="1100" dirty="0" err="1">
                <a:solidFill>
                  <a:schemeClr val="bg2"/>
                </a:solidFill>
                <a:latin typeface="Arial" charset="0"/>
                <a:ea typeface="ＭＳ Ｐゴシック" charset="0"/>
                <a:sym typeface="Arial" charset="0"/>
              </a:rPr>
              <a:t>Businessweek</a:t>
            </a:r>
            <a:r>
              <a:rPr lang="en-US" sz="1100" dirty="0">
                <a:solidFill>
                  <a:schemeClr val="bg2"/>
                </a:solidFill>
                <a:latin typeface="Arial" charset="0"/>
                <a:ea typeface="ＭＳ Ｐゴシック" charset="0"/>
                <a:sym typeface="Arial" charset="0"/>
              </a:rPr>
              <a:t>, Small U.S. Manufacturers Give Up on 'Made in China'</a:t>
            </a:r>
            <a:r>
              <a:rPr lang="en-US" sz="1100" dirty="0">
                <a:solidFill>
                  <a:schemeClr val="bg2"/>
                </a:solidFill>
                <a:latin typeface="Arial Bold" charset="0"/>
                <a:ea typeface="ＭＳ Ｐゴシック" charset="0"/>
                <a:sym typeface="Arial Bold" charset="0"/>
              </a:rPr>
              <a:t>  </a:t>
            </a:r>
            <a:r>
              <a:rPr lang="en-US" sz="1100" dirty="0">
                <a:solidFill>
                  <a:schemeClr val="bg2"/>
                </a:solidFill>
                <a:latin typeface="Arial" charset="0"/>
                <a:ea typeface="ＭＳ Ｐゴシック" charset="0"/>
                <a:sym typeface="Arial" charset="0"/>
              </a:rPr>
              <a:t>By David Rocks and Nick </a:t>
            </a:r>
            <a:r>
              <a:rPr lang="en-US" sz="1100" dirty="0" err="1">
                <a:solidFill>
                  <a:schemeClr val="bg2"/>
                </a:solidFill>
                <a:latin typeface="Arial" charset="0"/>
                <a:ea typeface="ＭＳ Ｐゴシック" charset="0"/>
                <a:sym typeface="Arial" charset="0"/>
              </a:rPr>
              <a:t>Leiber</a:t>
            </a:r>
            <a:r>
              <a:rPr lang="en-US" sz="1100" dirty="0">
                <a:solidFill>
                  <a:schemeClr val="bg2"/>
                </a:solidFill>
                <a:latin typeface="Arial" charset="0"/>
                <a:ea typeface="ＭＳ Ｐゴシック" charset="0"/>
                <a:sym typeface="Arial" charset="0"/>
              </a:rPr>
              <a:t> </a:t>
            </a:r>
            <a:endParaRPr lang="en-US" sz="1100" dirty="0" smtClean="0">
              <a:solidFill>
                <a:schemeClr val="bg2"/>
              </a:solidFill>
              <a:latin typeface="Arial" charset="0"/>
              <a:ea typeface="ＭＳ Ｐゴシック" charset="0"/>
              <a:sym typeface="Arial" charset="0"/>
            </a:endParaRPr>
          </a:p>
          <a:p>
            <a:pPr algn="l"/>
            <a:r>
              <a:rPr lang="en-US" sz="1100" dirty="0" smtClean="0">
                <a:solidFill>
                  <a:schemeClr val="bg2"/>
                </a:solidFill>
                <a:latin typeface="Arial" charset="0"/>
                <a:ea typeface="ＭＳ Ｐゴシック" charset="0"/>
                <a:sym typeface="Arial" charset="0"/>
              </a:rPr>
              <a:t>on </a:t>
            </a:r>
            <a:r>
              <a:rPr lang="en-US" sz="1100" dirty="0">
                <a:solidFill>
                  <a:schemeClr val="bg2"/>
                </a:solidFill>
                <a:latin typeface="Arial" charset="0"/>
                <a:ea typeface="ＭＳ Ｐゴシック" charset="0"/>
                <a:sym typeface="Arial" charset="0"/>
              </a:rPr>
              <a:t>June 21, 2012</a:t>
            </a:r>
          </a:p>
        </p:txBody>
      </p:sp>
      <p:pic>
        <p:nvPicPr>
          <p:cNvPr id="24167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33800" y="752475"/>
            <a:ext cx="52609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8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4473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9DB8B5FC-70E9-034E-B167-E5961825F78D}" type="slidenum">
              <a:rPr lang="en-US" sz="1800" smtClean="0">
                <a:solidFill>
                  <a:srgbClr val="000000"/>
                </a:solidFill>
                <a:latin typeface="Times New Roman" charset="0"/>
                <a:cs typeface="Times New Roman" charset="0"/>
                <a:sym typeface="Times New Roman" charset="0"/>
              </a:rPr>
              <a:pPr algn="r">
                <a:defRPr/>
              </a:pPr>
              <a:t>197</a:t>
            </a:fld>
            <a:endParaRPr lang="en-US" sz="1800" smtClean="0">
              <a:solidFill>
                <a:srgbClr val="000000"/>
              </a:solidFill>
              <a:latin typeface="Times New Roman" charset="0"/>
              <a:cs typeface="Times New Roman" charset="0"/>
              <a:sym typeface="Times New Roman" charset="0"/>
            </a:endParaRPr>
          </a:p>
        </p:txBody>
      </p:sp>
      <p:sp>
        <p:nvSpPr>
          <p:cNvPr id="244739" name="Rectangle 3"/>
          <p:cNvSpPr>
            <a:spLocks noGrp="1" noChangeArrowheads="1"/>
          </p:cNvSpPr>
          <p:nvPr>
            <p:ph type="title"/>
          </p:nvPr>
        </p:nvSpPr>
        <p:spPr>
          <a:xfrm>
            <a:off x="1654175" y="0"/>
            <a:ext cx="6270625" cy="5334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Polymer Composites</a:t>
            </a:r>
          </a:p>
        </p:txBody>
      </p:sp>
      <p:sp>
        <p:nvSpPr>
          <p:cNvPr id="242692" name="Rectangle 4"/>
          <p:cNvSpPr>
            <a:spLocks/>
          </p:cNvSpPr>
          <p:nvPr/>
        </p:nvSpPr>
        <p:spPr bwMode="auto">
          <a:xfrm>
            <a:off x="200025" y="1358900"/>
            <a:ext cx="88519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Middle East to Licking County, OH</a:t>
            </a:r>
            <a:endParaRPr lang="en-US" sz="24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15-30 employees</a:t>
            </a:r>
            <a:endParaRPr lang="en-US" sz="24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endParaRPr lang="en-US" sz="2400" dirty="0">
              <a:latin typeface="Arial" charset="0"/>
              <a:ea typeface="ＭＳ Ｐゴシック" charset="0"/>
              <a:sym typeface="Arial" charset="0"/>
            </a:endParaRPr>
          </a:p>
          <a:p>
            <a:pPr marL="711200" lvl="1" indent="-254000" algn="l">
              <a:buClr>
                <a:srgbClr val="E40B2A"/>
              </a:buClr>
              <a:buSzPct val="69000"/>
              <a:buFont typeface="Arial" charset="0"/>
              <a:buChar char="●"/>
            </a:pPr>
            <a:r>
              <a:rPr lang="en-US" sz="2800" dirty="0">
                <a:latin typeface="Arial" charset="0"/>
                <a:ea typeface="ＭＳ Ｐゴシック" charset="0"/>
                <a:sym typeface="Arial" charset="0"/>
              </a:rPr>
              <a:t> Lead time</a:t>
            </a:r>
            <a:endParaRPr lang="en-US" sz="2400" dirty="0">
              <a:latin typeface="Arial" charset="0"/>
              <a:ea typeface="ＭＳ Ｐゴシック" charset="0"/>
              <a:sym typeface="Arial" charset="0"/>
            </a:endParaRPr>
          </a:p>
          <a:p>
            <a:pPr marL="711200" lvl="1" indent="-254000" algn="l">
              <a:buClr>
                <a:srgbClr val="E40B2A"/>
              </a:buClr>
              <a:buSzPct val="69000"/>
              <a:buFont typeface="Arial" charset="0"/>
              <a:buChar char="●"/>
            </a:pPr>
            <a:r>
              <a:rPr lang="en-US" sz="2800" dirty="0">
                <a:latin typeface="Arial" charset="0"/>
                <a:ea typeface="ＭＳ Ｐゴシック" charset="0"/>
                <a:sym typeface="Arial" charset="0"/>
              </a:rPr>
              <a:t> Infrastructure</a:t>
            </a:r>
            <a:endParaRPr lang="en-US" sz="2400" dirty="0">
              <a:latin typeface="Arial" charset="0"/>
              <a:ea typeface="ＭＳ Ｐゴシック" charset="0"/>
              <a:sym typeface="Arial" charset="0"/>
            </a:endParaRPr>
          </a:p>
          <a:p>
            <a:pPr marL="711200" lvl="1" indent="-254000" algn="l">
              <a:buClr>
                <a:srgbClr val="E40B2A"/>
              </a:buClr>
              <a:buSzPct val="69000"/>
              <a:buFont typeface="Arial" charset="0"/>
              <a:buChar char="●"/>
            </a:pPr>
            <a:r>
              <a:rPr lang="en-US" sz="2800" dirty="0">
                <a:latin typeface="Arial" charset="0"/>
                <a:ea typeface="ＭＳ Ｐゴシック" charset="0"/>
                <a:sym typeface="Arial" charset="0"/>
              </a:rPr>
              <a:t> Eco-system synergies</a:t>
            </a:r>
            <a:endParaRPr lang="en-US" sz="2400" dirty="0">
              <a:latin typeface="Arial" charset="0"/>
              <a:ea typeface="ＭＳ Ｐゴシック" charset="0"/>
              <a:sym typeface="Arial" charset="0"/>
            </a:endParaRPr>
          </a:p>
          <a:p>
            <a:pPr marL="711200" lvl="1" indent="-254000" algn="l">
              <a:buClr>
                <a:srgbClr val="E40B2A"/>
              </a:buClr>
              <a:buSzPct val="69000"/>
              <a:buFont typeface="Arial" charset="0"/>
              <a:buChar char="●"/>
            </a:pPr>
            <a:r>
              <a:rPr lang="en-US" sz="2800" dirty="0">
                <a:latin typeface="Arial" charset="0"/>
                <a:ea typeface="ＭＳ Ｐゴシック" charset="0"/>
                <a:sym typeface="Arial" charset="0"/>
              </a:rPr>
              <a:t> Skilled workforce availability</a:t>
            </a:r>
            <a:endParaRPr lang="en-US" sz="24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a:t>
            </a:r>
            <a:r>
              <a:rPr lang="ja-JP" altLang="en-US" sz="2800" dirty="0">
                <a:latin typeface="Arial" charset="0"/>
                <a:ea typeface="ＭＳ Ｐゴシック" charset="0"/>
                <a:sym typeface="Arial" charset="0"/>
              </a:rPr>
              <a:t>“</a:t>
            </a:r>
            <a:r>
              <a:rPr lang="en-US" altLang="ja-JP" sz="2800" dirty="0">
                <a:latin typeface="Arial" charset="0"/>
                <a:ea typeface="Arial" charset="0"/>
                <a:cs typeface="Arial" charset="0"/>
                <a:sym typeface="Arial" charset="0"/>
              </a:rPr>
              <a:t>Sales are doubling every quarter</a:t>
            </a:r>
            <a:r>
              <a:rPr lang="ja-JP" altLang="en-US" sz="2800" dirty="0">
                <a:latin typeface="Arial" charset="0"/>
                <a:ea typeface="ＭＳ Ｐゴシック" charset="0"/>
                <a:sym typeface="Arial" charset="0"/>
              </a:rPr>
              <a:t>”</a:t>
            </a:r>
            <a:endParaRPr lang="en-US" sz="2800" dirty="0">
              <a:latin typeface="Arial" charset="0"/>
              <a:ea typeface="ＭＳ Ｐゴシック" charset="0"/>
              <a:sym typeface="Arial" charset="0"/>
            </a:endParaRPr>
          </a:p>
        </p:txBody>
      </p:sp>
      <p:sp>
        <p:nvSpPr>
          <p:cNvPr id="242693" name="Rectangle 5"/>
          <p:cNvSpPr>
            <a:spLocks/>
          </p:cNvSpPr>
          <p:nvPr/>
        </p:nvSpPr>
        <p:spPr bwMode="auto">
          <a:xfrm>
            <a:off x="152400" y="6172200"/>
            <a:ext cx="8775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Tom Prendergast, </a:t>
            </a:r>
            <a:r>
              <a:rPr lang="ja-JP" altLang="en-US" sz="1100" dirty="0">
                <a:solidFill>
                  <a:srgbClr val="190104"/>
                </a:solidFill>
                <a:latin typeface="Arial" charset="0"/>
                <a:ea typeface="ＭＳ Ｐゴシック" charset="0"/>
                <a:sym typeface="Arial" charset="0"/>
              </a:rPr>
              <a:t>“</a:t>
            </a:r>
            <a:r>
              <a:rPr lang="en-US" altLang="ja-JP" sz="1100" dirty="0" err="1">
                <a:solidFill>
                  <a:srgbClr val="190104"/>
                </a:solidFill>
                <a:latin typeface="Arial" charset="0"/>
                <a:ea typeface="Arial" charset="0"/>
                <a:cs typeface="Arial" charset="0"/>
                <a:sym typeface="Arial" charset="0"/>
              </a:rPr>
              <a:t>Reshoring</a:t>
            </a:r>
            <a:r>
              <a:rPr lang="en-US" altLang="ja-JP" sz="1100" dirty="0">
                <a:solidFill>
                  <a:srgbClr val="190104"/>
                </a:solidFill>
                <a:latin typeface="Arial" charset="0"/>
                <a:ea typeface="Arial" charset="0"/>
                <a:cs typeface="Arial" charset="0"/>
                <a:sym typeface="Arial" charset="0"/>
              </a:rPr>
              <a:t> Helps Drive Rise in Ohio Manufacturing.</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Hi Velocity Media</a:t>
            </a:r>
            <a:r>
              <a:rPr lang="en-US" altLang="ja-JP" sz="1100" dirty="0">
                <a:solidFill>
                  <a:srgbClr val="190104"/>
                </a:solidFill>
                <a:latin typeface="Arial" charset="0"/>
                <a:ea typeface="Arial" charset="0"/>
                <a:cs typeface="Arial" charset="0"/>
                <a:sym typeface="Arial" charset="0"/>
              </a:rPr>
              <a:t>. March 28, 2013.</a:t>
            </a:r>
            <a:endParaRPr lang="en-US" sz="1100" dirty="0">
              <a:solidFill>
                <a:srgbClr val="190104"/>
              </a:solidFill>
              <a:latin typeface="Arial" charset="0"/>
              <a:ea typeface="Arial" charset="0"/>
              <a:cs typeface="Arial" charset="0"/>
              <a:sym typeface="Arial" charset="0"/>
            </a:endParaRPr>
          </a:p>
        </p:txBody>
      </p:sp>
      <p:pic>
        <p:nvPicPr>
          <p:cNvPr id="242694"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78513" y="603250"/>
            <a:ext cx="30480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4576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30C4DD98-1412-9E4E-BDCA-22E5909411DA}" type="slidenum">
              <a:rPr lang="en-US" sz="1800" smtClean="0">
                <a:solidFill>
                  <a:srgbClr val="000000"/>
                </a:solidFill>
                <a:latin typeface="Times New Roman" charset="0"/>
                <a:cs typeface="Times New Roman" charset="0"/>
                <a:sym typeface="Times New Roman" charset="0"/>
              </a:rPr>
              <a:pPr algn="r">
                <a:defRPr/>
              </a:pPr>
              <a:t>198</a:t>
            </a:fld>
            <a:endParaRPr lang="en-US" sz="1800" smtClean="0">
              <a:solidFill>
                <a:srgbClr val="000000"/>
              </a:solidFill>
              <a:latin typeface="Times New Roman" charset="0"/>
              <a:cs typeface="Times New Roman" charset="0"/>
              <a:sym typeface="Times New Roman" charset="0"/>
            </a:endParaRPr>
          </a:p>
        </p:txBody>
      </p:sp>
      <p:sp>
        <p:nvSpPr>
          <p:cNvPr id="245763" name="Rectangle 3"/>
          <p:cNvSpPr>
            <a:spLocks noGrp="1" noChangeArrowheads="1"/>
          </p:cNvSpPr>
          <p:nvPr>
            <p:ph type="title"/>
          </p:nvPr>
        </p:nvSpPr>
        <p:spPr>
          <a:xfrm>
            <a:off x="1409700" y="0"/>
            <a:ext cx="6324600" cy="1066800"/>
          </a:xfrm>
        </p:spPr>
        <p:txBody>
          <a:bodyPr/>
          <a:lstStyle/>
          <a:p>
            <a:pPr algn="ctr" eaLnBrk="1" hangingPunct="1">
              <a:defRPr/>
            </a:pPr>
            <a:r>
              <a:rPr lang="en-US" sz="3200" dirty="0" smtClean="0">
                <a:solidFill>
                  <a:srgbClr val="190104"/>
                </a:solidFill>
              </a:rPr>
              <a:t>Plastic Molding</a:t>
            </a:r>
            <a:br>
              <a:rPr lang="en-US" sz="3200" dirty="0" smtClean="0">
                <a:solidFill>
                  <a:srgbClr val="190104"/>
                </a:solidFill>
              </a:rPr>
            </a:br>
            <a:r>
              <a:rPr lang="en-US" sz="3200" dirty="0" smtClean="0">
                <a:solidFill>
                  <a:srgbClr val="190104"/>
                </a:solidFill>
              </a:rPr>
              <a:t>(Kept from Offshoring)</a:t>
            </a:r>
          </a:p>
        </p:txBody>
      </p:sp>
      <p:sp>
        <p:nvSpPr>
          <p:cNvPr id="243716" name="Rectangle 4"/>
          <p:cNvSpPr>
            <a:spLocks/>
          </p:cNvSpPr>
          <p:nvPr/>
        </p:nvSpPr>
        <p:spPr bwMode="auto">
          <a:xfrm>
            <a:off x="131763" y="2209800"/>
            <a:ext cx="88519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3200" dirty="0">
                <a:latin typeface="Arial" charset="0"/>
                <a:ea typeface="ＭＳ Ｐゴシック" charset="0"/>
                <a:sym typeface="Arial" charset="0"/>
              </a:rPr>
              <a:t> Prairie Grove, AR</a:t>
            </a:r>
            <a:endParaRPr lang="en-US" sz="24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3200" dirty="0">
                <a:latin typeface="Arial" charset="0"/>
                <a:ea typeface="ＭＳ Ｐゴシック" charset="0"/>
                <a:sym typeface="Arial" charset="0"/>
              </a:rPr>
              <a:t> 46 jobs since 2012, up to 10 more to be added</a:t>
            </a:r>
            <a:endParaRPr lang="en-US" sz="24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3200" dirty="0">
                <a:latin typeface="Arial" charset="0"/>
                <a:ea typeface="ＭＳ Ｐゴシック" charset="0"/>
                <a:sym typeface="Arial" charset="0"/>
              </a:rPr>
              <a:t> $7 million/year in sales of </a:t>
            </a:r>
            <a:r>
              <a:rPr lang="en-US" sz="3200" dirty="0" err="1">
                <a:latin typeface="Arial" charset="0"/>
                <a:ea typeface="ＭＳ Ｐゴシック" charset="0"/>
                <a:sym typeface="Arial" charset="0"/>
              </a:rPr>
              <a:t>reshored</a:t>
            </a:r>
            <a:r>
              <a:rPr lang="en-US" sz="3200" dirty="0">
                <a:latin typeface="Arial" charset="0"/>
                <a:ea typeface="ＭＳ Ｐゴシック" charset="0"/>
                <a:sym typeface="Arial" charset="0"/>
              </a:rPr>
              <a:t> products</a:t>
            </a:r>
            <a:endParaRPr lang="en-US" sz="24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3200" dirty="0">
                <a:latin typeface="Arial" charset="0"/>
                <a:ea typeface="ＭＳ Ｐゴシック" charset="0"/>
                <a:sym typeface="Arial" charset="0"/>
              </a:rPr>
              <a:t> Reasons:</a:t>
            </a:r>
            <a:endParaRPr lang="en-US" sz="2400" dirty="0">
              <a:latin typeface="Arial" charset="0"/>
              <a:ea typeface="ＭＳ Ｐゴシック" charset="0"/>
              <a:sym typeface="Arial" charset="0"/>
            </a:endParaRPr>
          </a:p>
          <a:p>
            <a:pPr marL="711200" lvl="1" indent="-254000" algn="l">
              <a:buClr>
                <a:srgbClr val="E40B2A"/>
              </a:buClr>
              <a:buSzPct val="69000"/>
              <a:buFont typeface="Arial" charset="0"/>
              <a:buChar char="●"/>
            </a:pPr>
            <a:r>
              <a:rPr lang="en-US" sz="2800" dirty="0">
                <a:latin typeface="Arial" charset="0"/>
                <a:ea typeface="ＭＳ Ｐゴシック" charset="0"/>
                <a:sym typeface="Arial" charset="0"/>
              </a:rPr>
              <a:t> </a:t>
            </a:r>
            <a:r>
              <a:rPr lang="en-US" sz="2800" dirty="0" err="1">
                <a:latin typeface="Arial" charset="0"/>
                <a:ea typeface="ＭＳ Ｐゴシック" charset="0"/>
                <a:sym typeface="Arial" charset="0"/>
              </a:rPr>
              <a:t>Walmart</a:t>
            </a:r>
            <a:endParaRPr lang="en-US" sz="2800" dirty="0">
              <a:latin typeface="Arial" charset="0"/>
              <a:ea typeface="ＭＳ Ｐゴシック" charset="0"/>
              <a:sym typeface="Arial" charset="0"/>
            </a:endParaRPr>
          </a:p>
          <a:p>
            <a:pPr marL="711200" lvl="1" indent="-254000" algn="l">
              <a:buClr>
                <a:srgbClr val="E40B2A"/>
              </a:buClr>
              <a:buSzPct val="69000"/>
              <a:buFont typeface="Arial" charset="0"/>
              <a:buChar char="●"/>
            </a:pPr>
            <a:r>
              <a:rPr lang="en-US" sz="2800" dirty="0">
                <a:latin typeface="Arial" charset="0"/>
                <a:ea typeface="ＭＳ Ｐゴシック" charset="0"/>
                <a:sym typeface="Arial" charset="0"/>
              </a:rPr>
              <a:t> Response time</a:t>
            </a:r>
          </a:p>
        </p:txBody>
      </p:sp>
      <p:sp>
        <p:nvSpPr>
          <p:cNvPr id="243717" name="Rectangle 5"/>
          <p:cNvSpPr>
            <a:spLocks/>
          </p:cNvSpPr>
          <p:nvPr/>
        </p:nvSpPr>
        <p:spPr bwMode="auto">
          <a:xfrm>
            <a:off x="228600" y="6400800"/>
            <a:ext cx="8775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Kim Souza, </a:t>
            </a:r>
            <a:r>
              <a:rPr lang="ja-JP" altLang="en-US" sz="1100" dirty="0">
                <a:solidFill>
                  <a:srgbClr val="190104"/>
                </a:solidFill>
                <a:latin typeface="Arial" charset="0"/>
                <a:ea typeface="ＭＳ Ｐゴシック" charset="0"/>
                <a:sym typeface="Arial" charset="0"/>
              </a:rPr>
              <a:t>“</a:t>
            </a:r>
            <a:r>
              <a:rPr lang="en-US" altLang="ja-JP" sz="1100" dirty="0" err="1">
                <a:solidFill>
                  <a:srgbClr val="190104"/>
                </a:solidFill>
                <a:latin typeface="Arial" charset="0"/>
                <a:ea typeface="Arial" charset="0"/>
                <a:cs typeface="Arial" charset="0"/>
                <a:sym typeface="Arial" charset="0"/>
              </a:rPr>
              <a:t>PolyTech</a:t>
            </a:r>
            <a:r>
              <a:rPr lang="en-US" altLang="ja-JP" sz="1100" dirty="0">
                <a:solidFill>
                  <a:srgbClr val="190104"/>
                </a:solidFill>
                <a:latin typeface="Arial" charset="0"/>
                <a:ea typeface="Arial" charset="0"/>
                <a:cs typeface="Arial" charset="0"/>
                <a:sym typeface="Arial" charset="0"/>
              </a:rPr>
              <a:t> gears up for growth aided by </a:t>
            </a:r>
            <a:r>
              <a:rPr lang="en-US" altLang="ja-JP" sz="1100" dirty="0" err="1">
                <a:solidFill>
                  <a:srgbClr val="190104"/>
                </a:solidFill>
                <a:latin typeface="Arial" charset="0"/>
                <a:ea typeface="Arial" charset="0"/>
                <a:cs typeface="Arial" charset="0"/>
                <a:sym typeface="Arial" charset="0"/>
              </a:rPr>
              <a:t>Walmart</a:t>
            </a:r>
            <a:r>
              <a:rPr lang="en-US" altLang="ja-JP" sz="1100" dirty="0">
                <a:solidFill>
                  <a:srgbClr val="190104"/>
                </a:solidFill>
                <a:latin typeface="Arial" charset="0"/>
                <a:ea typeface="Arial" charset="0"/>
                <a:cs typeface="Arial" charset="0"/>
                <a:sym typeface="Arial" charset="0"/>
              </a:rPr>
              <a:t> manufacturing push</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The City Wire</a:t>
            </a:r>
            <a:r>
              <a:rPr lang="en-US" altLang="ja-JP" sz="1100" dirty="0">
                <a:solidFill>
                  <a:srgbClr val="190104"/>
                </a:solidFill>
                <a:latin typeface="Arial" charset="0"/>
                <a:ea typeface="Arial" charset="0"/>
                <a:cs typeface="Arial" charset="0"/>
                <a:sym typeface="Arial" charset="0"/>
              </a:rPr>
              <a:t>. August 13, 2014.</a:t>
            </a:r>
            <a:endParaRPr lang="en-US" sz="1100" dirty="0">
              <a:solidFill>
                <a:srgbClr val="190104"/>
              </a:solidFill>
              <a:latin typeface="Arial" charset="0"/>
              <a:ea typeface="Arial" charset="0"/>
              <a:cs typeface="Arial" charset="0"/>
              <a:sym typeface="Arial" charset="0"/>
            </a:endParaRPr>
          </a:p>
        </p:txBody>
      </p:sp>
      <p:pic>
        <p:nvPicPr>
          <p:cNvPr id="24371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92850" y="1111250"/>
            <a:ext cx="2489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4678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68EE896D-34D4-0444-BEB6-CC70C760BD28}" type="slidenum">
              <a:rPr lang="en-US" sz="1800" smtClean="0">
                <a:solidFill>
                  <a:srgbClr val="000000"/>
                </a:solidFill>
                <a:latin typeface="Times New Roman" charset="0"/>
                <a:cs typeface="Times New Roman" charset="0"/>
                <a:sym typeface="Times New Roman" charset="0"/>
              </a:rPr>
              <a:pPr algn="r">
                <a:defRPr/>
              </a:pPr>
              <a:t>199</a:t>
            </a:fld>
            <a:endParaRPr lang="en-US" sz="1800" smtClean="0">
              <a:solidFill>
                <a:srgbClr val="000000"/>
              </a:solidFill>
              <a:latin typeface="Times New Roman" charset="0"/>
              <a:cs typeface="Times New Roman" charset="0"/>
              <a:sym typeface="Times New Roman" charset="0"/>
            </a:endParaRPr>
          </a:p>
        </p:txBody>
      </p:sp>
      <p:pic>
        <p:nvPicPr>
          <p:cNvPr id="24473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24200" y="833438"/>
            <a:ext cx="554355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246788" name="Rectangle 4"/>
          <p:cNvSpPr>
            <a:spLocks noGrp="1" noChangeArrowheads="1"/>
          </p:cNvSpPr>
          <p:nvPr>
            <p:ph type="title"/>
          </p:nvPr>
        </p:nvSpPr>
        <p:spPr>
          <a:xfrm>
            <a:off x="1409700" y="0"/>
            <a:ext cx="6324600" cy="533400"/>
          </a:xfrm>
        </p:spPr>
        <p:txBody>
          <a:bodyPr/>
          <a:lstStyle/>
          <a:p>
            <a:pPr algn="ctr" eaLnBrk="1" hangingPunct="1">
              <a:defRPr/>
            </a:pPr>
            <a:r>
              <a:rPr lang="en-US" sz="3200" dirty="0" smtClean="0">
                <a:solidFill>
                  <a:srgbClr val="190104"/>
                </a:solidFill>
              </a:rPr>
              <a:t>Medical Tubing Extrusion</a:t>
            </a:r>
          </a:p>
        </p:txBody>
      </p:sp>
      <p:sp>
        <p:nvSpPr>
          <p:cNvPr id="244741" name="Rectangle 5"/>
          <p:cNvSpPr>
            <a:spLocks/>
          </p:cNvSpPr>
          <p:nvPr/>
        </p:nvSpPr>
        <p:spPr bwMode="auto">
          <a:xfrm>
            <a:off x="169863" y="2667000"/>
            <a:ext cx="88519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3200">
                <a:latin typeface="Arial" charset="0"/>
                <a:ea typeface="ＭＳ Ｐゴシック" charset="0"/>
                <a:sym typeface="Arial" charset="0"/>
              </a:rPr>
              <a:t> Glen Falls, NY</a:t>
            </a:r>
            <a:endParaRPr lang="en-US" sz="2400">
              <a:latin typeface="Arial" charset="0"/>
              <a:ea typeface="ＭＳ Ｐゴシック" charset="0"/>
              <a:sym typeface="Arial" charset="0"/>
            </a:endParaRPr>
          </a:p>
          <a:p>
            <a:pPr marL="254000" indent="-254000" algn="l">
              <a:buClr>
                <a:srgbClr val="E40B2A"/>
              </a:buClr>
              <a:buSzPct val="100000"/>
              <a:buFont typeface="Arial" charset="0"/>
              <a:buChar char="●"/>
            </a:pPr>
            <a:r>
              <a:rPr lang="en-US" sz="3200">
                <a:latin typeface="Arial" charset="0"/>
                <a:ea typeface="ＭＳ Ｐゴシック" charset="0"/>
                <a:sym typeface="Arial" charset="0"/>
              </a:rPr>
              <a:t> Custom </a:t>
            </a:r>
            <a:br>
              <a:rPr lang="en-US" sz="3200">
                <a:latin typeface="Arial" charset="0"/>
                <a:ea typeface="ＭＳ Ｐゴシック" charset="0"/>
                <a:sym typeface="Arial" charset="0"/>
              </a:rPr>
            </a:br>
            <a:r>
              <a:rPr lang="en-US" sz="3200">
                <a:latin typeface="Arial" charset="0"/>
                <a:ea typeface="ＭＳ Ｐゴシック" charset="0"/>
                <a:sym typeface="Arial" charset="0"/>
              </a:rPr>
              <a:t>manufacturing</a:t>
            </a:r>
          </a:p>
        </p:txBody>
      </p:sp>
      <p:sp>
        <p:nvSpPr>
          <p:cNvPr id="244742" name="Rectangle 6"/>
          <p:cNvSpPr>
            <a:spLocks/>
          </p:cNvSpPr>
          <p:nvPr/>
        </p:nvSpPr>
        <p:spPr bwMode="auto">
          <a:xfrm>
            <a:off x="207963" y="6170613"/>
            <a:ext cx="8775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Frank Esposito, </a:t>
            </a:r>
            <a:r>
              <a:rPr lang="ja-JP" altLang="en-US" sz="1100" dirty="0">
                <a:solidFill>
                  <a:srgbClr val="190104"/>
                </a:solidFill>
                <a:latin typeface="Arial" charset="0"/>
                <a:ea typeface="ＭＳ Ｐゴシック" charset="0"/>
                <a:sym typeface="Arial" charset="0"/>
              </a:rPr>
              <a:t>“</a:t>
            </a:r>
            <a:r>
              <a:rPr lang="en-US" altLang="ja-JP" sz="1100" dirty="0" err="1">
                <a:solidFill>
                  <a:srgbClr val="190104"/>
                </a:solidFill>
                <a:latin typeface="Arial" charset="0"/>
                <a:ea typeface="Arial" charset="0"/>
                <a:cs typeface="Arial" charset="0"/>
                <a:sym typeface="Arial" charset="0"/>
              </a:rPr>
              <a:t>Reshoring</a:t>
            </a:r>
            <a:r>
              <a:rPr lang="en-US" altLang="ja-JP" sz="1100" dirty="0">
                <a:solidFill>
                  <a:srgbClr val="190104"/>
                </a:solidFill>
                <a:latin typeface="Arial" charset="0"/>
                <a:ea typeface="Arial" charset="0"/>
                <a:cs typeface="Arial" charset="0"/>
                <a:sym typeface="Arial" charset="0"/>
              </a:rPr>
              <a:t> gives a boost to U.S. manufacturing.</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Plastics News</a:t>
            </a:r>
            <a:r>
              <a:rPr lang="en-US" altLang="ja-JP" sz="1100" dirty="0">
                <a:solidFill>
                  <a:srgbClr val="190104"/>
                </a:solidFill>
                <a:latin typeface="Arial" charset="0"/>
                <a:ea typeface="Arial" charset="0"/>
                <a:cs typeface="Arial" charset="0"/>
                <a:sym typeface="Arial" charset="0"/>
              </a:rPr>
              <a:t>. February 26, 2014.</a:t>
            </a:r>
            <a:endParaRPr lang="en-US" sz="1100" dirty="0">
              <a:solidFill>
                <a:srgbClr val="190104"/>
              </a:solidFill>
              <a:latin typeface="Arial" charset="0"/>
              <a:ea typeface="Arial" charset="0"/>
              <a:cs typeface="Arial" charset="0"/>
              <a:sym typeface="Arial" charset="0"/>
            </a:endParaRPr>
          </a:p>
        </p:txBody>
      </p:sp>
      <p:pic>
        <p:nvPicPr>
          <p:cNvPr id="244743"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14800" y="2514600"/>
            <a:ext cx="419100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24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6C7852AC-195D-724F-9831-8799D3C0F1F7}" type="slidenum">
              <a:rPr lang="en-US" sz="1800" smtClean="0">
                <a:solidFill>
                  <a:srgbClr val="000000"/>
                </a:solidFill>
                <a:latin typeface="Times New Roman" charset="0"/>
                <a:cs typeface="Times New Roman" charset="0"/>
                <a:sym typeface="Times New Roman" charset="0"/>
              </a:rPr>
              <a:pPr algn="r">
                <a:defRPr/>
              </a:pPr>
              <a:t>2</a:t>
            </a:fld>
            <a:endParaRPr lang="en-US" sz="1800" smtClean="0">
              <a:solidFill>
                <a:srgbClr val="000000"/>
              </a:solidFill>
              <a:latin typeface="Times New Roman" charset="0"/>
              <a:cs typeface="Times New Roman" charset="0"/>
              <a:sym typeface="Times New Roman" charset="0"/>
            </a:endParaRPr>
          </a:p>
        </p:txBody>
      </p:sp>
      <p:sp>
        <p:nvSpPr>
          <p:cNvPr id="9219" name="Rectangle 3"/>
          <p:cNvSpPr>
            <a:spLocks/>
          </p:cNvSpPr>
          <p:nvPr/>
        </p:nvSpPr>
        <p:spPr bwMode="auto">
          <a:xfrm>
            <a:off x="1219200" y="6350"/>
            <a:ext cx="67183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smtClean="0">
                <a:solidFill>
                  <a:srgbClr val="2A2A40"/>
                </a:solidFill>
                <a:latin typeface="Arial" charset="0"/>
                <a:ea typeface="ＭＳ Ｐゴシック" charset="0"/>
                <a:sym typeface="Arial" charset="0"/>
              </a:rPr>
              <a:t>Towels</a:t>
            </a:r>
            <a:endParaRPr lang="en-US" sz="3200" dirty="0">
              <a:solidFill>
                <a:srgbClr val="2A2A40"/>
              </a:solidFill>
              <a:latin typeface="Arial" charset="0"/>
              <a:ea typeface="ＭＳ Ｐゴシック" charset="0"/>
              <a:sym typeface="Arial" charset="0"/>
            </a:endParaRPr>
          </a:p>
        </p:txBody>
      </p:sp>
      <p:sp>
        <p:nvSpPr>
          <p:cNvPr id="9220" name="Rectangle 4"/>
          <p:cNvSpPr>
            <a:spLocks/>
          </p:cNvSpPr>
          <p:nvPr/>
        </p:nvSpPr>
        <p:spPr bwMode="auto">
          <a:xfrm>
            <a:off x="152400" y="1371600"/>
            <a:ext cx="88519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Griffin, GA</a:t>
            </a:r>
            <a:endParaRPr lang="en-US" sz="28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35 jobs</a:t>
            </a:r>
            <a:endParaRPr lang="en-US" sz="28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At a 17% price premium at </a:t>
            </a:r>
            <a:r>
              <a:rPr lang="en-US" sz="2800" dirty="0" err="1">
                <a:solidFill>
                  <a:srgbClr val="2A2A40"/>
                </a:solidFill>
                <a:latin typeface="Arial" charset="0"/>
                <a:ea typeface="ＭＳ Ｐゴシック" charset="0"/>
                <a:sym typeface="Arial" charset="0"/>
              </a:rPr>
              <a:t>Walmart</a:t>
            </a:r>
            <a:r>
              <a:rPr lang="en-US" sz="2800" dirty="0">
                <a:solidFill>
                  <a:srgbClr val="2A2A40"/>
                </a:solidFill>
                <a:latin typeface="Arial" charset="0"/>
                <a:ea typeface="ＭＳ Ｐゴシック" charset="0"/>
                <a:sym typeface="Arial" charset="0"/>
              </a:rPr>
              <a:t>, selling 35% better than imports</a:t>
            </a:r>
            <a:endParaRPr lang="en-US" sz="28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Automation/technology</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Re-design</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Shipping costs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Arial" charset="0"/>
              <a:buChar char="●"/>
            </a:pPr>
            <a:r>
              <a:rPr lang="en-US" sz="2400" dirty="0" err="1">
                <a:solidFill>
                  <a:srgbClr val="2A2A40"/>
                </a:solidFill>
                <a:latin typeface="Arial" charset="0"/>
                <a:ea typeface="ＭＳ Ｐゴシック" charset="0"/>
                <a:sym typeface="Arial" charset="0"/>
              </a:rPr>
              <a:t>Walmart</a:t>
            </a:r>
            <a:endParaRPr lang="en-US" sz="2400" dirty="0">
              <a:solidFill>
                <a:srgbClr val="2A2A40"/>
              </a:solidFill>
              <a:latin typeface="Arial" charset="0"/>
              <a:ea typeface="ＭＳ Ｐゴシック" charset="0"/>
              <a:sym typeface="Arial" charset="0"/>
            </a:endParaRPr>
          </a:p>
        </p:txBody>
      </p:sp>
      <p:sp>
        <p:nvSpPr>
          <p:cNvPr id="9221" name="Rectangle 5"/>
          <p:cNvSpPr>
            <a:spLocks/>
          </p:cNvSpPr>
          <p:nvPr/>
        </p:nvSpPr>
        <p:spPr bwMode="auto">
          <a:xfrm>
            <a:off x="152400" y="6096000"/>
            <a:ext cx="8851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U.S. Factory Work is returning, but the industry has changed. March 3, 2013. </a:t>
            </a:r>
            <a:r>
              <a:rPr lang="en-US" sz="1100" dirty="0" err="1">
                <a:solidFill>
                  <a:srgbClr val="190104"/>
                </a:solidFill>
                <a:latin typeface="Arial" charset="0"/>
                <a:ea typeface="ＭＳ Ｐゴシック" charset="0"/>
                <a:sym typeface="Arial" charset="0"/>
              </a:rPr>
              <a:t>Reshoringmfg.com</a:t>
            </a:r>
            <a:r>
              <a:rPr lang="en-US" sz="1100" dirty="0">
                <a:solidFill>
                  <a:srgbClr val="190104"/>
                </a:solidFill>
                <a:latin typeface="Arial" charset="0"/>
                <a:ea typeface="ＭＳ Ｐゴシック" charset="0"/>
                <a:sym typeface="Arial" charset="0"/>
              </a:rPr>
              <a:t>.</a:t>
            </a:r>
            <a:endParaRPr lang="en-US" sz="2400" dirty="0">
              <a:solidFill>
                <a:srgbClr val="666699"/>
              </a:solidFill>
              <a:latin typeface="Arial" charset="0"/>
              <a:ea typeface="ＭＳ Ｐゴシック" charset="0"/>
              <a:sym typeface="Arial" charset="0"/>
            </a:endParaRPr>
          </a:p>
          <a:p>
            <a:pPr algn="l"/>
            <a:r>
              <a:rPr lang="en-US" sz="1100" dirty="0">
                <a:solidFill>
                  <a:srgbClr val="190104"/>
                </a:solidFill>
                <a:latin typeface="Arial" charset="0"/>
                <a:ea typeface="ＭＳ Ｐゴシック" charset="0"/>
                <a:sym typeface="Arial" charset="0"/>
              </a:rPr>
              <a:t>Kim Souza,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Wal-Mart asks consumers for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Buy American</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pledge.</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September 30, 2013. The City Wire.</a:t>
            </a:r>
            <a:endParaRPr lang="en-US" sz="1100" dirty="0">
              <a:solidFill>
                <a:srgbClr val="190104"/>
              </a:solidFill>
              <a:latin typeface="Arial" charset="0"/>
              <a:ea typeface="Arial" charset="0"/>
              <a:cs typeface="Arial" charset="0"/>
              <a:sym typeface="Arial" charset="0"/>
            </a:endParaRPr>
          </a:p>
        </p:txBody>
      </p:sp>
      <p:pic>
        <p:nvPicPr>
          <p:cNvPr id="2" name="Picture 1" descr="LargeLogo_00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3200" y="609601"/>
            <a:ext cx="2286000" cy="1435554"/>
          </a:xfrm>
          <a:prstGeom prst="rect">
            <a:avLst/>
          </a:prstGeom>
        </p:spPr>
      </p:pic>
    </p:spTree>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174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E41A4E5E-1AF8-394D-A746-0F5EE1EF725D}" type="slidenum">
              <a:rPr lang="en-US" sz="1800" smtClean="0">
                <a:solidFill>
                  <a:srgbClr val="000000"/>
                </a:solidFill>
                <a:latin typeface="Times New Roman" charset="0"/>
                <a:cs typeface="Times New Roman" charset="0"/>
                <a:sym typeface="Times New Roman" charset="0"/>
              </a:rPr>
              <a:pPr algn="r">
                <a:defRPr/>
              </a:pPr>
              <a:t>20</a:t>
            </a:fld>
            <a:endParaRPr lang="en-US" sz="1800" smtClean="0">
              <a:solidFill>
                <a:srgbClr val="000000"/>
              </a:solidFill>
              <a:latin typeface="Times New Roman" charset="0"/>
              <a:cs typeface="Times New Roman" charset="0"/>
              <a:sym typeface="Times New Roman" charset="0"/>
            </a:endParaRPr>
          </a:p>
        </p:txBody>
      </p:sp>
      <p:sp>
        <p:nvSpPr>
          <p:cNvPr id="31747" name="Rectangle 3"/>
          <p:cNvSpPr>
            <a:spLocks noGrp="1" noChangeArrowheads="1"/>
          </p:cNvSpPr>
          <p:nvPr>
            <p:ph type="title"/>
          </p:nvPr>
        </p:nvSpPr>
        <p:spPr>
          <a:xfrm>
            <a:off x="1654175" y="0"/>
            <a:ext cx="6270625" cy="9906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Kitchenware</a:t>
            </a:r>
            <a:br>
              <a:rPr lang="en-US" sz="3200" dirty="0" smtClean="0">
                <a:solidFill>
                  <a:srgbClr val="2A2A40"/>
                </a:solidFill>
              </a:rPr>
            </a:br>
            <a:r>
              <a:rPr lang="en-US" sz="3200" dirty="0" smtClean="0">
                <a:solidFill>
                  <a:srgbClr val="2A2A40"/>
                </a:solidFill>
              </a:rPr>
              <a:t>(Kept from Offshoring)</a:t>
            </a:r>
          </a:p>
        </p:txBody>
      </p:sp>
      <p:sp>
        <p:nvSpPr>
          <p:cNvPr id="29700" name="Rectangle 4"/>
          <p:cNvSpPr>
            <a:spLocks/>
          </p:cNvSpPr>
          <p:nvPr/>
        </p:nvSpPr>
        <p:spPr bwMode="auto">
          <a:xfrm>
            <a:off x="87313" y="2971800"/>
            <a:ext cx="88519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Delray Beach, FL</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9 jobs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Green considerations</a:t>
            </a:r>
          </a:p>
        </p:txBody>
      </p:sp>
      <p:sp>
        <p:nvSpPr>
          <p:cNvPr id="29701" name="Rectangle 5"/>
          <p:cNvSpPr>
            <a:spLocks/>
          </p:cNvSpPr>
          <p:nvPr/>
        </p:nvSpPr>
        <p:spPr bwMode="auto">
          <a:xfrm>
            <a:off x="163513" y="5943600"/>
            <a:ext cx="8775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200">
                <a:solidFill>
                  <a:srgbClr val="190104"/>
                </a:solidFill>
                <a:latin typeface="Arial" charset="0"/>
                <a:ea typeface="ＭＳ Ｐゴシック" charset="0"/>
                <a:sym typeface="Arial" charset="0"/>
              </a:rPr>
              <a:t>Sources: Heesun Wee. </a:t>
            </a:r>
            <a:r>
              <a:rPr lang="ja-JP" altLang="en-US" sz="1200">
                <a:solidFill>
                  <a:srgbClr val="190104"/>
                </a:solidFill>
                <a:latin typeface="Arial" charset="0"/>
                <a:ea typeface="ＭＳ Ｐゴシック" charset="0"/>
                <a:sym typeface="Arial" charset="0"/>
              </a:rPr>
              <a:t>“</a:t>
            </a:r>
            <a:r>
              <a:rPr lang="en-US" altLang="ja-JP" sz="1200">
                <a:solidFill>
                  <a:srgbClr val="190104"/>
                </a:solidFill>
                <a:latin typeface="Arial" charset="0"/>
                <a:ea typeface="Arial" charset="0"/>
                <a:cs typeface="Arial" charset="0"/>
                <a:sym typeface="Arial" charset="0"/>
              </a:rPr>
              <a:t>Made in the USA: More consumers buying American.</a:t>
            </a:r>
            <a:r>
              <a:rPr lang="ja-JP" altLang="en-US" sz="1200">
                <a:solidFill>
                  <a:srgbClr val="190104"/>
                </a:solidFill>
                <a:latin typeface="Arial" charset="0"/>
                <a:ea typeface="ＭＳ Ｐゴシック" charset="0"/>
                <a:sym typeface="Arial" charset="0"/>
              </a:rPr>
              <a:t>”</a:t>
            </a:r>
            <a:r>
              <a:rPr lang="en-US" altLang="ja-JP" sz="1200">
                <a:solidFill>
                  <a:srgbClr val="190104"/>
                </a:solidFill>
                <a:latin typeface="Arial" charset="0"/>
                <a:ea typeface="Arial" charset="0"/>
                <a:cs typeface="Arial" charset="0"/>
                <a:sym typeface="Arial" charset="0"/>
              </a:rPr>
              <a:t> </a:t>
            </a:r>
            <a:r>
              <a:rPr lang="en-US" altLang="ja-JP" sz="1200">
                <a:solidFill>
                  <a:srgbClr val="190104"/>
                </a:solidFill>
                <a:latin typeface="Arial Italic" charset="0"/>
                <a:ea typeface="Arial Italic" charset="0"/>
                <a:cs typeface="Arial Italic" charset="0"/>
                <a:sym typeface="Arial Italic" charset="0"/>
              </a:rPr>
              <a:t>CNBC</a:t>
            </a:r>
            <a:r>
              <a:rPr lang="en-US" altLang="ja-JP" sz="1200">
                <a:solidFill>
                  <a:srgbClr val="190104"/>
                </a:solidFill>
                <a:latin typeface="Arial" charset="0"/>
                <a:ea typeface="Arial" charset="0"/>
                <a:cs typeface="Arial" charset="0"/>
                <a:sym typeface="Arial" charset="0"/>
              </a:rPr>
              <a:t>. March 6, 2013. </a:t>
            </a:r>
            <a:r>
              <a:rPr lang="en-US" altLang="ja-JP" sz="1200" u="sng">
                <a:solidFill>
                  <a:srgbClr val="CCCCFF"/>
                </a:solidFill>
                <a:latin typeface="Arial" charset="0"/>
                <a:ea typeface="Arial" charset="0"/>
                <a:cs typeface="Arial" charset="0"/>
                <a:sym typeface="Arial" charset="0"/>
                <a:hlinkClick r:id="rId3"/>
              </a:rPr>
              <a:t>http://</a:t>
            </a:r>
            <a:r>
              <a:rPr lang="en-US" altLang="ja-JP" sz="1200" u="sng">
                <a:solidFill>
                  <a:srgbClr val="CCCCFF"/>
                </a:solidFill>
                <a:latin typeface="Arial" charset="0"/>
                <a:ea typeface="Arial" charset="0"/>
                <a:cs typeface="Arial" charset="0"/>
                <a:sym typeface="Arial" charset="0"/>
              </a:rPr>
              <a:t>www.cnb</a:t>
            </a:r>
            <a:r>
              <a:rPr lang="en-US" altLang="ja-JP" sz="1200" u="sng">
                <a:solidFill>
                  <a:srgbClr val="CCCCFF"/>
                </a:solidFill>
                <a:latin typeface="Arial" charset="0"/>
                <a:ea typeface="Arial" charset="0"/>
                <a:cs typeface="Arial" charset="0"/>
                <a:sym typeface="Arial" charset="0"/>
                <a:hlinkClick r:id="rId3"/>
              </a:rPr>
              <a:t>c.com/id/100519468</a:t>
            </a:r>
            <a:r>
              <a:rPr lang="en-US" altLang="ja-JP" sz="1200">
                <a:solidFill>
                  <a:srgbClr val="190104"/>
                </a:solidFill>
                <a:latin typeface="Arial" charset="0"/>
                <a:ea typeface="Arial" charset="0"/>
                <a:cs typeface="Arial" charset="0"/>
                <a:sym typeface="Arial" charset="0"/>
                <a:hlinkClick r:id="rId3"/>
              </a:rPr>
              <a:t>. </a:t>
            </a:r>
            <a:endParaRPr lang="en-US" altLang="ja-JP" sz="2400">
              <a:latin typeface="Arial" charset="0"/>
              <a:ea typeface="Lucida Grande" charset="0"/>
              <a:cs typeface="Lucida Grande" charset="0"/>
              <a:sym typeface="Arial" charset="0"/>
              <a:hlinkClick r:id="rId3"/>
            </a:endParaRPr>
          </a:p>
          <a:p>
            <a:pPr algn="l"/>
            <a:r>
              <a:rPr lang="en-US" sz="1200">
                <a:solidFill>
                  <a:srgbClr val="190104"/>
                </a:solidFill>
                <a:latin typeface="Arial" charset="0"/>
                <a:ea typeface="Arial" charset="0"/>
                <a:cs typeface="Arial" charset="0"/>
                <a:sym typeface="Arial" charset="0"/>
                <a:hlinkClick r:id="rId3"/>
              </a:rPr>
              <a:t> </a:t>
            </a:r>
          </a:p>
        </p:txBody>
      </p:sp>
      <p:pic>
        <p:nvPicPr>
          <p:cNvPr id="29702"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4600" y="1238250"/>
            <a:ext cx="2428875" cy="156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4781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A5716324-0311-D849-9B6F-EA2968F9089E}" type="slidenum">
              <a:rPr lang="en-US" sz="1800" smtClean="0">
                <a:solidFill>
                  <a:srgbClr val="000000"/>
                </a:solidFill>
                <a:latin typeface="Times New Roman" charset="0"/>
                <a:cs typeface="Times New Roman" charset="0"/>
                <a:sym typeface="Times New Roman" charset="0"/>
              </a:rPr>
              <a:pPr algn="r">
                <a:defRPr/>
              </a:pPr>
              <a:t>200</a:t>
            </a:fld>
            <a:endParaRPr lang="en-US" sz="1800" smtClean="0">
              <a:solidFill>
                <a:srgbClr val="000000"/>
              </a:solidFill>
              <a:latin typeface="Times New Roman" charset="0"/>
              <a:cs typeface="Times New Roman" charset="0"/>
              <a:sym typeface="Times New Roman" charset="0"/>
            </a:endParaRPr>
          </a:p>
        </p:txBody>
      </p:sp>
      <p:sp>
        <p:nvSpPr>
          <p:cNvPr id="247811" name="Rectangle 3"/>
          <p:cNvSpPr>
            <a:spLocks noGrp="1" noChangeArrowheads="1"/>
          </p:cNvSpPr>
          <p:nvPr>
            <p:ph type="title"/>
          </p:nvPr>
        </p:nvSpPr>
        <p:spPr>
          <a:xfrm>
            <a:off x="1654175" y="0"/>
            <a:ext cx="6146800" cy="61595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Switches</a:t>
            </a:r>
          </a:p>
        </p:txBody>
      </p:sp>
      <p:sp>
        <p:nvSpPr>
          <p:cNvPr id="245764" name="Rectangle 4"/>
          <p:cNvSpPr>
            <a:spLocks/>
          </p:cNvSpPr>
          <p:nvPr/>
        </p:nvSpPr>
        <p:spPr bwMode="auto">
          <a:xfrm>
            <a:off x="114300" y="2209800"/>
            <a:ext cx="88519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3200" dirty="0">
                <a:latin typeface="Arial" charset="0"/>
                <a:ea typeface="ＭＳ Ｐゴシック" charset="0"/>
                <a:sym typeface="Arial" charset="0"/>
              </a:rPr>
              <a:t> Asia to New York</a:t>
            </a:r>
            <a:endParaRPr lang="en-US" sz="24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3200" dirty="0">
                <a:latin typeface="Arial" charset="0"/>
                <a:ea typeface="ＭＳ Ｐゴシック" charset="0"/>
                <a:sym typeface="Arial" charset="0"/>
              </a:rPr>
              <a:t> Reasons:</a:t>
            </a:r>
            <a:endParaRPr lang="en-US" sz="2400" dirty="0">
              <a:latin typeface="Arial" charset="0"/>
              <a:ea typeface="ＭＳ Ｐゴシック" charset="0"/>
              <a:sym typeface="Arial" charset="0"/>
            </a:endParaRPr>
          </a:p>
          <a:p>
            <a:pPr marL="711200" lvl="1" indent="-254000" algn="l">
              <a:buClr>
                <a:srgbClr val="E40B2A"/>
              </a:buClr>
              <a:buSzPct val="69000"/>
              <a:buFont typeface="Arial" charset="0"/>
              <a:buChar char="●"/>
            </a:pPr>
            <a:r>
              <a:rPr lang="en-US" sz="3200" dirty="0">
                <a:latin typeface="Arial" charset="0"/>
                <a:ea typeface="ＭＳ Ｐゴシック" charset="0"/>
                <a:sym typeface="Arial" charset="0"/>
              </a:rPr>
              <a:t> Inventory</a:t>
            </a:r>
            <a:endParaRPr lang="en-US" sz="2400" dirty="0">
              <a:latin typeface="Arial" charset="0"/>
              <a:ea typeface="ＭＳ Ｐゴシック" charset="0"/>
              <a:sym typeface="Arial" charset="0"/>
            </a:endParaRPr>
          </a:p>
          <a:p>
            <a:pPr marL="711200" lvl="1" indent="-254000" algn="l">
              <a:buClr>
                <a:srgbClr val="E40B2A"/>
              </a:buClr>
              <a:buSzPct val="69000"/>
              <a:buFont typeface="Arial" charset="0"/>
              <a:buChar char="●"/>
            </a:pPr>
            <a:r>
              <a:rPr lang="en-US" sz="3200" dirty="0">
                <a:latin typeface="Arial" charset="0"/>
                <a:ea typeface="ＭＳ Ｐゴシック" charset="0"/>
                <a:sym typeface="Arial" charset="0"/>
              </a:rPr>
              <a:t> Lead time</a:t>
            </a:r>
            <a:endParaRPr lang="en-US" sz="2400" dirty="0">
              <a:latin typeface="Arial" charset="0"/>
              <a:ea typeface="ＭＳ Ｐゴシック" charset="0"/>
              <a:sym typeface="Arial" charset="0"/>
            </a:endParaRPr>
          </a:p>
          <a:p>
            <a:pPr marL="711200" lvl="1" indent="-254000" algn="l">
              <a:buClr>
                <a:srgbClr val="E40B2A"/>
              </a:buClr>
              <a:buSzPct val="69000"/>
              <a:buFont typeface="Arial" charset="0"/>
              <a:buChar char="●"/>
            </a:pPr>
            <a:r>
              <a:rPr lang="en-US" sz="3200" dirty="0">
                <a:latin typeface="Arial" charset="0"/>
                <a:ea typeface="ＭＳ Ｐゴシック" charset="0"/>
                <a:sym typeface="Arial" charset="0"/>
              </a:rPr>
              <a:t> Rising wages</a:t>
            </a:r>
          </a:p>
        </p:txBody>
      </p:sp>
      <p:sp>
        <p:nvSpPr>
          <p:cNvPr id="245765" name="Rectangle 5"/>
          <p:cNvSpPr>
            <a:spLocks/>
          </p:cNvSpPr>
          <p:nvPr/>
        </p:nvSpPr>
        <p:spPr bwMode="auto">
          <a:xfrm>
            <a:off x="190500" y="5918200"/>
            <a:ext cx="8775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Joel Hans,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U.S. Manufacturers Expanding Operations at Home.</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IMPO Magazine.  </a:t>
            </a:r>
            <a:r>
              <a:rPr lang="en-US" altLang="ja-JP" sz="1100" dirty="0">
                <a:latin typeface="Arial" charset="0"/>
                <a:ea typeface="Arial" charset="0"/>
                <a:cs typeface="Arial" charset="0"/>
                <a:sym typeface="Arial" charset="0"/>
              </a:rPr>
              <a:t>http://</a:t>
            </a:r>
            <a:r>
              <a:rPr lang="en-US" altLang="ja-JP" sz="1100" dirty="0" err="1">
                <a:latin typeface="Arial" charset="0"/>
                <a:ea typeface="Arial" charset="0"/>
                <a:cs typeface="Arial" charset="0"/>
                <a:sym typeface="Arial" charset="0"/>
              </a:rPr>
              <a:t>www.impomag.com</a:t>
            </a:r>
            <a:r>
              <a:rPr lang="en-US" altLang="ja-JP" sz="1100" dirty="0">
                <a:latin typeface="Arial" charset="0"/>
                <a:ea typeface="Arial" charset="0"/>
                <a:cs typeface="Arial" charset="0"/>
                <a:sym typeface="Arial" charset="0"/>
              </a:rPr>
              <a:t>/articles/2011/06/us-manufacturers-expanding-operations-home. June 29, 2011.</a:t>
            </a:r>
            <a:endParaRPr lang="en-US" sz="1100" dirty="0">
              <a:latin typeface="Arial" charset="0"/>
              <a:ea typeface="Arial" charset="0"/>
              <a:cs typeface="Arial" charset="0"/>
              <a:sym typeface="Arial" charset="0"/>
            </a:endParaRPr>
          </a:p>
        </p:txBody>
      </p:sp>
      <p:pic>
        <p:nvPicPr>
          <p:cNvPr id="245766"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6337" y="671512"/>
            <a:ext cx="2937163"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5"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4883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0081B681-131A-AC4A-9105-18E8893FCADD}" type="slidenum">
              <a:rPr lang="en-US" sz="1800" smtClean="0">
                <a:solidFill>
                  <a:srgbClr val="000000"/>
                </a:solidFill>
                <a:latin typeface="Times New Roman" charset="0"/>
                <a:cs typeface="Times New Roman" charset="0"/>
                <a:sym typeface="Times New Roman" charset="0"/>
              </a:rPr>
              <a:pPr algn="r">
                <a:defRPr/>
              </a:pPr>
              <a:t>201</a:t>
            </a:fld>
            <a:endParaRPr lang="en-US" sz="1800" smtClean="0">
              <a:solidFill>
                <a:srgbClr val="000000"/>
              </a:solidFill>
              <a:latin typeface="Times New Roman" charset="0"/>
              <a:cs typeface="Times New Roman" charset="0"/>
              <a:sym typeface="Times New Roman" charset="0"/>
            </a:endParaRPr>
          </a:p>
        </p:txBody>
      </p:sp>
      <p:sp>
        <p:nvSpPr>
          <p:cNvPr id="246787" name="Rectangle 3"/>
          <p:cNvSpPr>
            <a:spLocks/>
          </p:cNvSpPr>
          <p:nvPr/>
        </p:nvSpPr>
        <p:spPr bwMode="auto">
          <a:xfrm>
            <a:off x="-1066800" y="0"/>
            <a:ext cx="86995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r"/>
            <a:r>
              <a:rPr lang="en-US" sz="3200" dirty="0">
                <a:solidFill>
                  <a:srgbClr val="2A2A40"/>
                </a:solidFill>
                <a:latin typeface="Arial" charset="0"/>
                <a:ea typeface="ＭＳ Ｐゴシック" charset="0"/>
                <a:sym typeface="Arial" charset="0"/>
              </a:rPr>
              <a:t>                 Glucose Monitoring Systems</a:t>
            </a:r>
          </a:p>
        </p:txBody>
      </p:sp>
      <p:sp>
        <p:nvSpPr>
          <p:cNvPr id="246788" name="Rectangle 4"/>
          <p:cNvSpPr>
            <a:spLocks/>
          </p:cNvSpPr>
          <p:nvPr/>
        </p:nvSpPr>
        <p:spPr bwMode="auto">
          <a:xfrm>
            <a:off x="152400" y="1295400"/>
            <a:ext cx="88519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900"/>
              </a:spcBef>
              <a:buClr>
                <a:srgbClr val="E40B2A"/>
              </a:buClr>
              <a:buSzPct val="80000"/>
              <a:buFont typeface="Wingdings" charset="0"/>
              <a:buChar char="l"/>
            </a:pPr>
            <a:r>
              <a:rPr lang="en-US" sz="3600" dirty="0">
                <a:solidFill>
                  <a:srgbClr val="2A2A40"/>
                </a:solidFill>
                <a:latin typeface="Arial" charset="0"/>
                <a:ea typeface="ＭＳ Ｐゴシック" charset="0"/>
                <a:sym typeface="Arial" charset="0"/>
              </a:rPr>
              <a:t>China to Charlotte, NC</a:t>
            </a:r>
            <a:endParaRPr lang="en-US" sz="2400" dirty="0">
              <a:solidFill>
                <a:srgbClr val="666699"/>
              </a:solidFill>
              <a:latin typeface="Arial" charset="0"/>
              <a:ea typeface="ＭＳ Ｐゴシック" charset="0"/>
              <a:sym typeface="Arial" charset="0"/>
            </a:endParaRPr>
          </a:p>
          <a:p>
            <a:pPr marL="303213" indent="-303213" algn="l">
              <a:spcBef>
                <a:spcPts val="900"/>
              </a:spcBef>
              <a:buClr>
                <a:srgbClr val="E40B2A"/>
              </a:buClr>
              <a:buSzPct val="80000"/>
              <a:buFont typeface="Wingdings" charset="0"/>
              <a:buChar char="l"/>
            </a:pPr>
            <a:r>
              <a:rPr lang="en-US" sz="3600" dirty="0">
                <a:solidFill>
                  <a:srgbClr val="2A2A40"/>
                </a:solidFill>
                <a:latin typeface="Arial" charset="0"/>
                <a:ea typeface="ＭＳ Ｐゴシック" charset="0"/>
                <a:sym typeface="Arial" charset="0"/>
              </a:rPr>
              <a:t>Hiring 20</a:t>
            </a:r>
            <a:endParaRPr lang="en-US" sz="2400" dirty="0">
              <a:solidFill>
                <a:srgbClr val="666699"/>
              </a:solidFill>
              <a:latin typeface="Arial" charset="0"/>
              <a:ea typeface="ＭＳ Ｐゴシック" charset="0"/>
              <a:sym typeface="Arial" charset="0"/>
            </a:endParaRPr>
          </a:p>
          <a:p>
            <a:pPr marL="303213" indent="-303213" algn="l">
              <a:spcBef>
                <a:spcPts val="900"/>
              </a:spcBef>
              <a:buClr>
                <a:srgbClr val="E40B2A"/>
              </a:buClr>
              <a:buSzPct val="80000"/>
              <a:buFont typeface="Wingdings" charset="0"/>
              <a:buChar char="l"/>
            </a:pPr>
            <a:r>
              <a:rPr lang="en-US" sz="36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800"/>
              </a:spcBef>
              <a:buClr>
                <a:srgbClr val="E40B2A"/>
              </a:buClr>
              <a:buSzPct val="69000"/>
              <a:buFont typeface="Wingdings" charset="0"/>
              <a:buChar char="l"/>
            </a:pPr>
            <a:r>
              <a:rPr lang="en-US" sz="3200" dirty="0">
                <a:solidFill>
                  <a:srgbClr val="190104"/>
                </a:solidFill>
                <a:latin typeface="Arial" charset="0"/>
                <a:ea typeface="ＭＳ Ｐゴシック" charset="0"/>
                <a:sym typeface="Arial" charset="0"/>
              </a:rPr>
              <a:t>5 month delays replacing defective products</a:t>
            </a:r>
            <a:endParaRPr lang="en-US" sz="2400" dirty="0">
              <a:solidFill>
                <a:srgbClr val="666699"/>
              </a:solidFill>
              <a:latin typeface="Arial" charset="0"/>
              <a:ea typeface="ＭＳ Ｐゴシック" charset="0"/>
              <a:sym typeface="Arial" charset="0"/>
            </a:endParaRPr>
          </a:p>
          <a:p>
            <a:pPr marL="760413" lvl="1" indent="-303213" algn="l">
              <a:spcBef>
                <a:spcPts val="800"/>
              </a:spcBef>
              <a:buClr>
                <a:srgbClr val="E40B2A"/>
              </a:buClr>
              <a:buSzPct val="69000"/>
              <a:buFont typeface="Wingdings" charset="0"/>
              <a:buChar char="l"/>
            </a:pPr>
            <a:r>
              <a:rPr lang="en-US" sz="3200" dirty="0">
                <a:solidFill>
                  <a:srgbClr val="190104"/>
                </a:solidFill>
                <a:latin typeface="Arial" charset="0"/>
                <a:ea typeface="ＭＳ Ｐゴシック" charset="0"/>
                <a:sym typeface="Arial" charset="0"/>
              </a:rPr>
              <a:t>Automation, 40% cost reduction</a:t>
            </a:r>
            <a:endParaRPr lang="en-US" sz="2400" dirty="0">
              <a:solidFill>
                <a:srgbClr val="666699"/>
              </a:solidFill>
              <a:latin typeface="Arial" charset="0"/>
              <a:ea typeface="ＭＳ Ｐゴシック" charset="0"/>
              <a:sym typeface="Arial" charset="0"/>
            </a:endParaRPr>
          </a:p>
          <a:p>
            <a:pPr marL="760413" lvl="1" indent="-303213" algn="l">
              <a:spcBef>
                <a:spcPts val="800"/>
              </a:spcBef>
              <a:buClr>
                <a:srgbClr val="E40B2A"/>
              </a:buClr>
              <a:buSzPct val="69000"/>
              <a:buFont typeface="Wingdings" charset="0"/>
              <a:buChar char="l"/>
            </a:pPr>
            <a:r>
              <a:rPr lang="en-US" sz="3200" dirty="0">
                <a:solidFill>
                  <a:srgbClr val="190104"/>
                </a:solidFill>
                <a:latin typeface="Arial" charset="0"/>
                <a:ea typeface="ＭＳ Ｐゴシック" charset="0"/>
                <a:sym typeface="Arial" charset="0"/>
              </a:rPr>
              <a:t>IP control</a:t>
            </a:r>
            <a:endParaRPr lang="en-US" sz="2400" dirty="0">
              <a:solidFill>
                <a:srgbClr val="666699"/>
              </a:solidFill>
              <a:latin typeface="Arial" charset="0"/>
              <a:ea typeface="ＭＳ Ｐゴシック" charset="0"/>
              <a:sym typeface="Arial" charset="0"/>
            </a:endParaRPr>
          </a:p>
          <a:p>
            <a:pPr marL="760413" lvl="1" indent="-303213" algn="l">
              <a:spcBef>
                <a:spcPts val="800"/>
              </a:spcBef>
              <a:buClr>
                <a:srgbClr val="E40B2A"/>
              </a:buClr>
              <a:buSzPct val="69000"/>
              <a:buFont typeface="Wingdings" charset="0"/>
              <a:buChar char="l"/>
            </a:pPr>
            <a:r>
              <a:rPr lang="en-US" sz="3200" dirty="0">
                <a:solidFill>
                  <a:srgbClr val="190104"/>
                </a:solidFill>
                <a:latin typeface="Arial" charset="0"/>
                <a:ea typeface="ＭＳ Ｐゴシック" charset="0"/>
                <a:sym typeface="Arial" charset="0"/>
              </a:rPr>
              <a:t>Inventory down from $6.5M to $1M</a:t>
            </a:r>
          </a:p>
        </p:txBody>
      </p:sp>
      <p:pic>
        <p:nvPicPr>
          <p:cNvPr id="246789"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00800" y="623888"/>
            <a:ext cx="264999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46790" name="Rectangle 6"/>
          <p:cNvSpPr>
            <a:spLocks/>
          </p:cNvSpPr>
          <p:nvPr/>
        </p:nvSpPr>
        <p:spPr bwMode="auto">
          <a:xfrm>
            <a:off x="228600" y="6262688"/>
            <a:ext cx="6477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chemeClr val="bg2"/>
                </a:solidFill>
                <a:latin typeface="Arial"/>
                <a:ea typeface="ＭＳ Ｐゴシック" charset="0"/>
                <a:cs typeface="Arial"/>
                <a:sym typeface="Arial" charset="0"/>
              </a:rPr>
              <a:t>Source: </a:t>
            </a:r>
            <a:r>
              <a:rPr lang="en-US" sz="1100" dirty="0">
                <a:solidFill>
                  <a:schemeClr val="bg2"/>
                </a:solidFill>
                <a:latin typeface="Arial"/>
                <a:ea typeface="ＭＳ Ｐゴシック" charset="0"/>
                <a:cs typeface="Arial"/>
                <a:sym typeface="Arial Italic" charset="0"/>
              </a:rPr>
              <a:t>The case for back shoring Joe </a:t>
            </a:r>
            <a:r>
              <a:rPr lang="en-US" sz="1100" dirty="0" err="1">
                <a:solidFill>
                  <a:schemeClr val="bg2"/>
                </a:solidFill>
                <a:latin typeface="Arial"/>
                <a:ea typeface="ＭＳ Ｐゴシック" charset="0"/>
                <a:cs typeface="Arial"/>
                <a:sym typeface="Arial Italic" charset="0"/>
              </a:rPr>
              <a:t>Kolakowski</a:t>
            </a:r>
            <a:r>
              <a:rPr lang="en-US" sz="1100" dirty="0">
                <a:solidFill>
                  <a:schemeClr val="bg2"/>
                </a:solidFill>
                <a:latin typeface="Arial"/>
                <a:ea typeface="ＭＳ Ｐゴシック" charset="0"/>
                <a:cs typeface="Arial"/>
                <a:sym typeface="Arial" charset="0"/>
              </a:rPr>
              <a:t>  1/27/10</a:t>
            </a:r>
          </a:p>
          <a:p>
            <a:pPr algn="l"/>
            <a:r>
              <a:rPr lang="en-US" sz="1100" dirty="0">
                <a:solidFill>
                  <a:schemeClr val="bg2"/>
                </a:solidFill>
                <a:latin typeface="Arial"/>
                <a:ea typeface="ＭＳ Ｐゴシック" charset="0"/>
                <a:cs typeface="Arial"/>
                <a:sym typeface="Arial" charset="0"/>
              </a:rPr>
              <a:t>http://</a:t>
            </a:r>
            <a:r>
              <a:rPr lang="en-US" sz="1100" dirty="0" err="1">
                <a:solidFill>
                  <a:schemeClr val="bg2"/>
                </a:solidFill>
                <a:latin typeface="Arial"/>
                <a:ea typeface="ＭＳ Ｐゴシック" charset="0"/>
                <a:cs typeface="Arial"/>
                <a:sym typeface="Arial" charset="0"/>
              </a:rPr>
              <a:t>kolakowj.wordpress.com</a:t>
            </a:r>
            <a:r>
              <a:rPr lang="en-US" sz="1100" dirty="0">
                <a:solidFill>
                  <a:schemeClr val="bg2"/>
                </a:solidFill>
                <a:latin typeface="Arial"/>
                <a:ea typeface="ＭＳ Ｐゴシック" charset="0"/>
                <a:cs typeface="Arial"/>
                <a:sym typeface="Arial" charset="0"/>
              </a:rPr>
              <a:t>/2010/01/27/the-case-for-</a:t>
            </a:r>
            <a:r>
              <a:rPr lang="en-US" sz="1100" dirty="0" err="1">
                <a:solidFill>
                  <a:schemeClr val="bg2"/>
                </a:solidFill>
                <a:latin typeface="Arial"/>
                <a:ea typeface="ＭＳ Ｐゴシック" charset="0"/>
                <a:cs typeface="Arial"/>
                <a:sym typeface="Arial" charset="0"/>
              </a:rPr>
              <a:t>backshoring</a:t>
            </a:r>
            <a:r>
              <a:rPr lang="en-US" sz="1100" dirty="0">
                <a:solidFill>
                  <a:schemeClr val="bg2"/>
                </a:solidFill>
                <a:latin typeface="Arial"/>
                <a:ea typeface="ＭＳ Ｐゴシック" charset="0"/>
                <a:cs typeface="Arial"/>
                <a:sym typeface="Arial" charset="0"/>
              </a:rPr>
              <a:t>/</a:t>
            </a:r>
          </a:p>
        </p:txBody>
      </p:sp>
    </p:spTree>
  </p:cSld>
  <p:clrMapOvr>
    <a:masterClrMapping/>
  </p:clrMapOvr>
  <p:transition xmlns:p14="http://schemas.microsoft.com/office/powerpoint/2010/mai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5088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DB994EA2-8E72-1D41-80FC-1978CAEBE7CB}" type="slidenum">
              <a:rPr lang="en-US" sz="1800" smtClean="0">
                <a:solidFill>
                  <a:srgbClr val="000000"/>
                </a:solidFill>
                <a:latin typeface="Times New Roman" charset="0"/>
                <a:cs typeface="Times New Roman" charset="0"/>
                <a:sym typeface="Times New Roman" charset="0"/>
              </a:rPr>
              <a:pPr algn="r">
                <a:defRPr/>
              </a:pPr>
              <a:t>202</a:t>
            </a:fld>
            <a:endParaRPr lang="en-US" sz="1800" smtClean="0">
              <a:solidFill>
                <a:srgbClr val="000000"/>
              </a:solidFill>
              <a:latin typeface="Times New Roman" charset="0"/>
              <a:cs typeface="Times New Roman" charset="0"/>
              <a:sym typeface="Times New Roman" charset="0"/>
            </a:endParaRPr>
          </a:p>
        </p:txBody>
      </p:sp>
      <p:sp>
        <p:nvSpPr>
          <p:cNvPr id="248835" name="Rectangle 3"/>
          <p:cNvSpPr>
            <a:spLocks/>
          </p:cNvSpPr>
          <p:nvPr/>
        </p:nvSpPr>
        <p:spPr bwMode="auto">
          <a:xfrm>
            <a:off x="1435100" y="77787"/>
            <a:ext cx="79375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Contract Aluminum &amp; Zinc Die Casting</a:t>
            </a:r>
          </a:p>
        </p:txBody>
      </p:sp>
      <p:sp>
        <p:nvSpPr>
          <p:cNvPr id="248836" name="Rectangle 4"/>
          <p:cNvSpPr>
            <a:spLocks/>
          </p:cNvSpPr>
          <p:nvPr/>
        </p:nvSpPr>
        <p:spPr bwMode="auto">
          <a:xfrm>
            <a:off x="242888" y="1447800"/>
            <a:ext cx="88519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spcBef>
                <a:spcPts val="800"/>
              </a:spcBef>
            </a:pPr>
            <a:endParaRPr lang="en-US" sz="3200" dirty="0">
              <a:solidFill>
                <a:srgbClr val="2A2A40"/>
              </a:solidFill>
              <a:latin typeface="Arial" charset="0"/>
              <a:ea typeface="ＭＳ Ｐゴシック" charset="0"/>
              <a:sym typeface="Arial" charset="0"/>
            </a:endParaRPr>
          </a:p>
          <a:p>
            <a:pPr algn="l">
              <a:spcBef>
                <a:spcPts val="800"/>
              </a:spcBef>
              <a:buClr>
                <a:srgbClr val="E40B2A"/>
              </a:buClr>
              <a:buSzPct val="80000"/>
              <a:buFont typeface="Wingdings" charset="0"/>
              <a:buChar char="l"/>
            </a:pPr>
            <a:r>
              <a:rPr lang="en-US" sz="3200" dirty="0" smtClean="0">
                <a:solidFill>
                  <a:srgbClr val="2A2A40"/>
                </a:solidFill>
                <a:latin typeface="Arial" charset="0"/>
                <a:ea typeface="ＭＳ Ｐゴシック" charset="0"/>
                <a:sym typeface="Arial" charset="0"/>
              </a:rPr>
              <a:t> Convinces </a:t>
            </a:r>
            <a:r>
              <a:rPr lang="en-US" sz="3200" dirty="0">
                <a:solidFill>
                  <a:srgbClr val="2A2A40"/>
                </a:solidFill>
                <a:latin typeface="Arial" charset="0"/>
                <a:ea typeface="ＭＳ Ｐゴシック" charset="0"/>
                <a:sym typeface="Arial" charset="0"/>
              </a:rPr>
              <a:t>customers to </a:t>
            </a:r>
            <a:r>
              <a:rPr lang="en-US" sz="3200" dirty="0" err="1">
                <a:solidFill>
                  <a:srgbClr val="2A2A40"/>
                </a:solidFill>
                <a:latin typeface="Arial" charset="0"/>
                <a:ea typeface="ＭＳ Ｐゴシック" charset="0"/>
                <a:sym typeface="Arial" charset="0"/>
              </a:rPr>
              <a:t>reshore</a:t>
            </a:r>
            <a:r>
              <a:rPr lang="en-US" sz="3200" dirty="0">
                <a:solidFill>
                  <a:srgbClr val="2A2A40"/>
                </a:solidFill>
                <a:latin typeface="Arial" charset="0"/>
                <a:ea typeface="ＭＳ Ｐゴシック" charset="0"/>
                <a:sym typeface="Arial" charset="0"/>
              </a:rPr>
              <a:t> or </a:t>
            </a:r>
            <a:r>
              <a:rPr lang="en-US" sz="3200" dirty="0" smtClean="0">
                <a:solidFill>
                  <a:srgbClr val="2A2A40"/>
                </a:solidFill>
                <a:latin typeface="Arial" charset="0"/>
                <a:ea typeface="ＭＳ Ｐゴシック" charset="0"/>
                <a:sym typeface="Arial" charset="0"/>
              </a:rPr>
              <a:t>stay   onshore: </a:t>
            </a:r>
            <a:r>
              <a:rPr lang="en-US" sz="3200" dirty="0" err="1" smtClean="0">
                <a:solidFill>
                  <a:srgbClr val="2A2A40"/>
                </a:solidFill>
                <a:latin typeface="Arial" charset="0"/>
                <a:ea typeface="ＭＳ Ｐゴシック" charset="0"/>
                <a:sym typeface="Arial" charset="0"/>
              </a:rPr>
              <a:t>Dazor</a:t>
            </a:r>
            <a:r>
              <a:rPr lang="en-US" sz="3200" dirty="0" smtClean="0">
                <a:solidFill>
                  <a:srgbClr val="2A2A40"/>
                </a:solidFill>
                <a:latin typeface="Arial" charset="0"/>
                <a:ea typeface="ＭＳ Ｐゴシック" charset="0"/>
                <a:sym typeface="Arial" charset="0"/>
              </a:rPr>
              <a:t> </a:t>
            </a:r>
            <a:r>
              <a:rPr lang="en-US" sz="3200" dirty="0">
                <a:solidFill>
                  <a:srgbClr val="2A2A40"/>
                </a:solidFill>
                <a:latin typeface="Arial" charset="0"/>
                <a:ea typeface="ＭＳ Ｐゴシック" charset="0"/>
                <a:sym typeface="Arial" charset="0"/>
              </a:rPr>
              <a:t>Manufacturing Corp.</a:t>
            </a:r>
            <a:endParaRPr lang="en-US" sz="2400" dirty="0">
              <a:solidFill>
                <a:srgbClr val="666699"/>
              </a:solidFill>
              <a:latin typeface="Arial" charset="0"/>
              <a:ea typeface="ＭＳ Ｐゴシック" charset="0"/>
              <a:sym typeface="Arial" charset="0"/>
            </a:endParaRPr>
          </a:p>
          <a:p>
            <a:pPr algn="l">
              <a:spcBef>
                <a:spcPts val="800"/>
              </a:spcBef>
              <a:buClr>
                <a:srgbClr val="E40B2A"/>
              </a:buClr>
              <a:buSzPct val="80000"/>
              <a:buFont typeface="Wingdings" charset="0"/>
              <a:buChar char="l"/>
            </a:pPr>
            <a:r>
              <a:rPr lang="en-US" sz="3200" dirty="0" smtClean="0">
                <a:solidFill>
                  <a:srgbClr val="2A2A40"/>
                </a:solidFill>
                <a:latin typeface="Arial" charset="0"/>
                <a:ea typeface="ＭＳ Ｐゴシック" charset="0"/>
                <a:sym typeface="Arial" charset="0"/>
              </a:rPr>
              <a:t> </a:t>
            </a:r>
            <a:r>
              <a:rPr lang="en-US" sz="3200" dirty="0" err="1" smtClean="0">
                <a:solidFill>
                  <a:srgbClr val="2A2A40"/>
                </a:solidFill>
                <a:latin typeface="Arial" charset="0"/>
                <a:ea typeface="ＭＳ Ｐゴシック" charset="0"/>
                <a:sym typeface="Arial" charset="0"/>
              </a:rPr>
              <a:t>Dazor</a:t>
            </a:r>
            <a:r>
              <a:rPr lang="en-US" sz="3200" dirty="0" smtClean="0">
                <a:solidFill>
                  <a:srgbClr val="2A2A40"/>
                </a:solidFill>
                <a:latin typeface="Arial" charset="0"/>
                <a:ea typeface="ＭＳ Ｐゴシック" charset="0"/>
                <a:sym typeface="Arial" charset="0"/>
              </a:rPr>
              <a:t> </a:t>
            </a:r>
            <a:r>
              <a:rPr lang="en-US" sz="3200" dirty="0" err="1">
                <a:solidFill>
                  <a:srgbClr val="2A2A40"/>
                </a:solidFill>
                <a:latin typeface="Arial" charset="0"/>
                <a:ea typeface="ＭＳ Ｐゴシック" charset="0"/>
                <a:sym typeface="Arial" charset="0"/>
              </a:rPr>
              <a:t>reshored</a:t>
            </a:r>
            <a:r>
              <a:rPr lang="en-US" sz="3200" dirty="0">
                <a:solidFill>
                  <a:srgbClr val="2A2A40"/>
                </a:solidFill>
                <a:latin typeface="Arial" charset="0"/>
                <a:ea typeface="ＭＳ Ｐゴシック" charset="0"/>
                <a:sym typeface="Arial" charset="0"/>
              </a:rPr>
              <a:t> 90% of parts</a:t>
            </a:r>
            <a:endParaRPr lang="en-US" sz="2400" dirty="0">
              <a:solidFill>
                <a:srgbClr val="666699"/>
              </a:solidFill>
              <a:latin typeface="Arial" charset="0"/>
              <a:ea typeface="ＭＳ Ｐゴシック" charset="0"/>
              <a:sym typeface="Arial" charset="0"/>
            </a:endParaRPr>
          </a:p>
          <a:p>
            <a:pPr algn="l">
              <a:spcBef>
                <a:spcPts val="800"/>
              </a:spcBef>
              <a:buClr>
                <a:srgbClr val="E40B2A"/>
              </a:buClr>
              <a:buSzPct val="80000"/>
              <a:buFont typeface="Wingdings" charset="0"/>
              <a:buChar char="l"/>
            </a:pPr>
            <a:r>
              <a:rPr lang="en-US" sz="3200" dirty="0" smtClean="0">
                <a:solidFill>
                  <a:srgbClr val="2A2A40"/>
                </a:solidFill>
                <a:latin typeface="Arial" charset="0"/>
                <a:ea typeface="ＭＳ Ｐゴシック" charset="0"/>
                <a:sym typeface="Arial" charset="0"/>
              </a:rPr>
              <a:t> Reasons</a:t>
            </a:r>
            <a:r>
              <a:rPr lang="en-US" sz="3200" dirty="0">
                <a:solidFill>
                  <a:srgbClr val="2A2A40"/>
                </a:solidFill>
                <a:latin typeface="Arial" charset="0"/>
                <a:ea typeface="ＭＳ Ｐゴシック" charset="0"/>
                <a:sym typeface="Arial" charset="0"/>
              </a:rPr>
              <a:t>:</a:t>
            </a:r>
            <a:endParaRPr lang="en-US" sz="2400" dirty="0">
              <a:solidFill>
                <a:srgbClr val="666699"/>
              </a:solidFill>
              <a:latin typeface="Arial" charset="0"/>
              <a:ea typeface="ＭＳ Ｐゴシック" charset="0"/>
              <a:sym typeface="Arial" charset="0"/>
            </a:endParaRPr>
          </a:p>
          <a:p>
            <a:pPr lvl="1" algn="l">
              <a:spcBef>
                <a:spcPts val="700"/>
              </a:spcBef>
              <a:buClr>
                <a:srgbClr val="E40B2A"/>
              </a:buClr>
              <a:buSzPct val="69000"/>
              <a:buFont typeface="Wingdings" charset="0"/>
              <a:buChar char="l"/>
            </a:pPr>
            <a:r>
              <a:rPr lang="ja-JP" altLang="en-US" sz="2800" dirty="0">
                <a:solidFill>
                  <a:srgbClr val="2A2A40"/>
                </a:solidFill>
                <a:latin typeface="Arial" charset="0"/>
                <a:ea typeface="ＭＳ Ｐゴシック" charset="0"/>
                <a:sym typeface="Arial" charset="0"/>
              </a:rPr>
              <a:t>“</a:t>
            </a:r>
            <a:r>
              <a:rPr lang="en-US" altLang="ja-JP" sz="2800" dirty="0">
                <a:solidFill>
                  <a:srgbClr val="2A2A40"/>
                </a:solidFill>
                <a:latin typeface="Arial" charset="0"/>
                <a:ea typeface="Arial" charset="0"/>
                <a:cs typeface="Arial" charset="0"/>
                <a:sym typeface="Arial" charset="0"/>
              </a:rPr>
              <a:t>First-batch syndrome</a:t>
            </a:r>
            <a:r>
              <a:rPr lang="ja-JP" altLang="en-US" sz="2800" dirty="0">
                <a:solidFill>
                  <a:srgbClr val="2A2A40"/>
                </a:solidFill>
                <a:latin typeface="Arial" charset="0"/>
                <a:ea typeface="ＭＳ Ｐゴシック" charset="0"/>
                <a:sym typeface="Arial" charset="0"/>
              </a:rPr>
              <a:t>”</a:t>
            </a:r>
            <a:endParaRPr lang="en-US" altLang="ja-JP" sz="2400" dirty="0">
              <a:solidFill>
                <a:srgbClr val="666699"/>
              </a:solidFill>
              <a:latin typeface="Arial" charset="0"/>
              <a:ea typeface="Lucida Grande" charset="0"/>
              <a:cs typeface="Lucida Grande" charset="0"/>
              <a:sym typeface="Arial" charset="0"/>
            </a:endParaRPr>
          </a:p>
          <a:p>
            <a:pPr lvl="1" algn="l">
              <a:spcBef>
                <a:spcPts val="700"/>
              </a:spcBef>
              <a:buClr>
                <a:srgbClr val="E40B2A"/>
              </a:buClr>
              <a:buSzPct val="69000"/>
              <a:buFont typeface="Wingdings" charset="0"/>
              <a:buChar char="l"/>
            </a:pPr>
            <a:r>
              <a:rPr lang="en-US" sz="2800" dirty="0">
                <a:solidFill>
                  <a:srgbClr val="2A2A40"/>
                </a:solidFill>
                <a:latin typeface="Arial" charset="0"/>
                <a:ea typeface="Arial" charset="0"/>
                <a:cs typeface="Arial" charset="0"/>
                <a:sym typeface="Arial" charset="0"/>
              </a:rPr>
              <a:t>Travel cost; Communication; Freight cost; Lead </a:t>
            </a:r>
            <a:r>
              <a:rPr lang="en-US" sz="2800" dirty="0" smtClean="0">
                <a:solidFill>
                  <a:srgbClr val="2A2A40"/>
                </a:solidFill>
                <a:latin typeface="Arial" charset="0"/>
                <a:ea typeface="Arial" charset="0"/>
                <a:cs typeface="Arial" charset="0"/>
                <a:sym typeface="Arial" charset="0"/>
              </a:rPr>
              <a:t>   time</a:t>
            </a:r>
            <a:r>
              <a:rPr lang="en-US" sz="2800" dirty="0">
                <a:solidFill>
                  <a:srgbClr val="2A2A40"/>
                </a:solidFill>
                <a:latin typeface="Arial" charset="0"/>
                <a:ea typeface="Arial" charset="0"/>
                <a:cs typeface="Arial" charset="0"/>
                <a:sym typeface="Arial" charset="0"/>
              </a:rPr>
              <a:t>; IP risks; Automation</a:t>
            </a:r>
          </a:p>
        </p:txBody>
      </p:sp>
      <p:sp>
        <p:nvSpPr>
          <p:cNvPr id="248837" name="Rectangle 5"/>
          <p:cNvSpPr>
            <a:spLocks/>
          </p:cNvSpPr>
          <p:nvPr/>
        </p:nvSpPr>
        <p:spPr bwMode="auto">
          <a:xfrm>
            <a:off x="225425" y="5910263"/>
            <a:ext cx="8928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Rebecca Carnes, Design2Part Magazine.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A Case Study in Re-shoring: One St. Louis OEM Decides to Leave China and Look in His Own Backyard.</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2013. http://</a:t>
            </a:r>
            <a:r>
              <a:rPr lang="en-US" altLang="ja-JP" sz="1100" dirty="0" err="1">
                <a:solidFill>
                  <a:srgbClr val="190104"/>
                </a:solidFill>
                <a:latin typeface="Arial" charset="0"/>
                <a:ea typeface="Arial" charset="0"/>
                <a:cs typeface="Arial" charset="0"/>
                <a:sym typeface="Arial" charset="0"/>
              </a:rPr>
              <a:t>www.jobshoptechnology.com</a:t>
            </a:r>
            <a:r>
              <a:rPr lang="en-US" altLang="ja-JP" sz="1100" dirty="0">
                <a:solidFill>
                  <a:srgbClr val="190104"/>
                </a:solidFill>
                <a:latin typeface="Arial" charset="0"/>
                <a:ea typeface="Arial" charset="0"/>
                <a:cs typeface="Arial" charset="0"/>
                <a:sym typeface="Arial" charset="0"/>
              </a:rPr>
              <a:t>/</a:t>
            </a:r>
            <a:r>
              <a:rPr lang="en-US" altLang="ja-JP" sz="1100" dirty="0" err="1">
                <a:solidFill>
                  <a:srgbClr val="190104"/>
                </a:solidFill>
                <a:latin typeface="Arial" charset="0"/>
                <a:ea typeface="Arial" charset="0"/>
                <a:cs typeface="Arial" charset="0"/>
                <a:sym typeface="Arial" charset="0"/>
              </a:rPr>
              <a:t>Article.aspx?ArticleID</a:t>
            </a:r>
            <a:r>
              <a:rPr lang="en-US" altLang="ja-JP" sz="1100" dirty="0">
                <a:solidFill>
                  <a:srgbClr val="190104"/>
                </a:solidFill>
                <a:latin typeface="Arial" charset="0"/>
                <a:ea typeface="Arial" charset="0"/>
                <a:cs typeface="Arial" charset="0"/>
                <a:sym typeface="Arial" charset="0"/>
              </a:rPr>
              <a:t>=217</a:t>
            </a:r>
            <a:endParaRPr lang="en-US" sz="1100" dirty="0">
              <a:solidFill>
                <a:srgbClr val="190104"/>
              </a:solidFill>
              <a:latin typeface="Arial" charset="0"/>
              <a:ea typeface="Arial" charset="0"/>
              <a:cs typeface="Arial" charset="0"/>
              <a:sym typeface="Arial" charset="0"/>
            </a:endParaRPr>
          </a:p>
        </p:txBody>
      </p:sp>
      <p:pic>
        <p:nvPicPr>
          <p:cNvPr id="24883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43600" y="652511"/>
            <a:ext cx="3068638" cy="1328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5190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19B098BA-EE6E-CF40-B6A9-3072A8959920}" type="slidenum">
              <a:rPr lang="en-US" sz="1800" smtClean="0">
                <a:solidFill>
                  <a:srgbClr val="000000"/>
                </a:solidFill>
                <a:latin typeface="Times New Roman" charset="0"/>
                <a:cs typeface="Times New Roman" charset="0"/>
                <a:sym typeface="Times New Roman" charset="0"/>
              </a:rPr>
              <a:pPr algn="r">
                <a:defRPr/>
              </a:pPr>
              <a:t>203</a:t>
            </a:fld>
            <a:endParaRPr lang="en-US" sz="1800" smtClean="0">
              <a:solidFill>
                <a:srgbClr val="000000"/>
              </a:solidFill>
              <a:latin typeface="Times New Roman" charset="0"/>
              <a:cs typeface="Times New Roman" charset="0"/>
              <a:sym typeface="Times New Roman" charset="0"/>
            </a:endParaRPr>
          </a:p>
        </p:txBody>
      </p:sp>
      <p:sp>
        <p:nvSpPr>
          <p:cNvPr id="251907" name="Rectangle 3"/>
          <p:cNvSpPr>
            <a:spLocks noGrp="1" noChangeArrowheads="1"/>
          </p:cNvSpPr>
          <p:nvPr>
            <p:ph type="title"/>
          </p:nvPr>
        </p:nvSpPr>
        <p:spPr>
          <a:xfrm>
            <a:off x="1652588" y="0"/>
            <a:ext cx="7108825" cy="5334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Hollow Float Metal Balls</a:t>
            </a:r>
          </a:p>
        </p:txBody>
      </p:sp>
      <p:sp>
        <p:nvSpPr>
          <p:cNvPr id="249860" name="Rectangle 4"/>
          <p:cNvSpPr>
            <a:spLocks/>
          </p:cNvSpPr>
          <p:nvPr/>
        </p:nvSpPr>
        <p:spPr bwMode="auto">
          <a:xfrm>
            <a:off x="114300" y="2209800"/>
            <a:ext cx="88519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3200" dirty="0">
                <a:latin typeface="Arial" charset="0"/>
                <a:ea typeface="ＭＳ Ｐゴシック" charset="0"/>
                <a:sym typeface="Arial" charset="0"/>
              </a:rPr>
              <a:t> China to Chicago, IL</a:t>
            </a:r>
            <a:endParaRPr lang="en-US" sz="24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3200" dirty="0">
                <a:latin typeface="Arial" charset="0"/>
                <a:ea typeface="ＭＳ Ｐゴシック" charset="0"/>
                <a:sym typeface="Arial" charset="0"/>
              </a:rPr>
              <a:t> Reasons:</a:t>
            </a:r>
            <a:endParaRPr lang="en-US" sz="2400" dirty="0">
              <a:latin typeface="Arial" charset="0"/>
              <a:ea typeface="ＭＳ Ｐゴシック" charset="0"/>
              <a:sym typeface="Arial" charset="0"/>
            </a:endParaRPr>
          </a:p>
          <a:p>
            <a:pPr marL="711200" lvl="1" indent="-254000" algn="l">
              <a:buClr>
                <a:srgbClr val="E40B2A"/>
              </a:buClr>
              <a:buSzPct val="69000"/>
              <a:buFont typeface="Arial" charset="0"/>
              <a:buChar char="●"/>
            </a:pPr>
            <a:r>
              <a:rPr lang="en-US" sz="2800" dirty="0">
                <a:latin typeface="Arial" charset="0"/>
                <a:ea typeface="ＭＳ Ｐゴシック" charset="0"/>
                <a:sym typeface="Arial" charset="0"/>
              </a:rPr>
              <a:t> Delivery</a:t>
            </a:r>
          </a:p>
          <a:p>
            <a:pPr marL="711200" lvl="1" indent="-254000" algn="l">
              <a:buClr>
                <a:srgbClr val="E40B2A"/>
              </a:buClr>
              <a:buSzPct val="69000"/>
              <a:buFont typeface="Arial" charset="0"/>
              <a:buChar char="●"/>
            </a:pPr>
            <a:r>
              <a:rPr lang="en-US" sz="2800" dirty="0">
                <a:latin typeface="Arial" charset="0"/>
                <a:ea typeface="ＭＳ Ｐゴシック" charset="0"/>
                <a:sym typeface="Arial" charset="0"/>
              </a:rPr>
              <a:t> Quality</a:t>
            </a:r>
          </a:p>
          <a:p>
            <a:pPr marL="711200" lvl="1" indent="-254000" algn="l">
              <a:buClr>
                <a:srgbClr val="E40B2A"/>
              </a:buClr>
              <a:buSzPct val="69000"/>
              <a:buFont typeface="Arial" charset="0"/>
              <a:buChar char="●"/>
            </a:pPr>
            <a:r>
              <a:rPr lang="en-US" sz="2800" dirty="0">
                <a:latin typeface="Arial" charset="0"/>
                <a:ea typeface="ＭＳ Ｐゴシック" charset="0"/>
                <a:sym typeface="Arial" charset="0"/>
              </a:rPr>
              <a:t> Changing economic landscape</a:t>
            </a:r>
          </a:p>
        </p:txBody>
      </p:sp>
      <p:sp>
        <p:nvSpPr>
          <p:cNvPr id="249861" name="Rectangle 5"/>
          <p:cNvSpPr>
            <a:spLocks/>
          </p:cNvSpPr>
          <p:nvPr/>
        </p:nvSpPr>
        <p:spPr bwMode="auto">
          <a:xfrm>
            <a:off x="192088" y="6108700"/>
            <a:ext cx="8775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Firms heading home as benefits wane in China.</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East Day English</a:t>
            </a:r>
            <a:r>
              <a:rPr lang="en-US" altLang="ja-JP" sz="1100" dirty="0">
                <a:solidFill>
                  <a:srgbClr val="190104"/>
                </a:solidFill>
                <a:latin typeface="Arial" charset="0"/>
                <a:ea typeface="Arial" charset="0"/>
                <a:cs typeface="Arial" charset="0"/>
                <a:sym typeface="Arial" charset="0"/>
              </a:rPr>
              <a:t>. November 1, 2013.</a:t>
            </a:r>
            <a:endParaRPr lang="en-US" sz="1100" dirty="0">
              <a:solidFill>
                <a:srgbClr val="190104"/>
              </a:solidFill>
              <a:latin typeface="Arial" charset="0"/>
              <a:ea typeface="Arial" charset="0"/>
              <a:cs typeface="Arial" charset="0"/>
              <a:sym typeface="Arial" charset="0"/>
            </a:endParaRPr>
          </a:p>
        </p:txBody>
      </p:sp>
      <p:pic>
        <p:nvPicPr>
          <p:cNvPr id="249862"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65838" y="2613025"/>
            <a:ext cx="26955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249863" name="Picture 7"/>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7839"/>
          <a:stretch/>
        </p:blipFill>
        <p:spPr bwMode="auto">
          <a:xfrm>
            <a:off x="6324600" y="914400"/>
            <a:ext cx="2133600" cy="1754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5293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C6DEBD03-9CCD-9343-A8CD-BA0E196235C9}" type="slidenum">
              <a:rPr lang="en-US" sz="1800" smtClean="0">
                <a:solidFill>
                  <a:srgbClr val="000000"/>
                </a:solidFill>
                <a:latin typeface="Times New Roman" charset="0"/>
                <a:cs typeface="Times New Roman" charset="0"/>
                <a:sym typeface="Times New Roman" charset="0"/>
              </a:rPr>
              <a:pPr algn="r">
                <a:defRPr/>
              </a:pPr>
              <a:t>204</a:t>
            </a:fld>
            <a:endParaRPr lang="en-US" sz="1800" smtClean="0">
              <a:solidFill>
                <a:srgbClr val="000000"/>
              </a:solidFill>
              <a:latin typeface="Times New Roman" charset="0"/>
              <a:cs typeface="Times New Roman" charset="0"/>
              <a:sym typeface="Times New Roman" charset="0"/>
            </a:endParaRPr>
          </a:p>
        </p:txBody>
      </p:sp>
      <p:sp>
        <p:nvSpPr>
          <p:cNvPr id="252931" name="Rectangle 3"/>
          <p:cNvSpPr>
            <a:spLocks noGrp="1" noChangeArrowheads="1"/>
          </p:cNvSpPr>
          <p:nvPr>
            <p:ph type="title"/>
          </p:nvPr>
        </p:nvSpPr>
        <p:spPr>
          <a:xfrm>
            <a:off x="1854200" y="0"/>
            <a:ext cx="6146800" cy="61595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Pipe Fittings/Connectors</a:t>
            </a:r>
          </a:p>
        </p:txBody>
      </p:sp>
      <p:sp>
        <p:nvSpPr>
          <p:cNvPr id="250884" name="Rectangle 4"/>
          <p:cNvSpPr>
            <a:spLocks/>
          </p:cNvSpPr>
          <p:nvPr/>
        </p:nvSpPr>
        <p:spPr bwMode="auto">
          <a:xfrm>
            <a:off x="114300" y="1820863"/>
            <a:ext cx="88519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3200" dirty="0">
                <a:latin typeface="Arial" charset="0"/>
                <a:ea typeface="ＭＳ Ｐゴシック" charset="0"/>
                <a:sym typeface="Arial" charset="0"/>
              </a:rPr>
              <a:t> China to Warwick, RI</a:t>
            </a:r>
            <a:endParaRPr lang="en-US" sz="24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3200" dirty="0">
                <a:latin typeface="Arial" charset="0"/>
                <a:ea typeface="ＭＳ Ｐゴシック" charset="0"/>
                <a:sym typeface="Arial" charset="0"/>
              </a:rPr>
              <a:t> 200 jobs</a:t>
            </a:r>
            <a:endParaRPr lang="en-US" sz="24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3200" dirty="0">
                <a:latin typeface="Arial" charset="0"/>
                <a:ea typeface="ＭＳ Ｐゴシック" charset="0"/>
                <a:sym typeface="Arial" charset="0"/>
              </a:rPr>
              <a:t> $20 million investment</a:t>
            </a:r>
            <a:endParaRPr lang="en-US" sz="24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3200" dirty="0">
                <a:latin typeface="Arial" charset="0"/>
                <a:ea typeface="ＭＳ Ｐゴシック" charset="0"/>
                <a:sym typeface="Arial" charset="0"/>
              </a:rPr>
              <a:t> Reasons:</a:t>
            </a:r>
            <a:endParaRPr lang="en-US" sz="2400" dirty="0">
              <a:latin typeface="Arial" charset="0"/>
              <a:ea typeface="ＭＳ Ｐゴシック" charset="0"/>
              <a:sym typeface="Arial" charset="0"/>
            </a:endParaRPr>
          </a:p>
          <a:p>
            <a:pPr marL="711200" lvl="1" indent="-254000" algn="l">
              <a:buClr>
                <a:srgbClr val="E40B2A"/>
              </a:buClr>
              <a:buSzPct val="69000"/>
              <a:buFont typeface="Arial" charset="0"/>
              <a:buChar char="●"/>
            </a:pPr>
            <a:r>
              <a:rPr lang="en-US" sz="2800" dirty="0">
                <a:latin typeface="Arial" charset="0"/>
                <a:ea typeface="ＭＳ Ｐゴシック" charset="0"/>
                <a:sym typeface="Arial" charset="0"/>
              </a:rPr>
              <a:t> IP risk</a:t>
            </a:r>
          </a:p>
          <a:p>
            <a:pPr marL="711200" lvl="1" indent="-254000" algn="l">
              <a:buClr>
                <a:srgbClr val="E40B2A"/>
              </a:buClr>
              <a:buSzPct val="69000"/>
              <a:buFont typeface="Arial" charset="0"/>
              <a:buChar char="●"/>
            </a:pPr>
            <a:r>
              <a:rPr lang="en-US" sz="2800" dirty="0">
                <a:latin typeface="Arial" charset="0"/>
                <a:ea typeface="ＭＳ Ｐゴシック" charset="0"/>
                <a:sym typeface="Arial" charset="0"/>
              </a:rPr>
              <a:t> Quality</a:t>
            </a:r>
          </a:p>
          <a:p>
            <a:pPr marL="711200" lvl="1" indent="-254000" algn="l">
              <a:buClr>
                <a:srgbClr val="E40B2A"/>
              </a:buClr>
              <a:buSzPct val="69000"/>
              <a:buFont typeface="Arial" charset="0"/>
              <a:buChar char="●"/>
            </a:pPr>
            <a:r>
              <a:rPr lang="en-US" sz="2800" dirty="0">
                <a:latin typeface="Arial" charset="0"/>
                <a:ea typeface="ＭＳ Ｐゴシック" charset="0"/>
                <a:sym typeface="Arial" charset="0"/>
              </a:rPr>
              <a:t> Total Cost</a:t>
            </a:r>
          </a:p>
        </p:txBody>
      </p:sp>
      <p:sp>
        <p:nvSpPr>
          <p:cNvPr id="250885" name="Rectangle 5"/>
          <p:cNvSpPr>
            <a:spLocks/>
          </p:cNvSpPr>
          <p:nvPr/>
        </p:nvSpPr>
        <p:spPr bwMode="auto">
          <a:xfrm>
            <a:off x="228600" y="6019800"/>
            <a:ext cx="8775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Company aims to create 650 jobs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Warwick Online</a:t>
            </a:r>
            <a:r>
              <a:rPr lang="en-US" altLang="ja-JP" sz="1100" dirty="0">
                <a:solidFill>
                  <a:srgbClr val="190104"/>
                </a:solidFill>
                <a:latin typeface="Arial" charset="0"/>
                <a:ea typeface="Arial" charset="0"/>
                <a:cs typeface="Arial" charset="0"/>
                <a:sym typeface="Arial" charset="0"/>
              </a:rPr>
              <a:t>. http://</a:t>
            </a:r>
            <a:r>
              <a:rPr lang="en-US" altLang="ja-JP" sz="1100" dirty="0" err="1">
                <a:solidFill>
                  <a:srgbClr val="190104"/>
                </a:solidFill>
                <a:latin typeface="Arial" charset="0"/>
                <a:ea typeface="Arial" charset="0"/>
                <a:cs typeface="Arial" charset="0"/>
                <a:sym typeface="Arial" charset="0"/>
              </a:rPr>
              <a:t>warwickonline.com</a:t>
            </a:r>
            <a:r>
              <a:rPr lang="en-US" altLang="ja-JP" sz="1100" dirty="0">
                <a:solidFill>
                  <a:srgbClr val="190104"/>
                </a:solidFill>
                <a:latin typeface="Arial" charset="0"/>
                <a:ea typeface="Arial" charset="0"/>
                <a:cs typeface="Arial" charset="0"/>
                <a:sym typeface="Arial" charset="0"/>
              </a:rPr>
              <a:t>/stories/Company-aims-to-create-650-jobs,89672</a:t>
            </a:r>
            <a:endParaRPr lang="en-US" sz="1100" dirty="0">
              <a:solidFill>
                <a:srgbClr val="190104"/>
              </a:solidFill>
              <a:latin typeface="Arial" charset="0"/>
              <a:ea typeface="Arial" charset="0"/>
              <a:cs typeface="Arial" charset="0"/>
              <a:sym typeface="Arial" charset="0"/>
            </a:endParaRPr>
          </a:p>
        </p:txBody>
      </p:sp>
      <p:pic>
        <p:nvPicPr>
          <p:cNvPr id="250886"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34194" y="647700"/>
            <a:ext cx="3698669"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5"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5395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1063165C-A16D-4144-8327-92A34BFA906B}" type="slidenum">
              <a:rPr lang="en-US" sz="1800" smtClean="0">
                <a:solidFill>
                  <a:srgbClr val="000000"/>
                </a:solidFill>
                <a:latin typeface="Times New Roman" charset="0"/>
                <a:cs typeface="Times New Roman" charset="0"/>
                <a:sym typeface="Times New Roman" charset="0"/>
              </a:rPr>
              <a:pPr algn="r">
                <a:defRPr/>
              </a:pPr>
              <a:t>205</a:t>
            </a:fld>
            <a:endParaRPr lang="en-US" sz="1800" smtClean="0">
              <a:solidFill>
                <a:srgbClr val="000000"/>
              </a:solidFill>
              <a:latin typeface="Times New Roman" charset="0"/>
              <a:cs typeface="Times New Roman" charset="0"/>
              <a:sym typeface="Times New Roman" charset="0"/>
            </a:endParaRPr>
          </a:p>
        </p:txBody>
      </p:sp>
      <p:sp>
        <p:nvSpPr>
          <p:cNvPr id="251907" name="Rectangle 3"/>
          <p:cNvSpPr>
            <a:spLocks/>
          </p:cNvSpPr>
          <p:nvPr/>
        </p:nvSpPr>
        <p:spPr bwMode="auto">
          <a:xfrm>
            <a:off x="762000" y="14287"/>
            <a:ext cx="79375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Truck Parts</a:t>
            </a:r>
          </a:p>
        </p:txBody>
      </p:sp>
      <p:sp>
        <p:nvSpPr>
          <p:cNvPr id="251908" name="Rectangle 4"/>
          <p:cNvSpPr>
            <a:spLocks/>
          </p:cNvSpPr>
          <p:nvPr/>
        </p:nvSpPr>
        <p:spPr bwMode="auto">
          <a:xfrm>
            <a:off x="152400" y="1981200"/>
            <a:ext cx="885190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69000"/>
              <a:buFont typeface="Wingdings" charset="0"/>
              <a:buChar char="l"/>
            </a:pPr>
            <a:r>
              <a:rPr lang="en-US" sz="2800">
                <a:solidFill>
                  <a:srgbClr val="2A2A40"/>
                </a:solidFill>
                <a:latin typeface="Arial" charset="0"/>
                <a:ea typeface="ＭＳ Ｐゴシック" charset="0"/>
                <a:sym typeface="Arial" charset="0"/>
              </a:rPr>
              <a:t>Brought manufacturing of truck parts back to Reading, PA, from China</a:t>
            </a:r>
            <a:endParaRPr lang="en-US" sz="2400">
              <a:solidFill>
                <a:srgbClr val="666699"/>
              </a:solidFill>
              <a:latin typeface="Arial" charset="0"/>
              <a:ea typeface="ＭＳ Ｐゴシック" charset="0"/>
              <a:sym typeface="Arial" charset="0"/>
            </a:endParaRPr>
          </a:p>
          <a:p>
            <a:pPr marL="303213" indent="-303213" algn="l">
              <a:spcBef>
                <a:spcPts val="700"/>
              </a:spcBef>
              <a:buClr>
                <a:srgbClr val="E40B2A"/>
              </a:buClr>
              <a:buSzPct val="69000"/>
              <a:buFont typeface="Wingdings" charset="0"/>
              <a:buChar char="l"/>
            </a:pPr>
            <a:r>
              <a:rPr lang="en-US" sz="2800">
                <a:solidFill>
                  <a:srgbClr val="2A2A40"/>
                </a:solidFill>
                <a:latin typeface="Arial" charset="0"/>
                <a:ea typeface="ＭＳ Ｐゴシック" charset="0"/>
                <a:sym typeface="Arial" charset="0"/>
              </a:rPr>
              <a:t>Reasons:</a:t>
            </a:r>
            <a:endParaRPr lang="en-US" sz="2400">
              <a:solidFill>
                <a:srgbClr val="666699"/>
              </a:solidFill>
              <a:latin typeface="Arial" charset="0"/>
              <a:ea typeface="ＭＳ Ｐゴシック" charset="0"/>
              <a:sym typeface="Arial" charset="0"/>
            </a:endParaRPr>
          </a:p>
          <a:p>
            <a:pPr marL="703263" lvl="1" indent="-341313" algn="l">
              <a:spcBef>
                <a:spcPts val="600"/>
              </a:spcBef>
              <a:buClr>
                <a:srgbClr val="E40B2A"/>
              </a:buClr>
              <a:buSzPct val="64000"/>
              <a:buFont typeface="Wingdings" charset="0"/>
              <a:buChar char="l"/>
            </a:pPr>
            <a:r>
              <a:rPr lang="en-US" sz="2400">
                <a:solidFill>
                  <a:srgbClr val="2A2A40"/>
                </a:solidFill>
                <a:latin typeface="Arial" charset="0"/>
                <a:ea typeface="ＭＳ Ｐゴシック" charset="0"/>
                <a:sym typeface="Arial" charset="0"/>
              </a:rPr>
              <a:t>Disorganized shipments impacted local assembly</a:t>
            </a:r>
            <a:endParaRPr lang="en-US" sz="2400">
              <a:solidFill>
                <a:srgbClr val="666699"/>
              </a:solidFill>
              <a:latin typeface="Arial" charset="0"/>
              <a:ea typeface="ＭＳ Ｐゴシック" charset="0"/>
              <a:sym typeface="Arial" charset="0"/>
            </a:endParaRPr>
          </a:p>
          <a:p>
            <a:pPr marL="703263" lvl="1" indent="-341313" algn="l">
              <a:spcBef>
                <a:spcPts val="600"/>
              </a:spcBef>
              <a:buClr>
                <a:srgbClr val="E40B2A"/>
              </a:buClr>
              <a:buSzPct val="64000"/>
              <a:buFont typeface="Wingdings" charset="0"/>
              <a:buChar char="l"/>
            </a:pPr>
            <a:r>
              <a:rPr lang="en-US" sz="2400">
                <a:solidFill>
                  <a:srgbClr val="2A2A40"/>
                </a:solidFill>
                <a:latin typeface="Arial" charset="0"/>
                <a:ea typeface="ＭＳ Ｐゴシック" charset="0"/>
                <a:sym typeface="Arial" charset="0"/>
              </a:rPr>
              <a:t>Lead time/time to market</a:t>
            </a:r>
            <a:endParaRPr lang="en-US" sz="2400">
              <a:solidFill>
                <a:srgbClr val="666699"/>
              </a:solidFill>
              <a:latin typeface="Arial" charset="0"/>
              <a:ea typeface="ＭＳ Ｐゴシック" charset="0"/>
              <a:sym typeface="Arial" charset="0"/>
            </a:endParaRPr>
          </a:p>
          <a:p>
            <a:pPr marL="703263" lvl="1" indent="-341313" algn="l">
              <a:spcBef>
                <a:spcPts val="600"/>
              </a:spcBef>
              <a:buClr>
                <a:srgbClr val="E40B2A"/>
              </a:buClr>
              <a:buSzPct val="64000"/>
              <a:buFont typeface="Wingdings" charset="0"/>
              <a:buChar char="l"/>
            </a:pPr>
            <a:r>
              <a:rPr lang="en-US" sz="2400">
                <a:solidFill>
                  <a:srgbClr val="2A2A40"/>
                </a:solidFill>
                <a:latin typeface="Arial" charset="0"/>
                <a:ea typeface="ＭＳ Ｐゴシック" charset="0"/>
                <a:sym typeface="Arial" charset="0"/>
              </a:rPr>
              <a:t>Customer responsiveness</a:t>
            </a:r>
            <a:endParaRPr lang="en-US" sz="2400">
              <a:solidFill>
                <a:srgbClr val="666699"/>
              </a:solidFill>
              <a:latin typeface="Arial" charset="0"/>
              <a:ea typeface="ＭＳ Ｐゴシック" charset="0"/>
              <a:sym typeface="Arial" charset="0"/>
            </a:endParaRPr>
          </a:p>
          <a:p>
            <a:pPr marL="703263" lvl="1" indent="-341313" algn="l">
              <a:spcBef>
                <a:spcPts val="600"/>
              </a:spcBef>
              <a:buClr>
                <a:srgbClr val="E40B2A"/>
              </a:buClr>
              <a:buSzPct val="64000"/>
              <a:buFont typeface="Wingdings" charset="0"/>
              <a:buChar char="l"/>
            </a:pPr>
            <a:r>
              <a:rPr lang="en-US" sz="2400">
                <a:solidFill>
                  <a:srgbClr val="2A2A40"/>
                </a:solidFill>
                <a:latin typeface="Arial" charset="0"/>
                <a:ea typeface="ＭＳ Ｐゴシック" charset="0"/>
                <a:sym typeface="Arial" charset="0"/>
              </a:rPr>
              <a:t>Travel cost</a:t>
            </a:r>
            <a:endParaRPr lang="en-US" sz="2400">
              <a:solidFill>
                <a:srgbClr val="666699"/>
              </a:solidFill>
              <a:latin typeface="Arial" charset="0"/>
              <a:ea typeface="ＭＳ Ｐゴシック" charset="0"/>
              <a:sym typeface="Arial" charset="0"/>
            </a:endParaRPr>
          </a:p>
          <a:p>
            <a:pPr marL="703263" lvl="1" indent="-341313" algn="l">
              <a:spcBef>
                <a:spcPts val="600"/>
              </a:spcBef>
              <a:buClr>
                <a:srgbClr val="E40B2A"/>
              </a:buClr>
              <a:buSzPct val="64000"/>
              <a:buFont typeface="Wingdings" charset="0"/>
              <a:buChar char="l"/>
            </a:pPr>
            <a:r>
              <a:rPr lang="ja-JP" altLang="en-US" sz="2400">
                <a:solidFill>
                  <a:srgbClr val="2A2A40"/>
                </a:solidFill>
                <a:latin typeface="Arial" charset="0"/>
                <a:ea typeface="ＭＳ Ｐゴシック" charset="0"/>
                <a:sym typeface="Arial" charset="0"/>
              </a:rPr>
              <a:t>“</a:t>
            </a:r>
            <a:r>
              <a:rPr lang="en-US" altLang="ja-JP" sz="2400">
                <a:solidFill>
                  <a:srgbClr val="2A2A40"/>
                </a:solidFill>
                <a:latin typeface="Arial" charset="0"/>
                <a:ea typeface="Arial" charset="0"/>
                <a:cs typeface="Arial" charset="0"/>
                <a:sym typeface="Arial" charset="0"/>
              </a:rPr>
              <a:t>more control of our destiny</a:t>
            </a:r>
            <a:r>
              <a:rPr lang="ja-JP" altLang="en-US" sz="2400">
                <a:solidFill>
                  <a:srgbClr val="2A2A40"/>
                </a:solidFill>
                <a:latin typeface="Arial" charset="0"/>
                <a:ea typeface="ＭＳ Ｐゴシック" charset="0"/>
                <a:sym typeface="Arial" charset="0"/>
              </a:rPr>
              <a:t>”</a:t>
            </a:r>
            <a:endParaRPr lang="en-US" sz="2400">
              <a:solidFill>
                <a:srgbClr val="2A2A40"/>
              </a:solidFill>
              <a:latin typeface="Arial" charset="0"/>
              <a:ea typeface="ＭＳ Ｐゴシック" charset="0"/>
              <a:sym typeface="Arial" charset="0"/>
            </a:endParaRPr>
          </a:p>
        </p:txBody>
      </p:sp>
      <p:sp>
        <p:nvSpPr>
          <p:cNvPr id="251909" name="Rectangle 5"/>
          <p:cNvSpPr>
            <a:spLocks/>
          </p:cNvSpPr>
          <p:nvPr/>
        </p:nvSpPr>
        <p:spPr bwMode="auto">
          <a:xfrm>
            <a:off x="152400" y="6275388"/>
            <a:ext cx="8928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Joyce M. Rosenberg.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Made in the USA back in style for small businesses.</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a:t>
            </a:r>
            <a:r>
              <a:rPr lang="en-US" altLang="ja-JP" sz="1100">
                <a:solidFill>
                  <a:srgbClr val="190104"/>
                </a:solidFill>
                <a:latin typeface="Arial Italic" charset="0"/>
                <a:ea typeface="Arial Italic" charset="0"/>
                <a:cs typeface="Arial Italic" charset="0"/>
                <a:sym typeface="Arial Italic" charset="0"/>
              </a:rPr>
              <a:t>Yahoo! Finance</a:t>
            </a:r>
            <a:r>
              <a:rPr lang="en-US" altLang="ja-JP" sz="1100">
                <a:solidFill>
                  <a:srgbClr val="190104"/>
                </a:solidFill>
                <a:latin typeface="Arial" charset="0"/>
                <a:ea typeface="Arial" charset="0"/>
                <a:cs typeface="Arial" charset="0"/>
                <a:sym typeface="Arial" charset="0"/>
              </a:rPr>
              <a:t>, May 22, 2013. </a:t>
            </a:r>
            <a:r>
              <a:rPr lang="en-US" altLang="ja-JP" sz="1100" u="sng">
                <a:solidFill>
                  <a:srgbClr val="CCCCFF"/>
                </a:solidFill>
                <a:latin typeface="Arial" charset="0"/>
                <a:ea typeface="Arial" charset="0"/>
                <a:cs typeface="Arial" charset="0"/>
                <a:sym typeface="Arial" charset="0"/>
                <a:hlinkClick r:id="rId4"/>
              </a:rPr>
              <a:t>http://finance.yahoo.com/news/made-usa-back-style-small-191832931.html</a:t>
            </a:r>
            <a:r>
              <a:rPr lang="en-US" altLang="ja-JP" sz="1100">
                <a:solidFill>
                  <a:srgbClr val="190104"/>
                </a:solidFill>
                <a:latin typeface="Arial" charset="0"/>
                <a:ea typeface="Arial" charset="0"/>
                <a:cs typeface="Arial" charset="0"/>
                <a:sym typeface="Arial" charset="0"/>
              </a:rPr>
              <a:t> .</a:t>
            </a:r>
            <a:endParaRPr lang="en-US" sz="1100">
              <a:solidFill>
                <a:srgbClr val="190104"/>
              </a:solidFill>
              <a:latin typeface="Arial" charset="0"/>
              <a:ea typeface="Arial" charset="0"/>
              <a:cs typeface="Arial" charset="0"/>
              <a:sym typeface="Arial" charset="0"/>
            </a:endParaRPr>
          </a:p>
        </p:txBody>
      </p:sp>
      <p:pic>
        <p:nvPicPr>
          <p:cNvPr id="251910"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31800" y="762000"/>
            <a:ext cx="87122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5600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091E7CBE-4BD4-B94E-83B9-BC4B39AE1ECF}" type="slidenum">
              <a:rPr lang="en-US" sz="1800" smtClean="0">
                <a:solidFill>
                  <a:srgbClr val="000000"/>
                </a:solidFill>
                <a:latin typeface="Times New Roman" charset="0"/>
                <a:cs typeface="Times New Roman" charset="0"/>
                <a:sym typeface="Times New Roman" charset="0"/>
              </a:rPr>
              <a:pPr algn="r">
                <a:defRPr/>
              </a:pPr>
              <a:t>206</a:t>
            </a:fld>
            <a:endParaRPr lang="en-US" sz="1800" smtClean="0">
              <a:solidFill>
                <a:srgbClr val="000000"/>
              </a:solidFill>
              <a:latin typeface="Times New Roman" charset="0"/>
              <a:cs typeface="Times New Roman" charset="0"/>
              <a:sym typeface="Times New Roman" charset="0"/>
            </a:endParaRPr>
          </a:p>
        </p:txBody>
      </p:sp>
      <p:sp>
        <p:nvSpPr>
          <p:cNvPr id="253955" name="Rectangle 3"/>
          <p:cNvSpPr>
            <a:spLocks/>
          </p:cNvSpPr>
          <p:nvPr/>
        </p:nvSpPr>
        <p:spPr bwMode="auto">
          <a:xfrm>
            <a:off x="609600" y="1752600"/>
            <a:ext cx="79375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a:solidFill>
                  <a:srgbClr val="2A2A40"/>
                </a:solidFill>
                <a:latin typeface="Arial" charset="0"/>
                <a:ea typeface="ＭＳ Ｐゴシック" charset="0"/>
                <a:sym typeface="Arial" charset="0"/>
              </a:rPr>
              <a:t>Accent furniture and antique reproductions</a:t>
            </a:r>
            <a:endParaRPr lang="en-US" sz="240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a:solidFill>
                  <a:srgbClr val="2A2A40"/>
                </a:solidFill>
                <a:latin typeface="Arial" charset="0"/>
                <a:ea typeface="ＭＳ Ｐゴシック" charset="0"/>
                <a:sym typeface="Arial" charset="0"/>
              </a:rPr>
              <a:t>From China to High Point, NC</a:t>
            </a:r>
            <a:endParaRPr lang="en-US" sz="240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a:solidFill>
                  <a:srgbClr val="2A2A40"/>
                </a:solidFill>
                <a:latin typeface="Arial" charset="0"/>
                <a:ea typeface="ＭＳ Ｐゴシック" charset="0"/>
                <a:sym typeface="Arial" charset="0"/>
              </a:rPr>
              <a:t>Reinvented business model from importing antiques to manufacturing new products, in order to become more competitive, fresh and innovative. </a:t>
            </a:r>
            <a:endParaRPr lang="en-US" sz="240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a:solidFill>
                  <a:srgbClr val="2A2A40"/>
                </a:solidFill>
                <a:latin typeface="Arial" charset="0"/>
                <a:ea typeface="ＭＳ Ｐゴシック" charset="0"/>
                <a:sym typeface="Arial" charset="0"/>
              </a:rPr>
              <a:t>Delivers quality U.S. Made products to U.S. customers</a:t>
            </a:r>
          </a:p>
        </p:txBody>
      </p:sp>
      <p:sp>
        <p:nvSpPr>
          <p:cNvPr id="253956" name="Rectangle 4"/>
          <p:cNvSpPr>
            <a:spLocks/>
          </p:cNvSpPr>
          <p:nvPr/>
        </p:nvSpPr>
        <p:spPr bwMode="auto">
          <a:xfrm>
            <a:off x="685800" y="6451600"/>
            <a:ext cx="6807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a:t>
            </a:r>
            <a:r>
              <a:rPr lang="en-US" sz="1100" dirty="0" err="1">
                <a:solidFill>
                  <a:srgbClr val="190104"/>
                </a:solidFill>
                <a:latin typeface="Arial Italic" charset="0"/>
                <a:ea typeface="ＭＳ Ｐゴシック" charset="0"/>
                <a:sym typeface="Arial Italic" charset="0"/>
              </a:rPr>
              <a:t>redegg.com</a:t>
            </a:r>
            <a:r>
              <a:rPr lang="en-US" sz="1100" dirty="0">
                <a:solidFill>
                  <a:srgbClr val="190104"/>
                </a:solidFill>
                <a:latin typeface="Arial Italic" charset="0"/>
                <a:ea typeface="ＭＳ Ｐゴシック" charset="0"/>
                <a:sym typeface="Arial Italic" charset="0"/>
              </a:rPr>
              <a:t> </a:t>
            </a:r>
          </a:p>
        </p:txBody>
      </p:sp>
      <p:pic>
        <p:nvPicPr>
          <p:cNvPr id="25395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91200" y="590550"/>
            <a:ext cx="32766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53958" name="Rectangle 6"/>
          <p:cNvSpPr>
            <a:spLocks/>
          </p:cNvSpPr>
          <p:nvPr/>
        </p:nvSpPr>
        <p:spPr bwMode="auto">
          <a:xfrm>
            <a:off x="3691180" y="0"/>
            <a:ext cx="171902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38100" tIns="38100" rIns="38100" bIns="38100">
            <a:spAutoFit/>
          </a:bodyPr>
          <a:lstStyle/>
          <a:p>
            <a:pPr algn="l"/>
            <a:r>
              <a:rPr lang="en-US" sz="3200" dirty="0">
                <a:solidFill>
                  <a:srgbClr val="2A2A40"/>
                </a:solidFill>
                <a:latin typeface="Arial" charset="0"/>
                <a:ea typeface="ＭＳ Ｐゴシック" charset="0"/>
                <a:sym typeface="Arial" charset="0"/>
              </a:rPr>
              <a:t>Furniture</a:t>
            </a:r>
          </a:p>
        </p:txBody>
      </p:sp>
    </p:spTree>
  </p:cSld>
  <p:clrMapOvr>
    <a:masterClrMapping/>
  </p:clrMapOvr>
  <p:transition xmlns:p14="http://schemas.microsoft.com/office/powerpoint/2010/mai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5702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8C281A0E-C96C-BE4A-92CF-8DF1E45282B4}" type="slidenum">
              <a:rPr lang="en-US" sz="1800" smtClean="0">
                <a:solidFill>
                  <a:srgbClr val="000000"/>
                </a:solidFill>
                <a:latin typeface="Times New Roman" charset="0"/>
                <a:cs typeface="Times New Roman" charset="0"/>
                <a:sym typeface="Times New Roman" charset="0"/>
              </a:rPr>
              <a:pPr algn="r">
                <a:defRPr/>
              </a:pPr>
              <a:t>207</a:t>
            </a:fld>
            <a:endParaRPr lang="en-US" sz="1800" smtClean="0">
              <a:solidFill>
                <a:srgbClr val="000000"/>
              </a:solidFill>
              <a:latin typeface="Times New Roman" charset="0"/>
              <a:cs typeface="Times New Roman" charset="0"/>
              <a:sym typeface="Times New Roman" charset="0"/>
            </a:endParaRPr>
          </a:p>
        </p:txBody>
      </p:sp>
      <p:sp>
        <p:nvSpPr>
          <p:cNvPr id="254979" name="Rectangle 3"/>
          <p:cNvSpPr>
            <a:spLocks/>
          </p:cNvSpPr>
          <p:nvPr/>
        </p:nvSpPr>
        <p:spPr bwMode="auto">
          <a:xfrm>
            <a:off x="2206625" y="-52388"/>
            <a:ext cx="49784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nchor="ctr"/>
          <a:lstStyle/>
          <a:p>
            <a:r>
              <a:rPr lang="en-US" sz="3200" dirty="0">
                <a:solidFill>
                  <a:srgbClr val="2A2A40"/>
                </a:solidFill>
                <a:latin typeface="Arial" charset="0"/>
                <a:ea typeface="ＭＳ Ｐゴシック" charset="0"/>
                <a:sym typeface="Arial" charset="0"/>
              </a:rPr>
              <a:t>Ride-on Toys</a:t>
            </a:r>
          </a:p>
        </p:txBody>
      </p:sp>
      <p:sp>
        <p:nvSpPr>
          <p:cNvPr id="254980" name="Rectangle 4"/>
          <p:cNvSpPr>
            <a:spLocks/>
          </p:cNvSpPr>
          <p:nvPr/>
        </p:nvSpPr>
        <p:spPr bwMode="auto">
          <a:xfrm>
            <a:off x="152400" y="1052513"/>
            <a:ext cx="88519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652463" indent="-271463" algn="l">
              <a:spcBef>
                <a:spcPts val="400"/>
              </a:spcBef>
              <a:buClr>
                <a:srgbClr val="E40B2A"/>
              </a:buClr>
              <a:buSzPct val="69000"/>
              <a:buFont typeface="Arial" charset="0"/>
              <a:buChar char="●"/>
            </a:pPr>
            <a:r>
              <a:rPr lang="en-US" sz="2800" dirty="0">
                <a:solidFill>
                  <a:srgbClr val="2A2A40"/>
                </a:solidFill>
                <a:latin typeface="Arial" charset="0"/>
                <a:ea typeface="ＭＳ Ｐゴシック" charset="0"/>
                <a:sym typeface="Arial" charset="0"/>
              </a:rPr>
              <a:t>China to Rogers, AR</a:t>
            </a:r>
            <a:endParaRPr lang="en-US" sz="2800" dirty="0">
              <a:solidFill>
                <a:srgbClr val="666699"/>
              </a:solidFill>
              <a:latin typeface="Arial" charset="0"/>
              <a:ea typeface="ＭＳ Ｐゴシック" charset="0"/>
              <a:sym typeface="Arial" charset="0"/>
            </a:endParaRPr>
          </a:p>
          <a:p>
            <a:pPr marL="652463" indent="-271463" algn="l">
              <a:spcBef>
                <a:spcPts val="400"/>
              </a:spcBef>
              <a:buClr>
                <a:srgbClr val="E40B2A"/>
              </a:buClr>
              <a:buSzPct val="69000"/>
              <a:buFont typeface="Arial" charset="0"/>
              <a:buChar char="●"/>
            </a:pPr>
            <a:r>
              <a:rPr lang="en-US" sz="2800" dirty="0">
                <a:solidFill>
                  <a:srgbClr val="2A2A40"/>
                </a:solidFill>
                <a:latin typeface="Arial" charset="0"/>
                <a:ea typeface="ＭＳ Ｐゴシック" charset="0"/>
                <a:sym typeface="Arial" charset="0"/>
              </a:rPr>
              <a:t>74 jobs</a:t>
            </a:r>
            <a:endParaRPr lang="en-US" sz="2800" dirty="0">
              <a:solidFill>
                <a:srgbClr val="666699"/>
              </a:solidFill>
              <a:latin typeface="Arial" charset="0"/>
              <a:ea typeface="ＭＳ Ｐゴシック" charset="0"/>
              <a:sym typeface="Arial" charset="0"/>
            </a:endParaRPr>
          </a:p>
          <a:p>
            <a:pPr marL="652463" indent="-271463" algn="l">
              <a:spcBef>
                <a:spcPts val="400"/>
              </a:spcBef>
              <a:buClr>
                <a:srgbClr val="E40B2A"/>
              </a:buClr>
              <a:buSzPct val="69000"/>
              <a:buFont typeface="Arial" charset="0"/>
              <a:buChar char="●"/>
            </a:pPr>
            <a:r>
              <a:rPr lang="en-US" sz="2800" dirty="0">
                <a:solidFill>
                  <a:srgbClr val="2A2A40"/>
                </a:solidFill>
                <a:latin typeface="Arial" charset="0"/>
                <a:ea typeface="ＭＳ Ｐゴシック" charset="0"/>
                <a:sym typeface="Arial" charset="0"/>
              </a:rPr>
              <a:t>$6.5 million investment</a:t>
            </a:r>
            <a:endParaRPr lang="en-US" sz="2800" dirty="0">
              <a:solidFill>
                <a:srgbClr val="666699"/>
              </a:solidFill>
              <a:latin typeface="Arial" charset="0"/>
              <a:ea typeface="ＭＳ Ｐゴシック" charset="0"/>
              <a:sym typeface="Arial" charset="0"/>
            </a:endParaRPr>
          </a:p>
          <a:p>
            <a:pPr marL="652463" indent="-271463" algn="l">
              <a:spcBef>
                <a:spcPts val="400"/>
              </a:spcBef>
              <a:buClr>
                <a:srgbClr val="E40B2A"/>
              </a:buClr>
              <a:buSzPct val="69000"/>
              <a:buFont typeface="Arial" charset="0"/>
              <a:buChar char="●"/>
            </a:pPr>
            <a:r>
              <a:rPr lang="en-US" sz="2800" dirty="0">
                <a:solidFill>
                  <a:srgbClr val="2A2A40"/>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1054100" lvl="1" indent="-215900" algn="l">
              <a:spcBef>
                <a:spcPts val="400"/>
              </a:spcBef>
              <a:buClr>
                <a:srgbClr val="E40B2A"/>
              </a:buClr>
              <a:buSzPct val="64000"/>
              <a:buFont typeface="Arial" charset="0"/>
              <a:buChar char="●"/>
            </a:pPr>
            <a:r>
              <a:rPr lang="en-US" sz="2400" dirty="0">
                <a:solidFill>
                  <a:srgbClr val="2A2A40"/>
                </a:solidFill>
                <a:latin typeface="Arial" charset="0"/>
                <a:ea typeface="ＭＳ Ｐゴシック" charset="0"/>
                <a:sym typeface="Arial" charset="0"/>
              </a:rPr>
              <a:t>Freight cost</a:t>
            </a:r>
            <a:endParaRPr lang="en-US" sz="2400" dirty="0">
              <a:solidFill>
                <a:srgbClr val="666699"/>
              </a:solidFill>
              <a:latin typeface="Arial" charset="0"/>
              <a:ea typeface="ＭＳ Ｐゴシック" charset="0"/>
              <a:sym typeface="Arial" charset="0"/>
            </a:endParaRPr>
          </a:p>
          <a:p>
            <a:pPr marL="1054100" lvl="1" indent="-215900" algn="l">
              <a:spcBef>
                <a:spcPts val="400"/>
              </a:spcBef>
              <a:buClr>
                <a:srgbClr val="E40B2A"/>
              </a:buClr>
              <a:buSzPct val="64000"/>
              <a:buFont typeface="Arial" charset="0"/>
              <a:buChar char="●"/>
            </a:pPr>
            <a:r>
              <a:rPr lang="en-US" sz="2400" dirty="0">
                <a:solidFill>
                  <a:srgbClr val="2A2A40"/>
                </a:solidFill>
                <a:latin typeface="Arial" charset="0"/>
                <a:ea typeface="ＭＳ Ｐゴシック" charset="0"/>
                <a:sym typeface="Arial" charset="0"/>
              </a:rPr>
              <a:t>Supply chain interruption risk</a:t>
            </a:r>
            <a:endParaRPr lang="en-US" sz="2400" dirty="0">
              <a:solidFill>
                <a:srgbClr val="666699"/>
              </a:solidFill>
              <a:latin typeface="Arial" charset="0"/>
              <a:ea typeface="ＭＳ Ｐゴシック" charset="0"/>
              <a:sym typeface="Arial" charset="0"/>
            </a:endParaRPr>
          </a:p>
          <a:p>
            <a:pPr marL="1054100" lvl="1" indent="-215900" algn="l">
              <a:spcBef>
                <a:spcPts val="400"/>
              </a:spcBef>
              <a:buClr>
                <a:srgbClr val="E40B2A"/>
              </a:buClr>
              <a:buSzPct val="64000"/>
              <a:buFont typeface="Arial" charset="0"/>
              <a:buChar char="●"/>
            </a:pPr>
            <a:r>
              <a:rPr lang="en-US" sz="2400" dirty="0" err="1">
                <a:solidFill>
                  <a:srgbClr val="2A2A40"/>
                </a:solidFill>
                <a:latin typeface="Arial" charset="0"/>
                <a:ea typeface="ＭＳ Ｐゴシック" charset="0"/>
                <a:sym typeface="Arial" charset="0"/>
              </a:rPr>
              <a:t>Walmart</a:t>
            </a:r>
            <a:r>
              <a:rPr lang="en-US" sz="2400" dirty="0">
                <a:solidFill>
                  <a:srgbClr val="2A2A40"/>
                </a:solidFill>
                <a:latin typeface="Arial" charset="0"/>
                <a:ea typeface="ＭＳ Ｐゴシック" charset="0"/>
                <a:sym typeface="Arial" charset="0"/>
              </a:rPr>
              <a:t> initiative</a:t>
            </a:r>
            <a:endParaRPr lang="en-US" sz="2400" dirty="0">
              <a:solidFill>
                <a:srgbClr val="666699"/>
              </a:solidFill>
              <a:latin typeface="Arial" charset="0"/>
              <a:ea typeface="ＭＳ Ｐゴシック" charset="0"/>
              <a:sym typeface="Arial" charset="0"/>
            </a:endParaRPr>
          </a:p>
          <a:p>
            <a:pPr marL="1054100" lvl="1" indent="-215900" algn="l">
              <a:spcBef>
                <a:spcPts val="400"/>
              </a:spcBef>
              <a:buClr>
                <a:srgbClr val="E40B2A"/>
              </a:buClr>
              <a:buSzPct val="64000"/>
              <a:buFont typeface="Arial" charset="0"/>
              <a:buChar char="●"/>
            </a:pPr>
            <a:r>
              <a:rPr lang="en-US" sz="2400" dirty="0">
                <a:solidFill>
                  <a:srgbClr val="2A2A40"/>
                </a:solidFill>
                <a:latin typeface="Arial" charset="0"/>
                <a:ea typeface="ＭＳ Ｐゴシック" charset="0"/>
                <a:sym typeface="Arial" charset="0"/>
              </a:rPr>
              <a:t>Government incentives</a:t>
            </a:r>
          </a:p>
        </p:txBody>
      </p:sp>
      <p:sp>
        <p:nvSpPr>
          <p:cNvPr id="254981" name="Rectangle 5"/>
          <p:cNvSpPr>
            <a:spLocks/>
          </p:cNvSpPr>
          <p:nvPr/>
        </p:nvSpPr>
        <p:spPr bwMode="auto">
          <a:xfrm>
            <a:off x="190500" y="6189663"/>
            <a:ext cx="8775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chemeClr val="bg2"/>
                </a:solidFill>
                <a:latin typeface="Arial" charset="0"/>
                <a:ea typeface="ＭＳ Ｐゴシック" charset="0"/>
                <a:sym typeface="Arial" charset="0"/>
              </a:rPr>
              <a:t>Sources: http://www.themadeinamericamovement.com/2/post/2013/11/toy-firm-to-invest-65-million-add-74-jobs-in-rogers.html</a:t>
            </a:r>
            <a:endParaRPr lang="en-US" sz="2400" dirty="0">
              <a:solidFill>
                <a:schemeClr val="bg2"/>
              </a:solidFill>
              <a:latin typeface="Arial" charset="0"/>
              <a:ea typeface="ＭＳ Ｐゴシック" charset="0"/>
              <a:sym typeface="Arial" charset="0"/>
            </a:endParaRPr>
          </a:p>
          <a:p>
            <a:pPr algn="l"/>
            <a:r>
              <a:rPr lang="en-US" sz="1100" dirty="0">
                <a:solidFill>
                  <a:schemeClr val="bg2"/>
                </a:solidFill>
                <a:latin typeface="Arial" charset="0"/>
                <a:ea typeface="ＭＳ Ｐゴシック" charset="0"/>
                <a:sym typeface="Arial" charset="0"/>
              </a:rPr>
              <a:t>http://</a:t>
            </a:r>
            <a:r>
              <a:rPr lang="en-US" sz="1100" dirty="0" err="1">
                <a:solidFill>
                  <a:schemeClr val="bg2"/>
                </a:solidFill>
                <a:latin typeface="Arial" charset="0"/>
                <a:ea typeface="ＭＳ Ｐゴシック" charset="0"/>
                <a:sym typeface="Arial" charset="0"/>
              </a:rPr>
              <a:t>www.thecitywire.com</a:t>
            </a:r>
            <a:r>
              <a:rPr lang="en-US" sz="1100" dirty="0">
                <a:solidFill>
                  <a:schemeClr val="bg2"/>
                </a:solidFill>
                <a:latin typeface="Arial" charset="0"/>
                <a:ea typeface="ＭＳ Ｐゴシック" charset="0"/>
                <a:sym typeface="Arial" charset="0"/>
              </a:rPr>
              <a:t>/node/30313#.UoaDcGQ_-D6</a:t>
            </a:r>
          </a:p>
        </p:txBody>
      </p:sp>
      <p:pic>
        <p:nvPicPr>
          <p:cNvPr id="254982"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91400" y="838200"/>
            <a:ext cx="13716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pPr>
              <a:defRPr/>
            </a:pPr>
            <a:fld id="{390FCB0A-6956-3241-82AB-F59F61ECB7A7}" type="slidenum">
              <a:rPr lang="en-US"/>
              <a:pPr>
                <a:defRPr/>
              </a:pPr>
              <a:t>208</a:t>
            </a:fld>
            <a:endParaRPr lang="en-US"/>
          </a:p>
        </p:txBody>
      </p:sp>
      <p:pic>
        <p:nvPicPr>
          <p:cNvPr id="256002"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56003" name="Rectangle 2"/>
          <p:cNvSpPr>
            <a:spLocks/>
          </p:cNvSpPr>
          <p:nvPr/>
        </p:nvSpPr>
        <p:spPr bwMode="auto">
          <a:xfrm>
            <a:off x="1219200" y="685800"/>
            <a:ext cx="48133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r"/>
            <a:r>
              <a:rPr lang="en-US" sz="3200" dirty="0" smtClean="0">
                <a:solidFill>
                  <a:srgbClr val="2A2A40"/>
                </a:solidFill>
                <a:latin typeface="Arial" charset="0"/>
                <a:ea typeface="ＭＳ Ｐゴシック" charset="0"/>
                <a:sym typeface="Arial" charset="0"/>
              </a:rPr>
              <a:t>P</a:t>
            </a:r>
            <a:endParaRPr lang="en-US" sz="3200" dirty="0">
              <a:solidFill>
                <a:srgbClr val="2A2A40"/>
              </a:solidFill>
              <a:latin typeface="Arial" charset="0"/>
              <a:ea typeface="ＭＳ Ｐゴシック" charset="0"/>
              <a:sym typeface="Arial" charset="0"/>
            </a:endParaRPr>
          </a:p>
        </p:txBody>
      </p:sp>
      <p:sp>
        <p:nvSpPr>
          <p:cNvPr id="256004" name="Rectangle 3"/>
          <p:cNvSpPr>
            <a:spLocks/>
          </p:cNvSpPr>
          <p:nvPr/>
        </p:nvSpPr>
        <p:spPr bwMode="auto">
          <a:xfrm>
            <a:off x="152400" y="2057400"/>
            <a:ext cx="88519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9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China to Kewaskum, WI</a:t>
            </a:r>
            <a:endParaRPr lang="en-US" sz="2800" dirty="0">
              <a:solidFill>
                <a:srgbClr val="666699"/>
              </a:solidFill>
              <a:latin typeface="Arial" charset="0"/>
              <a:ea typeface="ＭＳ Ｐゴシック" charset="0"/>
              <a:sym typeface="Arial" charset="0"/>
            </a:endParaRPr>
          </a:p>
          <a:p>
            <a:pPr marL="303213" indent="-303213" algn="l">
              <a:spcBef>
                <a:spcPts val="9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Gained efficiency through lean manufacturing</a:t>
            </a:r>
            <a:endParaRPr lang="en-US" sz="24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D30000"/>
                </a:solidFill>
                <a:latin typeface="Arial" charset="0"/>
                <a:ea typeface="ＭＳ Ｐゴシック" charset="0"/>
                <a:sym typeface="Arial" charset="0"/>
              </a:rPr>
              <a:t>Product delivery time shorter</a:t>
            </a:r>
            <a:endParaRPr lang="en-US" sz="24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Inventory turnover faster</a:t>
            </a:r>
          </a:p>
        </p:txBody>
      </p:sp>
      <p:sp>
        <p:nvSpPr>
          <p:cNvPr id="256005" name="Rectangle 4"/>
          <p:cNvSpPr>
            <a:spLocks/>
          </p:cNvSpPr>
          <p:nvPr/>
        </p:nvSpPr>
        <p:spPr bwMode="auto">
          <a:xfrm>
            <a:off x="304800" y="6400800"/>
            <a:ext cx="60896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38100" tIns="38100" rIns="38100" bIns="38100">
            <a:spAutoFit/>
          </a:bodyPr>
          <a:lstStyle/>
          <a:p>
            <a:pPr algn="l"/>
            <a:r>
              <a:rPr lang="en-US" sz="1100" dirty="0">
                <a:solidFill>
                  <a:srgbClr val="190104"/>
                </a:solidFill>
                <a:latin typeface="Arial"/>
                <a:ea typeface="ＭＳ Ｐゴシック" charset="0"/>
                <a:cs typeface="Arial"/>
                <a:sym typeface="Arial" charset="0"/>
              </a:rPr>
              <a:t>Source: </a:t>
            </a:r>
            <a:r>
              <a:rPr lang="en-US" sz="1100" dirty="0">
                <a:solidFill>
                  <a:srgbClr val="190104"/>
                </a:solidFill>
                <a:latin typeface="Arial"/>
                <a:ea typeface="ＭＳ Ｐゴシック" charset="0"/>
                <a:cs typeface="Arial"/>
                <a:sym typeface="Arial Bold" charset="0"/>
              </a:rPr>
              <a:t>Bringing work back to </a:t>
            </a:r>
            <a:r>
              <a:rPr lang="en-US" sz="1100" dirty="0" smtClean="0">
                <a:solidFill>
                  <a:srgbClr val="190104"/>
                </a:solidFill>
                <a:latin typeface="Arial"/>
                <a:ea typeface="ＭＳ Ｐゴシック" charset="0"/>
                <a:cs typeface="Arial"/>
                <a:sym typeface="Arial Bold" charset="0"/>
              </a:rPr>
              <a:t>America</a:t>
            </a:r>
            <a:r>
              <a:rPr lang="en-US" sz="1100" dirty="0" smtClean="0">
                <a:solidFill>
                  <a:srgbClr val="666699"/>
                </a:solidFill>
                <a:latin typeface="Arial"/>
                <a:ea typeface="ＭＳ Ｐゴシック" charset="0"/>
                <a:cs typeface="Arial"/>
                <a:sym typeface="Arial" charset="0"/>
              </a:rPr>
              <a:t>, </a:t>
            </a:r>
            <a:r>
              <a:rPr lang="en-US" sz="1100" dirty="0" smtClean="0">
                <a:solidFill>
                  <a:srgbClr val="190104"/>
                </a:solidFill>
                <a:latin typeface="Arial"/>
                <a:ea typeface="ＭＳ Ｐゴシック" charset="0"/>
                <a:cs typeface="Arial"/>
                <a:sym typeface="Arial" charset="0"/>
              </a:rPr>
              <a:t>Don </a:t>
            </a:r>
            <a:r>
              <a:rPr lang="en-US" sz="1100" dirty="0" err="1">
                <a:solidFill>
                  <a:srgbClr val="190104"/>
                </a:solidFill>
                <a:latin typeface="Arial"/>
                <a:ea typeface="ＭＳ Ｐゴシック" charset="0"/>
                <a:cs typeface="Arial"/>
                <a:sym typeface="Arial" charset="0"/>
              </a:rPr>
              <a:t>Loepp</a:t>
            </a:r>
            <a:r>
              <a:rPr lang="en-US" sz="1100" dirty="0">
                <a:solidFill>
                  <a:srgbClr val="190104"/>
                </a:solidFill>
                <a:latin typeface="Arial"/>
                <a:ea typeface="ＭＳ Ｐゴシック" charset="0"/>
                <a:cs typeface="Arial"/>
                <a:sym typeface="Arial" charset="0"/>
              </a:rPr>
              <a:t> on September 24, 2008 </a:t>
            </a:r>
          </a:p>
        </p:txBody>
      </p:sp>
      <p:pic>
        <p:nvPicPr>
          <p:cNvPr id="256006"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0" y="762000"/>
            <a:ext cx="3640561"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56007" name="Text Box 6"/>
          <p:cNvSpPr txBox="1">
            <a:spLocks noChangeArrowheads="1"/>
          </p:cNvSpPr>
          <p:nvPr/>
        </p:nvSpPr>
        <p:spPr bwMode="auto">
          <a:xfrm>
            <a:off x="8232775" y="6375400"/>
            <a:ext cx="4540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fld id="{5D5534E6-9D42-AC41-BA81-8DAB6CF46D17}" type="slidenum">
              <a:rPr lang="en-US" sz="1800">
                <a:solidFill>
                  <a:srgbClr val="666699"/>
                </a:solidFill>
                <a:latin typeface="Arial" charset="0"/>
                <a:ea typeface="ＭＳ Ｐゴシック" charset="0"/>
                <a:sym typeface="Arial" charset="0"/>
              </a:rPr>
              <a:pPr algn="r" eaLnBrk="1" hangingPunct="1"/>
              <a:t>208</a:t>
            </a:fld>
            <a:endParaRPr lang="en-US" sz="1800">
              <a:solidFill>
                <a:srgbClr val="666699"/>
              </a:solidFill>
              <a:latin typeface="Arial" charset="0"/>
              <a:ea typeface="ＭＳ Ｐゴシック" charset="0"/>
              <a:sym typeface="Arial" charset="0"/>
            </a:endParaRPr>
          </a:p>
        </p:txBody>
      </p:sp>
      <p:sp>
        <p:nvSpPr>
          <p:cNvPr id="2" name="Rectangle 1"/>
          <p:cNvSpPr/>
          <p:nvPr/>
        </p:nvSpPr>
        <p:spPr>
          <a:xfrm>
            <a:off x="2711651" y="24824"/>
            <a:ext cx="3674002" cy="584776"/>
          </a:xfrm>
          <a:prstGeom prst="rect">
            <a:avLst/>
          </a:prstGeom>
        </p:spPr>
        <p:txBody>
          <a:bodyPr wrap="none">
            <a:spAutoFit/>
          </a:bodyPr>
          <a:lstStyle/>
          <a:p>
            <a:r>
              <a:rPr lang="en-US" sz="3200" dirty="0" smtClean="0">
                <a:solidFill>
                  <a:srgbClr val="2A2A40"/>
                </a:solidFill>
                <a:latin typeface="Arial" charset="0"/>
                <a:ea typeface="ＭＳ Ｐゴシック" charset="0"/>
                <a:sym typeface="Arial" charset="0"/>
              </a:rPr>
              <a:t>Plastics, Cookware </a:t>
            </a:r>
            <a:endParaRPr lang="en-US" sz="3200" dirty="0"/>
          </a:p>
        </p:txBody>
      </p:sp>
    </p:spTree>
  </p:cSld>
  <p:clrMapOvr>
    <a:masterClrMapping/>
  </p:clrMapOvr>
  <p:transition xmlns:p14="http://schemas.microsoft.com/office/powerpoint/2010/mai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5907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BBC0BC54-AD92-D04C-95FF-B99B989BE1A5}" type="slidenum">
              <a:rPr lang="en-US" sz="1800" smtClean="0">
                <a:solidFill>
                  <a:srgbClr val="000000"/>
                </a:solidFill>
                <a:latin typeface="Times New Roman" charset="0"/>
                <a:cs typeface="Times New Roman" charset="0"/>
                <a:sym typeface="Times New Roman" charset="0"/>
              </a:rPr>
              <a:pPr algn="r">
                <a:defRPr/>
              </a:pPr>
              <a:t>209</a:t>
            </a:fld>
            <a:endParaRPr lang="en-US" sz="1800" smtClean="0">
              <a:solidFill>
                <a:srgbClr val="000000"/>
              </a:solidFill>
              <a:latin typeface="Times New Roman" charset="0"/>
              <a:cs typeface="Times New Roman" charset="0"/>
              <a:sym typeface="Times New Roman" charset="0"/>
            </a:endParaRPr>
          </a:p>
        </p:txBody>
      </p:sp>
      <p:pic>
        <p:nvPicPr>
          <p:cNvPr id="25702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54700" y="787401"/>
            <a:ext cx="31496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259076" name="Rectangle 4"/>
          <p:cNvSpPr>
            <a:spLocks noGrp="1" noChangeArrowheads="1"/>
          </p:cNvSpPr>
          <p:nvPr>
            <p:ph type="title"/>
          </p:nvPr>
        </p:nvSpPr>
        <p:spPr>
          <a:xfrm>
            <a:off x="1654175" y="0"/>
            <a:ext cx="6146800" cy="10668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600" dirty="0" smtClean="0">
                <a:solidFill>
                  <a:srgbClr val="2A2A40"/>
                </a:solidFill>
              </a:rPr>
              <a:t>Bumper Assemblies, R&amp;D</a:t>
            </a:r>
            <a:br>
              <a:rPr lang="en-US" sz="3600" dirty="0" smtClean="0">
                <a:solidFill>
                  <a:srgbClr val="2A2A40"/>
                </a:solidFill>
              </a:rPr>
            </a:br>
            <a:r>
              <a:rPr lang="en-US" sz="3600" dirty="0" smtClean="0">
                <a:solidFill>
                  <a:srgbClr val="2A2A40"/>
                </a:solidFill>
              </a:rPr>
              <a:t>(</a:t>
            </a:r>
            <a:r>
              <a:rPr lang="en-US" sz="3200" dirty="0">
                <a:solidFill>
                  <a:srgbClr val="2A2A40"/>
                </a:solidFill>
                <a:latin typeface="Arial" charset="0"/>
                <a:ea typeface="ＭＳ Ｐゴシック" charset="0"/>
              </a:rPr>
              <a:t>Foreign Direct Investment</a:t>
            </a:r>
            <a:r>
              <a:rPr lang="en-US" sz="3200" dirty="0" smtClean="0">
                <a:solidFill>
                  <a:srgbClr val="2A2A40"/>
                </a:solidFill>
              </a:rPr>
              <a:t>)</a:t>
            </a:r>
          </a:p>
        </p:txBody>
      </p:sp>
      <p:sp>
        <p:nvSpPr>
          <p:cNvPr id="257029" name="Rectangle 5"/>
          <p:cNvSpPr>
            <a:spLocks/>
          </p:cNvSpPr>
          <p:nvPr/>
        </p:nvSpPr>
        <p:spPr bwMode="auto">
          <a:xfrm>
            <a:off x="122238" y="1638300"/>
            <a:ext cx="88519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Germany to Cullman, AL</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Contractor for Mercedes-Benz</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$115 million recent manufacturing investment</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$2.5 million investment in R&amp;D center</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200 new manufacturing jobs (700 total)</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140 R&amp;D jobs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a:t>
            </a:r>
            <a:r>
              <a:rPr lang="en-US" sz="2800" dirty="0" smtClean="0">
                <a:latin typeface="Arial" charset="0"/>
                <a:ea typeface="ＭＳ Ｐゴシック" charset="0"/>
                <a:sym typeface="Arial" charset="0"/>
              </a:rPr>
              <a:t>Reason:</a:t>
            </a:r>
            <a:endParaRPr lang="en-US" sz="2800" dirty="0">
              <a:latin typeface="Arial" charset="0"/>
              <a:ea typeface="ＭＳ Ｐゴシック" charset="0"/>
              <a:sym typeface="Arial" charset="0"/>
            </a:endParaRP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Skilled workforce</a:t>
            </a:r>
          </a:p>
        </p:txBody>
      </p:sp>
      <p:sp>
        <p:nvSpPr>
          <p:cNvPr id="257030" name="Rectangle 6"/>
          <p:cNvSpPr>
            <a:spLocks/>
          </p:cNvSpPr>
          <p:nvPr/>
        </p:nvSpPr>
        <p:spPr bwMode="auto">
          <a:xfrm>
            <a:off x="228600" y="5791200"/>
            <a:ext cx="87757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Stephen Moore,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Alabama attracts auto investment.</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Plastics Today</a:t>
            </a:r>
            <a:r>
              <a:rPr lang="en-US" altLang="ja-JP" sz="1100" dirty="0">
                <a:solidFill>
                  <a:srgbClr val="190104"/>
                </a:solidFill>
                <a:latin typeface="Arial" charset="0"/>
                <a:ea typeface="Arial" charset="0"/>
                <a:cs typeface="Arial" charset="0"/>
                <a:sym typeface="Arial" charset="0"/>
              </a:rPr>
              <a:t>. December 30, 2013.</a:t>
            </a:r>
            <a:endParaRPr lang="en-US" altLang="ja-JP" sz="1100" dirty="0">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REHAU adding 200 jobs as part of massive new expansion. Trent Moore, Cullman Times. June 12, 2012.</a:t>
            </a:r>
            <a:endParaRPr lang="en-US" sz="1100" dirty="0">
              <a:latin typeface="Arial" charset="0"/>
              <a:ea typeface="Lucida Grande" charset="0"/>
              <a:cs typeface="Lucida Grande" charset="0"/>
              <a:sym typeface="Arial" charset="0"/>
            </a:endParaRPr>
          </a:p>
          <a:p>
            <a:pPr algn="l"/>
            <a:r>
              <a:rPr lang="en-US" sz="1100" dirty="0">
                <a:latin typeface="Arial" charset="0"/>
                <a:ea typeface="Arial" charset="0"/>
                <a:cs typeface="Arial" charset="0"/>
                <a:sym typeface="Arial" charset="0"/>
              </a:rPr>
              <a:t>REHAU breaks ground on new production facility, will add 200 new jobs. WHNT. January 14, 2013.</a:t>
            </a:r>
            <a:endParaRPr lang="en-US" sz="1100" dirty="0">
              <a:latin typeface="Arial" charset="0"/>
              <a:ea typeface="Lucida Grande" charset="0"/>
              <a:cs typeface="Lucida Grande" charset="0"/>
              <a:sym typeface="Arial" charset="0"/>
            </a:endParaRPr>
          </a:p>
          <a:p>
            <a:pPr algn="l"/>
            <a:r>
              <a:rPr lang="en-US" sz="1100" dirty="0">
                <a:latin typeface="Arial" charset="0"/>
                <a:ea typeface="Arial" charset="0"/>
                <a:cs typeface="Arial" charset="0"/>
                <a:sym typeface="Arial" charset="0"/>
              </a:rPr>
              <a:t>REHAU to open first research and development center in Cullman. Made in Alabama. November 7, 2013.</a:t>
            </a:r>
            <a:endParaRPr lang="en-US" sz="1100" dirty="0">
              <a:latin typeface="Arial" charset="0"/>
              <a:ea typeface="Lucida Grande" charset="0"/>
              <a:cs typeface="Lucida Grande" charset="0"/>
              <a:sym typeface="Arial" charset="0"/>
            </a:endParaRPr>
          </a:p>
          <a:p>
            <a:pPr algn="l"/>
            <a:r>
              <a:rPr lang="en-US" sz="1100" dirty="0">
                <a:latin typeface="Arial" charset="0"/>
                <a:ea typeface="Arial" charset="0"/>
                <a:cs typeface="Arial" charset="0"/>
                <a:sym typeface="Arial" charset="0"/>
              </a:rPr>
              <a:t>REHAU announces plans for new automotive technical center in Cullman, Alabama. REHAU. November 7, 2013.</a:t>
            </a:r>
          </a:p>
        </p:txBody>
      </p:sp>
    </p:spTree>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277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D807C802-EE6C-4440-B29F-C6DB2301347D}" type="slidenum">
              <a:rPr lang="en-US" sz="1800" smtClean="0">
                <a:solidFill>
                  <a:srgbClr val="000000"/>
                </a:solidFill>
                <a:latin typeface="Times New Roman" charset="0"/>
                <a:cs typeface="Times New Roman" charset="0"/>
                <a:sym typeface="Times New Roman" charset="0"/>
              </a:rPr>
              <a:pPr algn="r">
                <a:defRPr/>
              </a:pPr>
              <a:t>21</a:t>
            </a:fld>
            <a:endParaRPr lang="en-US" sz="1800" smtClean="0">
              <a:solidFill>
                <a:srgbClr val="000000"/>
              </a:solidFill>
              <a:latin typeface="Times New Roman" charset="0"/>
              <a:cs typeface="Times New Roman" charset="0"/>
              <a:sym typeface="Times New Roman" charset="0"/>
            </a:endParaRPr>
          </a:p>
        </p:txBody>
      </p:sp>
      <p:sp>
        <p:nvSpPr>
          <p:cNvPr id="30723" name="Rectangle 3"/>
          <p:cNvSpPr>
            <a:spLocks/>
          </p:cNvSpPr>
          <p:nvPr/>
        </p:nvSpPr>
        <p:spPr bwMode="auto">
          <a:xfrm>
            <a:off x="457200" y="-36513"/>
            <a:ext cx="79375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Luxury Vinyl Tile</a:t>
            </a:r>
          </a:p>
        </p:txBody>
      </p:sp>
      <p:sp>
        <p:nvSpPr>
          <p:cNvPr id="30724" name="Rectangle 4"/>
          <p:cNvSpPr>
            <a:spLocks/>
          </p:cNvSpPr>
          <p:nvPr/>
        </p:nvSpPr>
        <p:spPr bwMode="auto">
          <a:xfrm>
            <a:off x="295275" y="1600200"/>
            <a:ext cx="88519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err="1">
                <a:solidFill>
                  <a:srgbClr val="2A2A40"/>
                </a:solidFill>
                <a:latin typeface="Arial" charset="0"/>
                <a:ea typeface="ＭＳ Ｐゴシック" charset="0"/>
                <a:sym typeface="Arial" charset="0"/>
              </a:rPr>
              <a:t>Reshoring</a:t>
            </a:r>
            <a:r>
              <a:rPr lang="en-US" sz="2800" dirty="0">
                <a:solidFill>
                  <a:srgbClr val="2A2A40"/>
                </a:solidFill>
                <a:latin typeface="Arial" charset="0"/>
                <a:ea typeface="ＭＳ Ｐゴシック" charset="0"/>
                <a:sym typeface="Arial" charset="0"/>
              </a:rPr>
              <a:t> from China to Lancaster, PA, to begin in 2014</a:t>
            </a:r>
            <a:endParaRPr lang="en-US" sz="28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57 jobs</a:t>
            </a:r>
            <a:endParaRPr lang="en-US" sz="28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$41 million factory investment</a:t>
            </a:r>
            <a:endParaRPr lang="en-US" sz="28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69000"/>
              <a:buFont typeface="Wingdings" charset="0"/>
              <a:buChar char="l"/>
            </a:pPr>
            <a:r>
              <a:rPr lang="en-US" sz="2800" dirty="0" smtClean="0">
                <a:solidFill>
                  <a:srgbClr val="2A2A40"/>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03263" lvl="1" indent="-341313" algn="l">
              <a:spcBef>
                <a:spcPts val="600"/>
              </a:spcBef>
              <a:buClr>
                <a:srgbClr val="E40B2A"/>
              </a:buClr>
              <a:buSzPct val="64000"/>
              <a:buFont typeface="Wingdings" charset="0"/>
              <a:buChar char="l"/>
            </a:pPr>
            <a:r>
              <a:rPr lang="en-US" sz="2400" dirty="0">
                <a:solidFill>
                  <a:srgbClr val="2A2A40"/>
                </a:solidFill>
                <a:latin typeface="Arial" charset="0"/>
                <a:ea typeface="ＭＳ Ｐゴシック" charset="0"/>
                <a:sym typeface="Arial" charset="0"/>
              </a:rPr>
              <a:t>Competitive cost structure</a:t>
            </a:r>
            <a:endParaRPr lang="en-US" sz="2400" dirty="0">
              <a:solidFill>
                <a:srgbClr val="666699"/>
              </a:solidFill>
              <a:latin typeface="Arial" charset="0"/>
              <a:ea typeface="ＭＳ Ｐゴシック" charset="0"/>
              <a:sym typeface="Arial" charset="0"/>
            </a:endParaRPr>
          </a:p>
          <a:p>
            <a:pPr marL="703263" lvl="1" indent="-341313" algn="l">
              <a:spcBef>
                <a:spcPts val="600"/>
              </a:spcBef>
              <a:buClr>
                <a:srgbClr val="E40B2A"/>
              </a:buClr>
              <a:buSzPct val="64000"/>
              <a:buFont typeface="Wingdings" charset="0"/>
              <a:buChar char="l"/>
            </a:pPr>
            <a:r>
              <a:rPr lang="en-US" sz="2400" dirty="0">
                <a:solidFill>
                  <a:srgbClr val="2A2A40"/>
                </a:solidFill>
                <a:latin typeface="Arial" charset="0"/>
                <a:ea typeface="ＭＳ Ｐゴシック" charset="0"/>
                <a:sym typeface="Arial" charset="0"/>
              </a:rPr>
              <a:t>Lead time</a:t>
            </a:r>
            <a:endParaRPr lang="en-US" sz="2400" dirty="0">
              <a:solidFill>
                <a:srgbClr val="666699"/>
              </a:solidFill>
              <a:latin typeface="Arial" charset="0"/>
              <a:ea typeface="ＭＳ Ｐゴシック" charset="0"/>
              <a:sym typeface="Arial" charset="0"/>
            </a:endParaRPr>
          </a:p>
          <a:p>
            <a:pPr marL="703263" lvl="1" indent="-341313" algn="l">
              <a:spcBef>
                <a:spcPts val="600"/>
              </a:spcBef>
              <a:buClr>
                <a:srgbClr val="E40B2A"/>
              </a:buClr>
              <a:buSzPct val="64000"/>
              <a:buFont typeface="Wingdings" charset="0"/>
              <a:buChar char="l"/>
            </a:pPr>
            <a:r>
              <a:rPr lang="en-US" sz="2400" dirty="0">
                <a:solidFill>
                  <a:srgbClr val="2A2A40"/>
                </a:solidFill>
                <a:latin typeface="Arial" charset="0"/>
                <a:ea typeface="ＭＳ Ｐゴシック" charset="0"/>
                <a:sym typeface="Arial" charset="0"/>
              </a:rPr>
              <a:t>Improved customer service</a:t>
            </a:r>
            <a:endParaRPr lang="en-US" sz="2400" dirty="0">
              <a:solidFill>
                <a:srgbClr val="666699"/>
              </a:solidFill>
              <a:latin typeface="Arial" charset="0"/>
              <a:ea typeface="ＭＳ Ｐゴシック" charset="0"/>
              <a:sym typeface="Arial" charset="0"/>
            </a:endParaRPr>
          </a:p>
          <a:p>
            <a:pPr marL="703263" lvl="1" indent="-341313" algn="l">
              <a:spcBef>
                <a:spcPts val="600"/>
              </a:spcBef>
              <a:buClr>
                <a:srgbClr val="E40B2A"/>
              </a:buClr>
              <a:buSzPct val="64000"/>
              <a:buFont typeface="Wingdings" charset="0"/>
              <a:buChar char="l"/>
            </a:pPr>
            <a:r>
              <a:rPr lang="en-US" sz="2400" dirty="0">
                <a:solidFill>
                  <a:srgbClr val="2A2A40"/>
                </a:solidFill>
                <a:latin typeface="Arial" charset="0"/>
                <a:ea typeface="ＭＳ Ｐゴシック" charset="0"/>
                <a:sym typeface="Arial" charset="0"/>
              </a:rPr>
              <a:t>Government incentives</a:t>
            </a:r>
          </a:p>
        </p:txBody>
      </p:sp>
      <p:sp>
        <p:nvSpPr>
          <p:cNvPr id="30725" name="Rectangle 5"/>
          <p:cNvSpPr>
            <a:spLocks/>
          </p:cNvSpPr>
          <p:nvPr/>
        </p:nvSpPr>
        <p:spPr bwMode="auto">
          <a:xfrm>
            <a:off x="152400" y="6172200"/>
            <a:ext cx="8928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Armstrong World Industries.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Armstrong Selects Lancaster, PA Floor Plant for $41 Million Investment. October 10, 2013. </a:t>
            </a:r>
            <a:r>
              <a:rPr lang="en-US" altLang="ja-JP" sz="1100" u="sng">
                <a:solidFill>
                  <a:srgbClr val="CCCCFF"/>
                </a:solidFill>
                <a:latin typeface="Arial" charset="0"/>
                <a:ea typeface="Arial" charset="0"/>
                <a:cs typeface="Arial" charset="0"/>
                <a:sym typeface="Arial" charset="0"/>
                <a:hlinkClick r:id="rId3"/>
              </a:rPr>
              <a:t>http://ir.armstrong.com/releasedetail.cfm?ReleaseID=796306</a:t>
            </a:r>
            <a:r>
              <a:rPr lang="en-US" altLang="ja-JP" sz="1100">
                <a:solidFill>
                  <a:srgbClr val="190104"/>
                </a:solidFill>
                <a:latin typeface="Arial" charset="0"/>
                <a:ea typeface="Arial" charset="0"/>
                <a:cs typeface="Arial" charset="0"/>
                <a:sym typeface="Arial" charset="0"/>
              </a:rPr>
              <a:t>. </a:t>
            </a:r>
            <a:endParaRPr lang="en-US" sz="1100">
              <a:solidFill>
                <a:srgbClr val="190104"/>
              </a:solidFill>
              <a:latin typeface="Arial" charset="0"/>
              <a:ea typeface="Arial" charset="0"/>
              <a:cs typeface="Arial" charset="0"/>
              <a:sym typeface="Arial" charset="0"/>
            </a:endParaRPr>
          </a:p>
        </p:txBody>
      </p:sp>
      <p:pic>
        <p:nvPicPr>
          <p:cNvPr id="30726"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81600" y="609600"/>
            <a:ext cx="3810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4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6009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F8AC0724-4B77-7446-8A29-729B9F1E9718}" type="slidenum">
              <a:rPr lang="en-US" sz="1800" smtClean="0">
                <a:solidFill>
                  <a:srgbClr val="000000"/>
                </a:solidFill>
                <a:latin typeface="Times New Roman" charset="0"/>
                <a:cs typeface="Times New Roman" charset="0"/>
                <a:sym typeface="Times New Roman" charset="0"/>
              </a:rPr>
              <a:pPr algn="r">
                <a:defRPr/>
              </a:pPr>
              <a:t>210</a:t>
            </a:fld>
            <a:endParaRPr lang="en-US" sz="1800" smtClean="0">
              <a:solidFill>
                <a:srgbClr val="000000"/>
              </a:solidFill>
              <a:latin typeface="Times New Roman" charset="0"/>
              <a:cs typeface="Times New Roman" charset="0"/>
              <a:sym typeface="Times New Roman" charset="0"/>
            </a:endParaRPr>
          </a:p>
        </p:txBody>
      </p:sp>
      <p:sp>
        <p:nvSpPr>
          <p:cNvPr id="258051" name="Rectangle 3"/>
          <p:cNvSpPr>
            <a:spLocks/>
          </p:cNvSpPr>
          <p:nvPr/>
        </p:nvSpPr>
        <p:spPr bwMode="auto">
          <a:xfrm>
            <a:off x="2206625" y="-36513"/>
            <a:ext cx="4978400" cy="1231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nchor="ctr"/>
          <a:lstStyle/>
          <a:p>
            <a:r>
              <a:rPr lang="en-US" sz="3200" dirty="0">
                <a:solidFill>
                  <a:srgbClr val="2A2A40"/>
                </a:solidFill>
                <a:latin typeface="Arial" charset="0"/>
                <a:ea typeface="ＭＳ Ｐゴシック" charset="0"/>
                <a:sym typeface="Arial" charset="0"/>
              </a:rPr>
              <a:t>Socks </a:t>
            </a:r>
            <a:br>
              <a:rPr lang="en-US" sz="3200" dirty="0">
                <a:solidFill>
                  <a:srgbClr val="2A2A40"/>
                </a:solidFill>
                <a:latin typeface="Arial" charset="0"/>
                <a:ea typeface="ＭＳ Ｐゴシック" charset="0"/>
                <a:sym typeface="Arial" charset="0"/>
              </a:rPr>
            </a:br>
            <a:r>
              <a:rPr lang="en-US" sz="3200" dirty="0">
                <a:solidFill>
                  <a:srgbClr val="2A2A40"/>
                </a:solidFill>
                <a:latin typeface="Arial" charset="0"/>
                <a:ea typeface="ＭＳ Ｐゴシック" charset="0"/>
                <a:sym typeface="Arial" charset="0"/>
              </a:rPr>
              <a:t>(Kept from Offshoring)</a:t>
            </a:r>
          </a:p>
        </p:txBody>
      </p:sp>
      <p:sp>
        <p:nvSpPr>
          <p:cNvPr id="258052" name="Rectangle 4"/>
          <p:cNvSpPr>
            <a:spLocks/>
          </p:cNvSpPr>
          <p:nvPr/>
        </p:nvSpPr>
        <p:spPr bwMode="auto">
          <a:xfrm>
            <a:off x="152400" y="2209800"/>
            <a:ext cx="88519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2413" indent="-252413" algn="l">
              <a:spcBef>
                <a:spcPts val="400"/>
              </a:spcBef>
              <a:buClr>
                <a:srgbClr val="E40B2A"/>
              </a:buClr>
              <a:buSzPct val="100000"/>
              <a:buFont typeface="Arial" charset="0"/>
              <a:buChar char="●"/>
            </a:pPr>
            <a:r>
              <a:rPr lang="en-US" sz="2800" dirty="0" smtClean="0">
                <a:solidFill>
                  <a:srgbClr val="2A2A40"/>
                </a:solidFill>
                <a:latin typeface="Arial" charset="0"/>
                <a:ea typeface="ＭＳ Ｐゴシック" charset="0"/>
                <a:sym typeface="Arial" charset="0"/>
              </a:rPr>
              <a:t> Cleveland</a:t>
            </a:r>
            <a:r>
              <a:rPr lang="en-US" sz="2800" dirty="0">
                <a:solidFill>
                  <a:srgbClr val="2A2A40"/>
                </a:solidFill>
                <a:latin typeface="Arial" charset="0"/>
                <a:ea typeface="ＭＳ Ｐゴシック" charset="0"/>
                <a:sym typeface="Arial" charset="0"/>
              </a:rPr>
              <a:t>, TN and Fort Payne, AL</a:t>
            </a:r>
            <a:endParaRPr lang="en-US" sz="2800" dirty="0">
              <a:solidFill>
                <a:srgbClr val="666699"/>
              </a:solidFill>
              <a:latin typeface="Arial" charset="0"/>
              <a:ea typeface="ＭＳ Ｐゴシック" charset="0"/>
              <a:sym typeface="Arial" charset="0"/>
            </a:endParaRPr>
          </a:p>
          <a:p>
            <a:pPr marL="252413" indent="-252413" algn="l">
              <a:spcBef>
                <a:spcPts val="400"/>
              </a:spcBef>
              <a:buClr>
                <a:srgbClr val="E40B2A"/>
              </a:buClr>
              <a:buSzPct val="100000"/>
              <a:buFont typeface="Arial" charset="0"/>
              <a:buChar char="●"/>
            </a:pPr>
            <a:r>
              <a:rPr lang="en-US" sz="2800" dirty="0" smtClean="0">
                <a:solidFill>
                  <a:srgbClr val="2A2A40"/>
                </a:solidFill>
                <a:latin typeface="Arial" charset="0"/>
                <a:ea typeface="ＭＳ Ｐゴシック" charset="0"/>
                <a:sym typeface="Arial" charset="0"/>
              </a:rPr>
              <a:t> 250 </a:t>
            </a:r>
            <a:r>
              <a:rPr lang="en-US" sz="2800" dirty="0">
                <a:solidFill>
                  <a:srgbClr val="2A2A40"/>
                </a:solidFill>
                <a:latin typeface="Arial" charset="0"/>
                <a:ea typeface="ＭＳ Ｐゴシック" charset="0"/>
                <a:sym typeface="Arial" charset="0"/>
              </a:rPr>
              <a:t>jobs in 2011, 195 jobs in 2013</a:t>
            </a:r>
            <a:endParaRPr lang="en-US" sz="2800" dirty="0">
              <a:solidFill>
                <a:srgbClr val="666699"/>
              </a:solidFill>
              <a:latin typeface="Arial" charset="0"/>
              <a:ea typeface="ＭＳ Ｐゴシック" charset="0"/>
              <a:sym typeface="Arial" charset="0"/>
            </a:endParaRPr>
          </a:p>
          <a:p>
            <a:pPr marL="252413" indent="-252413" algn="l">
              <a:spcBef>
                <a:spcPts val="400"/>
              </a:spcBef>
              <a:buClr>
                <a:srgbClr val="E40B2A"/>
              </a:buClr>
              <a:buSzPct val="100000"/>
              <a:buFont typeface="Arial" charset="0"/>
              <a:buChar char="●"/>
            </a:pPr>
            <a:r>
              <a:rPr lang="en-US" sz="2800" dirty="0" smtClean="0">
                <a:solidFill>
                  <a:srgbClr val="2A2A40"/>
                </a:solidFill>
                <a:latin typeface="Arial" charset="0"/>
                <a:ea typeface="ＭＳ Ｐゴシック" charset="0"/>
                <a:sym typeface="Arial" charset="0"/>
              </a:rPr>
              <a:t> $</a:t>
            </a:r>
            <a:r>
              <a:rPr lang="en-US" sz="2800" dirty="0">
                <a:solidFill>
                  <a:srgbClr val="2A2A40"/>
                </a:solidFill>
                <a:latin typeface="Arial" charset="0"/>
                <a:ea typeface="ＭＳ Ｐゴシック" charset="0"/>
                <a:sym typeface="Arial" charset="0"/>
              </a:rPr>
              <a:t>20 million + total investment</a:t>
            </a:r>
            <a:endParaRPr lang="en-US" sz="2800" dirty="0">
              <a:solidFill>
                <a:srgbClr val="666699"/>
              </a:solidFill>
              <a:latin typeface="Arial" charset="0"/>
              <a:ea typeface="ＭＳ Ｐゴシック" charset="0"/>
              <a:sym typeface="Arial" charset="0"/>
            </a:endParaRPr>
          </a:p>
          <a:p>
            <a:pPr marL="252413" indent="-252413" algn="l">
              <a:spcBef>
                <a:spcPts val="400"/>
              </a:spcBef>
              <a:buClr>
                <a:srgbClr val="E40B2A"/>
              </a:buClr>
              <a:buSzPct val="100000"/>
              <a:buFont typeface="Arial" charset="0"/>
              <a:buChar char="●"/>
            </a:pPr>
            <a:r>
              <a:rPr lang="en-US" sz="2800" dirty="0" smtClean="0">
                <a:solidFill>
                  <a:srgbClr val="2A2A40"/>
                </a:solidFill>
                <a:latin typeface="Arial" charset="0"/>
                <a:ea typeface="ＭＳ Ｐゴシック" charset="0"/>
                <a:sym typeface="Arial" charset="0"/>
              </a:rPr>
              <a:t> Reasons:</a:t>
            </a:r>
            <a:endParaRPr lang="en-US" sz="2800" dirty="0">
              <a:solidFill>
                <a:srgbClr val="666699"/>
              </a:solidFill>
              <a:latin typeface="Arial" charset="0"/>
              <a:ea typeface="ＭＳ Ｐゴシック" charset="0"/>
              <a:sym typeface="Arial" charset="0"/>
            </a:endParaRPr>
          </a:p>
          <a:p>
            <a:pPr marL="709613" lvl="1" indent="-252413" algn="l">
              <a:spcBef>
                <a:spcPts val="400"/>
              </a:spcBef>
              <a:buClr>
                <a:srgbClr val="E40B2A"/>
              </a:buClr>
              <a:buSzPct val="100000"/>
              <a:buFont typeface="Arial" charset="0"/>
              <a:buChar char="●"/>
            </a:pPr>
            <a:r>
              <a:rPr lang="en-US" sz="2400" dirty="0" err="1" smtClean="0">
                <a:solidFill>
                  <a:srgbClr val="2A2A40"/>
                </a:solidFill>
                <a:latin typeface="Arial" charset="0"/>
                <a:ea typeface="ＭＳ Ｐゴシック" charset="0"/>
                <a:sym typeface="Arial" charset="0"/>
              </a:rPr>
              <a:t>Walmart</a:t>
            </a:r>
            <a:r>
              <a:rPr lang="en-US" sz="2400" dirty="0" smtClean="0">
                <a:solidFill>
                  <a:srgbClr val="2A2A40"/>
                </a:solidFill>
                <a:latin typeface="Arial" charset="0"/>
                <a:ea typeface="ＭＳ Ｐゴシック" charset="0"/>
                <a:sym typeface="Arial" charset="0"/>
              </a:rPr>
              <a:t> </a:t>
            </a:r>
            <a:r>
              <a:rPr lang="en-US" sz="2400" dirty="0">
                <a:solidFill>
                  <a:srgbClr val="2A2A40"/>
                </a:solidFill>
                <a:latin typeface="Arial" charset="0"/>
                <a:ea typeface="ＭＳ Ｐゴシック" charset="0"/>
                <a:sym typeface="Arial" charset="0"/>
              </a:rPr>
              <a:t>initiative</a:t>
            </a:r>
          </a:p>
        </p:txBody>
      </p:sp>
      <p:sp>
        <p:nvSpPr>
          <p:cNvPr id="258053" name="Rectangle 5"/>
          <p:cNvSpPr>
            <a:spLocks/>
          </p:cNvSpPr>
          <p:nvPr/>
        </p:nvSpPr>
        <p:spPr bwMode="auto">
          <a:xfrm>
            <a:off x="152400" y="5943600"/>
            <a:ext cx="8775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chemeClr val="bg2"/>
                </a:solidFill>
                <a:latin typeface="Arial" charset="0"/>
                <a:ea typeface="ＭＳ Ｐゴシック" charset="0"/>
                <a:sym typeface="Arial" charset="0"/>
              </a:rPr>
              <a:t>Sources: http://columbiabusinessreport.com/news/48703-tv-maker-tunes-into-u-s-manufacturing-resurgence?rss=3</a:t>
            </a:r>
            <a:endParaRPr lang="en-US" sz="2400" dirty="0">
              <a:solidFill>
                <a:schemeClr val="bg2"/>
              </a:solidFill>
              <a:latin typeface="Arial" charset="0"/>
              <a:ea typeface="ＭＳ Ｐゴシック" charset="0"/>
              <a:sym typeface="Arial" charset="0"/>
            </a:endParaRPr>
          </a:p>
          <a:p>
            <a:pPr algn="l"/>
            <a:r>
              <a:rPr lang="en-US" sz="1100" dirty="0">
                <a:solidFill>
                  <a:schemeClr val="bg2"/>
                </a:solidFill>
                <a:latin typeface="Arial" charset="0"/>
                <a:ea typeface="ＭＳ Ｐゴシック" charset="0"/>
                <a:sym typeface="Arial" charset="0"/>
              </a:rPr>
              <a:t>http://</a:t>
            </a:r>
            <a:r>
              <a:rPr lang="en-US" sz="1100" dirty="0" err="1">
                <a:solidFill>
                  <a:schemeClr val="bg2"/>
                </a:solidFill>
                <a:latin typeface="Arial" charset="0"/>
                <a:ea typeface="ＭＳ Ｐゴシック" charset="0"/>
                <a:sym typeface="Arial" charset="0"/>
              </a:rPr>
              <a:t>www.forbes.com</a:t>
            </a:r>
            <a:r>
              <a:rPr lang="en-US" sz="1100" dirty="0">
                <a:solidFill>
                  <a:schemeClr val="bg2"/>
                </a:solidFill>
                <a:latin typeface="Arial" charset="0"/>
                <a:ea typeface="ＭＳ Ｐゴシック" charset="0"/>
                <a:sym typeface="Arial" charset="0"/>
              </a:rPr>
              <a:t>/sites/</a:t>
            </a:r>
            <a:r>
              <a:rPr lang="en-US" sz="1100" dirty="0" err="1">
                <a:solidFill>
                  <a:schemeClr val="bg2"/>
                </a:solidFill>
                <a:latin typeface="Arial" charset="0"/>
                <a:ea typeface="ＭＳ Ｐゴシック" charset="0"/>
                <a:sym typeface="Arial" charset="0"/>
              </a:rPr>
              <a:t>walterloeb</a:t>
            </a:r>
            <a:r>
              <a:rPr lang="en-US" sz="1100" dirty="0">
                <a:solidFill>
                  <a:schemeClr val="bg2"/>
                </a:solidFill>
                <a:latin typeface="Arial" charset="0"/>
                <a:ea typeface="ＭＳ Ｐゴシック" charset="0"/>
                <a:sym typeface="Arial" charset="0"/>
              </a:rPr>
              <a:t>/2013/11/12/walmart-taking-steps-to-bring-manufacturing-back-to-the-united-states</a:t>
            </a:r>
            <a:r>
              <a:rPr lang="en-US" sz="1100" dirty="0" smtClean="0">
                <a:solidFill>
                  <a:schemeClr val="bg2"/>
                </a:solidFill>
                <a:latin typeface="Arial" charset="0"/>
                <a:ea typeface="ＭＳ Ｐゴシック" charset="0"/>
                <a:sym typeface="Arial" charset="0"/>
              </a:rPr>
              <a:t>/</a:t>
            </a:r>
            <a:r>
              <a:rPr lang="en-US" sz="1100" dirty="0">
                <a:solidFill>
                  <a:schemeClr val="bg2"/>
                </a:solidFill>
                <a:latin typeface="Arial" charset="0"/>
                <a:ea typeface="ＭＳ Ｐゴシック" charset="0"/>
                <a:sym typeface="Arial" charset="0"/>
              </a:rPr>
              <a:t>http://</a:t>
            </a:r>
            <a:r>
              <a:rPr lang="en-US" sz="1100" dirty="0" err="1">
                <a:solidFill>
                  <a:schemeClr val="bg2"/>
                </a:solidFill>
                <a:latin typeface="Arial" charset="0"/>
                <a:ea typeface="ＭＳ Ｐゴシック" charset="0"/>
                <a:sym typeface="Arial" charset="0"/>
              </a:rPr>
              <a:t>www.thestar.com.my</a:t>
            </a:r>
            <a:r>
              <a:rPr lang="en-US" sz="1100" dirty="0">
                <a:solidFill>
                  <a:schemeClr val="bg2"/>
                </a:solidFill>
                <a:latin typeface="Arial" charset="0"/>
                <a:ea typeface="ＭＳ Ｐゴシック" charset="0"/>
                <a:sym typeface="Arial" charset="0"/>
              </a:rPr>
              <a:t>/Business/Business-News/2013/09/25/</a:t>
            </a:r>
            <a:r>
              <a:rPr lang="en-US" sz="1100" dirty="0" err="1">
                <a:solidFill>
                  <a:schemeClr val="bg2"/>
                </a:solidFill>
                <a:latin typeface="Arial" charset="0"/>
                <a:ea typeface="ＭＳ Ｐゴシック" charset="0"/>
                <a:sym typeface="Arial" charset="0"/>
              </a:rPr>
              <a:t>WalMart</a:t>
            </a:r>
            <a:r>
              <a:rPr lang="en-US" sz="1100" dirty="0">
                <a:solidFill>
                  <a:schemeClr val="bg2"/>
                </a:solidFill>
                <a:latin typeface="Arial" charset="0"/>
                <a:ea typeface="ＭＳ Ｐゴシック" charset="0"/>
                <a:sym typeface="Arial" charset="0"/>
              </a:rPr>
              <a:t>-from-offshoring-to-</a:t>
            </a:r>
            <a:r>
              <a:rPr lang="en-US" sz="1100" dirty="0" err="1">
                <a:solidFill>
                  <a:schemeClr val="bg2"/>
                </a:solidFill>
                <a:latin typeface="Arial" charset="0"/>
                <a:ea typeface="ＭＳ Ｐゴシック" charset="0"/>
                <a:sym typeface="Arial" charset="0"/>
              </a:rPr>
              <a:t>reshoring.aspx</a:t>
            </a:r>
            <a:r>
              <a:rPr lang="en-US" sz="1100" dirty="0" smtClean="0">
                <a:solidFill>
                  <a:schemeClr val="bg2"/>
                </a:solidFill>
                <a:latin typeface="Arial" charset="0"/>
                <a:ea typeface="ＭＳ Ｐゴシック" charset="0"/>
                <a:sym typeface="Arial" charset="0"/>
              </a:rPr>
              <a:t>/</a:t>
            </a:r>
          </a:p>
          <a:p>
            <a:pPr algn="l"/>
            <a:r>
              <a:rPr lang="en-US" sz="1100" dirty="0" smtClean="0">
                <a:solidFill>
                  <a:schemeClr val="bg2"/>
                </a:solidFill>
                <a:latin typeface="Arial" charset="0"/>
                <a:ea typeface="ＭＳ Ｐゴシック" charset="0"/>
                <a:sym typeface="Arial" charset="0"/>
              </a:rPr>
              <a:t>http</a:t>
            </a:r>
            <a:r>
              <a:rPr lang="en-US" sz="1100" dirty="0">
                <a:solidFill>
                  <a:schemeClr val="bg2"/>
                </a:solidFill>
                <a:latin typeface="Arial" charset="0"/>
                <a:ea typeface="ＭＳ Ｐゴシック" charset="0"/>
                <a:sym typeface="Arial" charset="0"/>
              </a:rPr>
              <a:t>://</a:t>
            </a:r>
            <a:r>
              <a:rPr lang="en-US" sz="1100" dirty="0" err="1">
                <a:solidFill>
                  <a:schemeClr val="bg2"/>
                </a:solidFill>
                <a:latin typeface="Arial" charset="0"/>
                <a:ea typeface="ＭＳ Ｐゴシック" charset="0"/>
                <a:sym typeface="Arial" charset="0"/>
              </a:rPr>
              <a:t>articles.economictimes.indiatimes.com</a:t>
            </a:r>
            <a:r>
              <a:rPr lang="en-US" sz="1100" dirty="0">
                <a:solidFill>
                  <a:schemeClr val="bg2"/>
                </a:solidFill>
                <a:latin typeface="Arial" charset="0"/>
                <a:ea typeface="ＭＳ Ｐゴシック" charset="0"/>
                <a:sym typeface="Arial" charset="0"/>
              </a:rPr>
              <a:t>/2013-09-25/news/42394568_1_walmart-u-s-suppliers-wisconsin-plant/6</a:t>
            </a:r>
          </a:p>
        </p:txBody>
      </p:sp>
      <p:pic>
        <p:nvPicPr>
          <p:cNvPr id="258054"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91200" y="1295400"/>
            <a:ext cx="30956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6112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4994E045-9DB0-2447-8BB7-D1D7399F9771}" type="slidenum">
              <a:rPr lang="en-US" sz="1800" smtClean="0">
                <a:solidFill>
                  <a:srgbClr val="000000"/>
                </a:solidFill>
                <a:latin typeface="Times New Roman" charset="0"/>
                <a:cs typeface="Times New Roman" charset="0"/>
                <a:sym typeface="Times New Roman" charset="0"/>
              </a:rPr>
              <a:pPr algn="r">
                <a:defRPr/>
              </a:pPr>
              <a:t>211</a:t>
            </a:fld>
            <a:endParaRPr lang="en-US" sz="1800" smtClean="0">
              <a:solidFill>
                <a:srgbClr val="000000"/>
              </a:solidFill>
              <a:latin typeface="Times New Roman" charset="0"/>
              <a:cs typeface="Times New Roman" charset="0"/>
              <a:sym typeface="Times New Roman" charset="0"/>
            </a:endParaRPr>
          </a:p>
        </p:txBody>
      </p:sp>
      <p:sp>
        <p:nvSpPr>
          <p:cNvPr id="261123" name="Rectangle 3"/>
          <p:cNvSpPr>
            <a:spLocks noGrp="1" noChangeArrowheads="1"/>
          </p:cNvSpPr>
          <p:nvPr>
            <p:ph type="title"/>
          </p:nvPr>
        </p:nvSpPr>
        <p:spPr>
          <a:xfrm>
            <a:off x="1409700" y="0"/>
            <a:ext cx="6324600" cy="609600"/>
          </a:xfrm>
        </p:spPr>
        <p:txBody>
          <a:bodyPr/>
          <a:lstStyle/>
          <a:p>
            <a:pPr algn="ctr" eaLnBrk="1" hangingPunct="1">
              <a:defRPr/>
            </a:pPr>
            <a:r>
              <a:rPr lang="en-US" sz="3200" dirty="0" smtClean="0">
                <a:solidFill>
                  <a:srgbClr val="190104"/>
                </a:solidFill>
              </a:rPr>
              <a:t>Injection Molding</a:t>
            </a:r>
          </a:p>
        </p:txBody>
      </p:sp>
      <p:sp>
        <p:nvSpPr>
          <p:cNvPr id="259076" name="Rectangle 4"/>
          <p:cNvSpPr>
            <a:spLocks/>
          </p:cNvSpPr>
          <p:nvPr/>
        </p:nvSpPr>
        <p:spPr bwMode="auto">
          <a:xfrm>
            <a:off x="131763" y="2895600"/>
            <a:ext cx="88519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Helping customers </a:t>
            </a:r>
            <a:r>
              <a:rPr lang="en-US" sz="2800" dirty="0" err="1">
                <a:latin typeface="Arial" charset="0"/>
                <a:ea typeface="ＭＳ Ｐゴシック" charset="0"/>
                <a:sym typeface="Arial" charset="0"/>
              </a:rPr>
              <a:t>reshore</a:t>
            </a:r>
            <a:r>
              <a:rPr lang="en-US" sz="2800" dirty="0">
                <a:latin typeface="Arial" charset="0"/>
                <a:ea typeface="ＭＳ Ｐゴシック" charset="0"/>
                <a:sym typeface="Arial" charset="0"/>
              </a:rPr>
              <a:t> with TCO</a:t>
            </a:r>
          </a:p>
        </p:txBody>
      </p:sp>
      <p:sp>
        <p:nvSpPr>
          <p:cNvPr id="259077" name="Rectangle 5"/>
          <p:cNvSpPr>
            <a:spLocks/>
          </p:cNvSpPr>
          <p:nvPr/>
        </p:nvSpPr>
        <p:spPr bwMode="auto">
          <a:xfrm>
            <a:off x="207963" y="6170613"/>
            <a:ext cx="87757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Clare </a:t>
            </a:r>
            <a:r>
              <a:rPr lang="en-US" sz="1100" dirty="0" err="1">
                <a:solidFill>
                  <a:srgbClr val="190104"/>
                </a:solidFill>
                <a:latin typeface="Arial" charset="0"/>
                <a:ea typeface="ＭＳ Ｐゴシック" charset="0"/>
                <a:sym typeface="Arial" charset="0"/>
              </a:rPr>
              <a:t>Goldsberry</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err="1">
                <a:solidFill>
                  <a:srgbClr val="190104"/>
                </a:solidFill>
                <a:latin typeface="Arial" charset="0"/>
                <a:ea typeface="Arial" charset="0"/>
                <a:cs typeface="Arial" charset="0"/>
                <a:sym typeface="Arial" charset="0"/>
              </a:rPr>
              <a:t>ResTech</a:t>
            </a:r>
            <a:r>
              <a:rPr lang="en-US" altLang="ja-JP" sz="1100" dirty="0">
                <a:solidFill>
                  <a:srgbClr val="190104"/>
                </a:solidFill>
                <a:latin typeface="Arial" charset="0"/>
                <a:ea typeface="Arial" charset="0"/>
                <a:cs typeface="Arial" charset="0"/>
                <a:sym typeface="Arial" charset="0"/>
              </a:rPr>
              <a:t> Plastic Molding announced merger of its two Connecticut locations.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Plastics Today</a:t>
            </a:r>
            <a:r>
              <a:rPr lang="en-US" altLang="ja-JP" sz="1100" dirty="0">
                <a:solidFill>
                  <a:srgbClr val="190104"/>
                </a:solidFill>
                <a:latin typeface="Arial" charset="0"/>
                <a:ea typeface="Arial" charset="0"/>
                <a:cs typeface="Arial" charset="0"/>
                <a:sym typeface="Arial" charset="0"/>
              </a:rPr>
              <a:t>, July 14, 2014.</a:t>
            </a:r>
            <a:endParaRPr lang="en-US" sz="1100" dirty="0">
              <a:solidFill>
                <a:srgbClr val="190104"/>
              </a:solidFill>
              <a:latin typeface="Arial" charset="0"/>
              <a:ea typeface="Arial" charset="0"/>
              <a:cs typeface="Arial" charset="0"/>
              <a:sym typeface="Arial" charset="0"/>
            </a:endParaRPr>
          </a:p>
        </p:txBody>
      </p:sp>
      <p:pic>
        <p:nvPicPr>
          <p:cNvPr id="25907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43600" y="804863"/>
            <a:ext cx="2981325"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6214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6E31DD72-83D1-864D-A779-877075CB43CA}" type="slidenum">
              <a:rPr lang="en-US" sz="1800" smtClean="0">
                <a:solidFill>
                  <a:srgbClr val="000000"/>
                </a:solidFill>
                <a:latin typeface="Times New Roman" charset="0"/>
                <a:cs typeface="Times New Roman" charset="0"/>
                <a:sym typeface="Times New Roman" charset="0"/>
              </a:rPr>
              <a:pPr algn="r">
                <a:defRPr/>
              </a:pPr>
              <a:t>212</a:t>
            </a:fld>
            <a:endParaRPr lang="en-US" sz="1800" smtClean="0">
              <a:solidFill>
                <a:srgbClr val="000000"/>
              </a:solidFill>
              <a:latin typeface="Times New Roman" charset="0"/>
              <a:cs typeface="Times New Roman" charset="0"/>
              <a:sym typeface="Times New Roman" charset="0"/>
            </a:endParaRPr>
          </a:p>
        </p:txBody>
      </p:sp>
      <p:sp>
        <p:nvSpPr>
          <p:cNvPr id="260099" name="Rectangle 3"/>
          <p:cNvSpPr>
            <a:spLocks/>
          </p:cNvSpPr>
          <p:nvPr/>
        </p:nvSpPr>
        <p:spPr bwMode="auto">
          <a:xfrm>
            <a:off x="1219200" y="-69850"/>
            <a:ext cx="64897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Beds</a:t>
            </a:r>
          </a:p>
        </p:txBody>
      </p:sp>
      <p:sp>
        <p:nvSpPr>
          <p:cNvPr id="260100" name="Rectangle 4"/>
          <p:cNvSpPr>
            <a:spLocks/>
          </p:cNvSpPr>
          <p:nvPr/>
        </p:nvSpPr>
        <p:spPr bwMode="auto">
          <a:xfrm>
            <a:off x="292100" y="1828800"/>
            <a:ext cx="87757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err="1">
                <a:solidFill>
                  <a:srgbClr val="2A2A40"/>
                </a:solidFill>
                <a:latin typeface="Arial" charset="0"/>
                <a:ea typeface="ＭＳ Ｐゴシック" charset="0"/>
                <a:sym typeface="Arial" charset="0"/>
              </a:rPr>
              <a:t>Reshored</a:t>
            </a:r>
            <a:r>
              <a:rPr lang="en-US" sz="2800" dirty="0">
                <a:solidFill>
                  <a:srgbClr val="2A2A40"/>
                </a:solidFill>
                <a:latin typeface="Arial" charset="0"/>
                <a:ea typeface="ＭＳ Ｐゴシック" charset="0"/>
                <a:sym typeface="Arial" charset="0"/>
              </a:rPr>
              <a:t> some manufacturing from Taiwan to Silver Creek, </a:t>
            </a:r>
            <a:r>
              <a:rPr lang="en-US" sz="2800" dirty="0" smtClean="0">
                <a:solidFill>
                  <a:srgbClr val="2A2A40"/>
                </a:solidFill>
                <a:latin typeface="Arial" charset="0"/>
                <a:ea typeface="ＭＳ Ｐゴシック" charset="0"/>
                <a:sym typeface="Arial" charset="0"/>
              </a:rPr>
              <a:t>NY</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Reasons</a:t>
            </a:r>
            <a:r>
              <a:rPr lang="en-US" sz="2800" dirty="0">
                <a:solidFill>
                  <a:srgbClr val="2A2A40"/>
                </a:solidFill>
                <a:latin typeface="Arial" charset="0"/>
                <a:ea typeface="ＭＳ Ｐゴシック" charset="0"/>
                <a:sym typeface="Arial" charset="0"/>
              </a:rPr>
              <a:t>:</a:t>
            </a:r>
            <a:endParaRPr lang="en-US" sz="2400" dirty="0">
              <a:solidFill>
                <a:srgbClr val="666699"/>
              </a:solidFill>
              <a:latin typeface="Arial" charset="0"/>
              <a:ea typeface="ＭＳ Ｐゴシック" charset="0"/>
              <a:sym typeface="Arial" charset="0"/>
            </a:endParaRPr>
          </a:p>
          <a:p>
            <a:pPr marL="703263" lvl="1" indent="-341313" algn="l">
              <a:spcBef>
                <a:spcPts val="600"/>
              </a:spcBef>
              <a:buClr>
                <a:srgbClr val="E40B2A"/>
              </a:buClr>
              <a:buSzPct val="64000"/>
              <a:buFont typeface="Wingdings" charset="0"/>
              <a:buChar char="l"/>
            </a:pPr>
            <a:r>
              <a:rPr lang="en-US" sz="2400" dirty="0">
                <a:solidFill>
                  <a:srgbClr val="2A2A40"/>
                </a:solidFill>
                <a:latin typeface="Arial" charset="0"/>
                <a:ea typeface="ＭＳ Ｐゴシック" charset="0"/>
                <a:sym typeface="Arial" charset="0"/>
              </a:rPr>
              <a:t>Freight cost (increased 50%-60%)</a:t>
            </a:r>
            <a:endParaRPr lang="en-US" sz="2400" dirty="0">
              <a:solidFill>
                <a:srgbClr val="666699"/>
              </a:solidFill>
              <a:latin typeface="Arial" charset="0"/>
              <a:ea typeface="ＭＳ Ｐゴシック" charset="0"/>
              <a:sym typeface="Arial" charset="0"/>
            </a:endParaRPr>
          </a:p>
          <a:p>
            <a:pPr marL="703263" lvl="1" indent="-341313" algn="l">
              <a:spcBef>
                <a:spcPts val="600"/>
              </a:spcBef>
              <a:buClr>
                <a:srgbClr val="E40B2A"/>
              </a:buClr>
              <a:buSzPct val="64000"/>
              <a:buFont typeface="Wingdings" charset="0"/>
              <a:buChar char="l"/>
            </a:pPr>
            <a:r>
              <a:rPr lang="en-US" sz="2400" dirty="0">
                <a:solidFill>
                  <a:srgbClr val="2A2A40"/>
                </a:solidFill>
                <a:latin typeface="Arial" charset="0"/>
                <a:ea typeface="ＭＳ Ｐゴシック" charset="0"/>
                <a:sym typeface="Arial" charset="0"/>
              </a:rPr>
              <a:t>Rising wages</a:t>
            </a:r>
            <a:endParaRPr lang="en-US" sz="2400" dirty="0">
              <a:solidFill>
                <a:srgbClr val="666699"/>
              </a:solidFill>
              <a:latin typeface="Arial" charset="0"/>
              <a:ea typeface="ＭＳ Ｐゴシック" charset="0"/>
              <a:sym typeface="Arial" charset="0"/>
            </a:endParaRPr>
          </a:p>
          <a:p>
            <a:pPr marL="703263" lvl="1" indent="-341313" algn="l">
              <a:spcBef>
                <a:spcPts val="600"/>
              </a:spcBef>
              <a:buClr>
                <a:srgbClr val="E40B2A"/>
              </a:buClr>
              <a:buSzPct val="64000"/>
              <a:buFont typeface="Wingdings" charset="0"/>
              <a:buChar char="l"/>
            </a:pPr>
            <a:r>
              <a:rPr lang="en-US" sz="2400" dirty="0">
                <a:solidFill>
                  <a:srgbClr val="2A2A40"/>
                </a:solidFill>
                <a:latin typeface="Arial" charset="0"/>
                <a:ea typeface="ＭＳ Ｐゴシック" charset="0"/>
                <a:sym typeface="Arial" charset="0"/>
              </a:rPr>
              <a:t>Shipping costs dropped from 20% of production cost to 5%</a:t>
            </a:r>
            <a:endParaRPr lang="en-US" sz="2400" dirty="0">
              <a:solidFill>
                <a:srgbClr val="666699"/>
              </a:solidFill>
              <a:latin typeface="Arial" charset="0"/>
              <a:ea typeface="ＭＳ Ｐゴシック" charset="0"/>
              <a:sym typeface="Arial" charset="0"/>
            </a:endParaRPr>
          </a:p>
          <a:p>
            <a:pPr marL="703263" lvl="1" indent="-341313" algn="l">
              <a:spcBef>
                <a:spcPts val="600"/>
              </a:spcBef>
              <a:buClr>
                <a:srgbClr val="E40B2A"/>
              </a:buClr>
              <a:buSzPct val="64000"/>
              <a:buFont typeface="Wingdings" charset="0"/>
              <a:buChar char="l"/>
            </a:pPr>
            <a:r>
              <a:rPr lang="en-US" sz="2400" dirty="0">
                <a:solidFill>
                  <a:srgbClr val="2A2A40"/>
                </a:solidFill>
                <a:latin typeface="Arial" charset="0"/>
                <a:ea typeface="ＭＳ Ｐゴシック" charset="0"/>
                <a:sym typeface="Arial" charset="0"/>
              </a:rPr>
              <a:t>Proximity to market</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Will retain some overseas manufacturing for overseas markets</a:t>
            </a:r>
          </a:p>
        </p:txBody>
      </p:sp>
      <p:sp>
        <p:nvSpPr>
          <p:cNvPr id="260101" name="Rectangle 5"/>
          <p:cNvSpPr>
            <a:spLocks/>
          </p:cNvSpPr>
          <p:nvPr/>
        </p:nvSpPr>
        <p:spPr bwMode="auto">
          <a:xfrm>
            <a:off x="228600" y="6324600"/>
            <a:ext cx="8928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Joyce M. Rosenberg.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Made in the USA back in style for small businesses.</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a:t>
            </a:r>
            <a:r>
              <a:rPr lang="en-US" altLang="ja-JP" sz="1100">
                <a:solidFill>
                  <a:srgbClr val="190104"/>
                </a:solidFill>
                <a:latin typeface="Arial Italic" charset="0"/>
                <a:ea typeface="Arial Italic" charset="0"/>
                <a:cs typeface="Arial Italic" charset="0"/>
                <a:sym typeface="Arial Italic" charset="0"/>
              </a:rPr>
              <a:t>Yahoo! Finance.</a:t>
            </a:r>
            <a:r>
              <a:rPr lang="en-US" altLang="ja-JP" sz="1100">
                <a:solidFill>
                  <a:srgbClr val="190104"/>
                </a:solidFill>
                <a:latin typeface="Arial" charset="0"/>
                <a:ea typeface="Arial" charset="0"/>
                <a:cs typeface="Arial" charset="0"/>
                <a:sym typeface="Arial" charset="0"/>
              </a:rPr>
              <a:t> May 22, 2013. http://finance.yahoo.com/news/made-usa-back-style-small-191832931.html.</a:t>
            </a:r>
            <a:endParaRPr lang="en-US" sz="1100">
              <a:solidFill>
                <a:srgbClr val="190104"/>
              </a:solidFill>
              <a:latin typeface="Arial" charset="0"/>
              <a:ea typeface="Arial" charset="0"/>
              <a:cs typeface="Arial" charset="0"/>
              <a:sym typeface="Arial" charset="0"/>
            </a:endParaRPr>
          </a:p>
        </p:txBody>
      </p:sp>
      <p:pic>
        <p:nvPicPr>
          <p:cNvPr id="260102"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9800" y="580181"/>
            <a:ext cx="2514600" cy="117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12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6317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FEF7C9C2-44F1-DC42-9E90-73A6F79F2576}" type="slidenum">
              <a:rPr lang="en-US" sz="1800" smtClean="0">
                <a:solidFill>
                  <a:srgbClr val="000000"/>
                </a:solidFill>
                <a:latin typeface="Times New Roman" charset="0"/>
                <a:cs typeface="Times New Roman" charset="0"/>
                <a:sym typeface="Times New Roman" charset="0"/>
              </a:rPr>
              <a:pPr algn="r">
                <a:defRPr/>
              </a:pPr>
              <a:t>213</a:t>
            </a:fld>
            <a:endParaRPr lang="en-US" sz="1800" smtClean="0">
              <a:solidFill>
                <a:srgbClr val="000000"/>
              </a:solidFill>
              <a:latin typeface="Times New Roman" charset="0"/>
              <a:cs typeface="Times New Roman" charset="0"/>
              <a:sym typeface="Times New Roman" charset="0"/>
            </a:endParaRPr>
          </a:p>
        </p:txBody>
      </p:sp>
      <p:sp>
        <p:nvSpPr>
          <p:cNvPr id="261123" name="Rectangle 3"/>
          <p:cNvSpPr>
            <a:spLocks/>
          </p:cNvSpPr>
          <p:nvPr/>
        </p:nvSpPr>
        <p:spPr bwMode="auto">
          <a:xfrm>
            <a:off x="1828800" y="4763"/>
            <a:ext cx="63373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Semiconductor Components</a:t>
            </a:r>
          </a:p>
        </p:txBody>
      </p:sp>
      <p:sp>
        <p:nvSpPr>
          <p:cNvPr id="261124" name="Rectangle 4"/>
          <p:cNvSpPr>
            <a:spLocks/>
          </p:cNvSpPr>
          <p:nvPr/>
        </p:nvSpPr>
        <p:spPr bwMode="auto">
          <a:xfrm>
            <a:off x="152400" y="2362200"/>
            <a:ext cx="88519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China to Hernando County, FL</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15 new employees</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$30,000 </a:t>
            </a:r>
            <a:r>
              <a:rPr lang="ja-JP" altLang="en-US" sz="2800" dirty="0">
                <a:solidFill>
                  <a:srgbClr val="2A2A40"/>
                </a:solidFill>
                <a:latin typeface="Arial" charset="0"/>
                <a:ea typeface="ＭＳ Ｐゴシック" charset="0"/>
                <a:sym typeface="Arial" charset="0"/>
              </a:rPr>
              <a:t>“</a:t>
            </a:r>
            <a:r>
              <a:rPr lang="en-US" altLang="ja-JP" sz="2800" dirty="0">
                <a:solidFill>
                  <a:srgbClr val="2A2A40"/>
                </a:solidFill>
                <a:latin typeface="Arial" charset="0"/>
                <a:ea typeface="Arial" charset="0"/>
                <a:cs typeface="Arial" charset="0"/>
                <a:sym typeface="Arial" charset="0"/>
              </a:rPr>
              <a:t>job creation incentive</a:t>
            </a:r>
            <a:r>
              <a:rPr lang="ja-JP" altLang="en-US" sz="2800" dirty="0">
                <a:solidFill>
                  <a:srgbClr val="2A2A40"/>
                </a:solidFill>
                <a:latin typeface="Arial" charset="0"/>
                <a:ea typeface="ＭＳ Ｐゴシック" charset="0"/>
                <a:sym typeface="Arial" charset="0"/>
              </a:rPr>
              <a:t>”</a:t>
            </a:r>
            <a:r>
              <a:rPr lang="en-US" altLang="ja-JP" sz="2800" dirty="0">
                <a:solidFill>
                  <a:srgbClr val="2A2A40"/>
                </a:solidFill>
                <a:latin typeface="Arial" charset="0"/>
                <a:ea typeface="Arial" charset="0"/>
                <a:cs typeface="Arial" charset="0"/>
                <a:sym typeface="Arial" charset="0"/>
              </a:rPr>
              <a:t> from Hernando County Commission</a:t>
            </a:r>
            <a:endParaRPr lang="en-US" sz="2800" dirty="0">
              <a:solidFill>
                <a:srgbClr val="2A2A40"/>
              </a:solidFill>
              <a:latin typeface="Arial" charset="0"/>
              <a:ea typeface="Arial" charset="0"/>
              <a:cs typeface="Arial" charset="0"/>
              <a:sym typeface="Arial" charset="0"/>
            </a:endParaRPr>
          </a:p>
        </p:txBody>
      </p:sp>
      <p:sp>
        <p:nvSpPr>
          <p:cNvPr id="261125" name="Rectangle 5"/>
          <p:cNvSpPr>
            <a:spLocks/>
          </p:cNvSpPr>
          <p:nvPr/>
        </p:nvSpPr>
        <p:spPr bwMode="auto">
          <a:xfrm>
            <a:off x="152400" y="6172200"/>
            <a:ext cx="8775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Amy Keller, </a:t>
            </a:r>
            <a:r>
              <a:rPr lang="en-US" sz="1100">
                <a:solidFill>
                  <a:srgbClr val="190104"/>
                </a:solidFill>
                <a:latin typeface="Arial Italic" charset="0"/>
                <a:ea typeface="ＭＳ Ｐゴシック" charset="0"/>
                <a:sym typeface="Arial Italic" charset="0"/>
              </a:rPr>
              <a:t>Florida Trend.</a:t>
            </a:r>
            <a:r>
              <a:rPr lang="en-US" sz="1100">
                <a:solidFill>
                  <a:srgbClr val="190104"/>
                </a:solidFill>
                <a:latin typeface="Arial" charset="0"/>
                <a:ea typeface="ＭＳ Ｐゴシック" charset="0"/>
                <a:sym typeface="Arial" charset="0"/>
              </a:rPr>
              <a:t>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Reshorers: Some Florida companies that are bringing jobs back from overseas.</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October 28, 2013. </a:t>
            </a:r>
            <a:r>
              <a:rPr lang="en-US" altLang="ja-JP" sz="1100" u="sng">
                <a:solidFill>
                  <a:srgbClr val="CCCCFF"/>
                </a:solidFill>
                <a:latin typeface="Arial" charset="0"/>
                <a:ea typeface="Arial" charset="0"/>
                <a:cs typeface="Arial" charset="0"/>
                <a:sym typeface="Arial" charset="0"/>
                <a:hlinkClick r:id="rId3"/>
              </a:rPr>
              <a:t>http://www.floridatrend.com/article/16348/reshorer</a:t>
            </a:r>
            <a:r>
              <a:rPr lang="en-US" altLang="ja-JP" sz="1100">
                <a:solidFill>
                  <a:srgbClr val="190104"/>
                </a:solidFill>
                <a:latin typeface="Arial" charset="0"/>
                <a:ea typeface="Arial" charset="0"/>
                <a:cs typeface="Arial" charset="0"/>
                <a:sym typeface="Arial" charset="0"/>
              </a:rPr>
              <a:t>. </a:t>
            </a:r>
            <a:endParaRPr lang="en-US" sz="1100">
              <a:solidFill>
                <a:srgbClr val="190104"/>
              </a:solidFill>
              <a:latin typeface="Arial" charset="0"/>
              <a:ea typeface="Arial" charset="0"/>
              <a:cs typeface="Arial" charset="0"/>
              <a:sym typeface="Arial" charset="0"/>
            </a:endParaRPr>
          </a:p>
        </p:txBody>
      </p:sp>
      <p:pic>
        <p:nvPicPr>
          <p:cNvPr id="261126"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72200" y="914400"/>
            <a:ext cx="257968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6419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2D500F91-4138-3648-9E8A-AB98A8630F59}" type="slidenum">
              <a:rPr lang="en-US" sz="1800" smtClean="0">
                <a:solidFill>
                  <a:srgbClr val="000000"/>
                </a:solidFill>
                <a:latin typeface="Times New Roman" charset="0"/>
                <a:cs typeface="Times New Roman" charset="0"/>
                <a:sym typeface="Times New Roman" charset="0"/>
              </a:rPr>
              <a:pPr algn="r">
                <a:defRPr/>
              </a:pPr>
              <a:t>214</a:t>
            </a:fld>
            <a:endParaRPr lang="en-US" sz="1800" smtClean="0">
              <a:solidFill>
                <a:srgbClr val="000000"/>
              </a:solidFill>
              <a:latin typeface="Times New Roman" charset="0"/>
              <a:cs typeface="Times New Roman" charset="0"/>
              <a:sym typeface="Times New Roman" charset="0"/>
            </a:endParaRPr>
          </a:p>
        </p:txBody>
      </p:sp>
      <p:pic>
        <p:nvPicPr>
          <p:cNvPr id="26214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72200" y="1143000"/>
            <a:ext cx="2667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64196" name="Rectangle 4"/>
          <p:cNvSpPr>
            <a:spLocks noGrp="1" noChangeArrowheads="1"/>
          </p:cNvSpPr>
          <p:nvPr>
            <p:ph type="title"/>
          </p:nvPr>
        </p:nvSpPr>
        <p:spPr>
          <a:xfrm>
            <a:off x="1905000" y="0"/>
            <a:ext cx="5334000" cy="1200151"/>
          </a:xfrm>
        </p:spPr>
        <p:txBody>
          <a:bodyPr/>
          <a:lstStyle/>
          <a:p>
            <a:pPr algn="ctr" eaLnBrk="1" hangingPunct="1">
              <a:tabLst>
                <a:tab pos="723900" algn="l"/>
                <a:tab pos="1447800" algn="l"/>
                <a:tab pos="2171700" algn="l"/>
                <a:tab pos="2895600" algn="l"/>
                <a:tab pos="3619500" algn="l"/>
                <a:tab pos="4343400" algn="l"/>
                <a:tab pos="5067300" algn="l"/>
              </a:tabLst>
              <a:defRPr/>
            </a:pPr>
            <a:r>
              <a:rPr lang="en-US" sz="3200" dirty="0" smtClean="0">
                <a:solidFill>
                  <a:srgbClr val="2A2A40"/>
                </a:solidFill>
              </a:rPr>
              <a:t>Water Treatment Equipment (</a:t>
            </a:r>
            <a:r>
              <a:rPr lang="en-US" sz="3200" dirty="0">
                <a:solidFill>
                  <a:srgbClr val="2A2A40"/>
                </a:solidFill>
                <a:latin typeface="Arial" charset="0"/>
                <a:ea typeface="ＭＳ Ｐゴシック" charset="0"/>
              </a:rPr>
              <a:t>Foreign Direct Investment</a:t>
            </a:r>
            <a:r>
              <a:rPr lang="en-US" sz="3200" dirty="0" smtClean="0">
                <a:solidFill>
                  <a:srgbClr val="2A2A40"/>
                </a:solidFill>
              </a:rPr>
              <a:t>)</a:t>
            </a:r>
          </a:p>
        </p:txBody>
      </p:sp>
      <p:sp>
        <p:nvSpPr>
          <p:cNvPr id="262149" name="Rectangle 5"/>
          <p:cNvSpPr>
            <a:spLocks/>
          </p:cNvSpPr>
          <p:nvPr/>
        </p:nvSpPr>
        <p:spPr bwMode="auto">
          <a:xfrm>
            <a:off x="0" y="1576388"/>
            <a:ext cx="88519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654050" indent="-234950" algn="l">
              <a:buClr>
                <a:srgbClr val="E40B2A"/>
              </a:buClr>
              <a:buSzPct val="69000"/>
              <a:buFont typeface="Arial" charset="0"/>
              <a:buChar char="●"/>
            </a:pPr>
            <a:r>
              <a:rPr lang="en-US" sz="2800" dirty="0">
                <a:latin typeface="Arial" charset="0"/>
                <a:ea typeface="ＭＳ Ｐゴシック" charset="0"/>
                <a:sym typeface="Arial" charset="0"/>
              </a:rPr>
              <a:t>Canada to </a:t>
            </a:r>
            <a:r>
              <a:rPr lang="en-US" sz="2800" dirty="0" err="1">
                <a:latin typeface="Arial" charset="0"/>
                <a:ea typeface="ＭＳ Ｐゴシック" charset="0"/>
                <a:sym typeface="Arial" charset="0"/>
              </a:rPr>
              <a:t>Deaver</a:t>
            </a:r>
            <a:r>
              <a:rPr lang="en-US" sz="2800" dirty="0">
                <a:latin typeface="Arial" charset="0"/>
                <a:ea typeface="ＭＳ Ｐゴシック" charset="0"/>
                <a:sym typeface="Arial" charset="0"/>
              </a:rPr>
              <a:t>, WY</a:t>
            </a:r>
          </a:p>
          <a:p>
            <a:pPr marL="654050" indent="-234950" algn="l">
              <a:spcBef>
                <a:spcPts val="400"/>
              </a:spcBef>
              <a:buClr>
                <a:srgbClr val="E40B2A"/>
              </a:buClr>
              <a:buSzPct val="69000"/>
              <a:buFont typeface="Arial" charset="0"/>
              <a:buChar char="●"/>
            </a:pPr>
            <a:r>
              <a:rPr lang="en-US" sz="2800" dirty="0">
                <a:latin typeface="Arial" charset="0"/>
                <a:ea typeface="ＭＳ Ｐゴシック" charset="0"/>
                <a:sym typeface="Arial" charset="0"/>
              </a:rPr>
              <a:t>15-20 jobs</a:t>
            </a:r>
          </a:p>
          <a:p>
            <a:pPr marL="654050" indent="-234950" algn="l">
              <a:spcBef>
                <a:spcPts val="400"/>
              </a:spcBef>
              <a:buClr>
                <a:srgbClr val="E40B2A"/>
              </a:buClr>
              <a:buSzPct val="69000"/>
              <a:buFont typeface="Arial" charset="0"/>
              <a:buChar char="●"/>
            </a:pPr>
            <a:r>
              <a:rPr lang="en-US" sz="2800" dirty="0">
                <a:latin typeface="Arial" charset="0"/>
                <a:ea typeface="ＭＳ Ｐゴシック" charset="0"/>
                <a:sym typeface="Arial" charset="0"/>
              </a:rPr>
              <a:t>Reasons:</a:t>
            </a:r>
          </a:p>
          <a:p>
            <a:pPr marL="1054100" lvl="1" indent="-139700" algn="l">
              <a:spcBef>
                <a:spcPts val="400"/>
              </a:spcBef>
              <a:buClr>
                <a:srgbClr val="E40B2A"/>
              </a:buClr>
              <a:buSzPct val="64000"/>
              <a:buFont typeface="Arial" charset="0"/>
              <a:buChar char="●"/>
            </a:pPr>
            <a:r>
              <a:rPr lang="ja-JP" altLang="en-US" sz="2400" dirty="0">
                <a:latin typeface="Arial" charset="0"/>
                <a:ea typeface="ＭＳ Ｐゴシック" charset="0"/>
                <a:sym typeface="Arial" charset="0"/>
              </a:rPr>
              <a:t>“</a:t>
            </a:r>
            <a:r>
              <a:rPr lang="en-US" altLang="ja-JP" sz="2400" dirty="0">
                <a:solidFill>
                  <a:srgbClr val="242424"/>
                </a:solidFill>
                <a:latin typeface="Arial" charset="0"/>
                <a:ea typeface="Arial" charset="0"/>
                <a:cs typeface="Arial" charset="0"/>
                <a:sym typeface="Arial" charset="0"/>
              </a:rPr>
              <a:t>This facility will enable Ridgeline to lower manufacturing costs, accelerate system delivery times and continue the development of our technology</a:t>
            </a:r>
            <a:r>
              <a:rPr lang="ja-JP" altLang="en-US" sz="2400" dirty="0">
                <a:solidFill>
                  <a:srgbClr val="242424"/>
                </a:solidFill>
                <a:latin typeface="Arial" charset="0"/>
                <a:ea typeface="ＭＳ Ｐゴシック" charset="0"/>
                <a:sym typeface="Arial" charset="0"/>
              </a:rPr>
              <a:t>”</a:t>
            </a:r>
            <a:endParaRPr lang="en-US" altLang="ja-JP" sz="2400" dirty="0">
              <a:latin typeface="Arial" charset="0"/>
              <a:ea typeface="Lucida Grande" charset="0"/>
              <a:cs typeface="Lucida Grande" charset="0"/>
              <a:sym typeface="Arial" charset="0"/>
            </a:endParaRPr>
          </a:p>
          <a:p>
            <a:pPr marL="1054100" lvl="1" indent="-139700" algn="l">
              <a:spcBef>
                <a:spcPts val="400"/>
              </a:spcBef>
              <a:buClr>
                <a:srgbClr val="E40B2A"/>
              </a:buClr>
              <a:buSzPct val="64000"/>
              <a:buFont typeface="Arial" charset="0"/>
              <a:buChar char="●"/>
            </a:pPr>
            <a:r>
              <a:rPr lang="ja-JP" altLang="en-US" sz="2400" dirty="0">
                <a:latin typeface="Arial" charset="0"/>
                <a:ea typeface="ＭＳ Ｐゴシック" charset="0"/>
                <a:sym typeface="Arial" charset="0"/>
              </a:rPr>
              <a:t>“</a:t>
            </a:r>
            <a:r>
              <a:rPr lang="en-US" altLang="ja-JP" sz="2400" dirty="0">
                <a:latin typeface="Arial" charset="0"/>
                <a:ea typeface="Arial" charset="0"/>
                <a:cs typeface="Arial" charset="0"/>
                <a:sym typeface="Arial" charset="0"/>
              </a:rPr>
              <a:t>Geographical amenities</a:t>
            </a:r>
            <a:r>
              <a:rPr lang="ja-JP" altLang="en-US" sz="2400" dirty="0">
                <a:latin typeface="Arial" charset="0"/>
                <a:ea typeface="ＭＳ Ｐゴシック" charset="0"/>
                <a:sym typeface="Arial" charset="0"/>
              </a:rPr>
              <a:t>”</a:t>
            </a:r>
            <a:endParaRPr lang="en-US" altLang="ja-JP" sz="2400" dirty="0">
              <a:latin typeface="Arial" charset="0"/>
              <a:ea typeface="Lucida Grande" charset="0"/>
              <a:cs typeface="Lucida Grande" charset="0"/>
              <a:sym typeface="Arial" charset="0"/>
            </a:endParaRPr>
          </a:p>
          <a:p>
            <a:pPr marL="1054100" lvl="1" indent="-139700" algn="l">
              <a:spcBef>
                <a:spcPts val="400"/>
              </a:spcBef>
              <a:buClr>
                <a:srgbClr val="E40B2A"/>
              </a:buClr>
              <a:buSzPct val="64000"/>
              <a:buFont typeface="Arial" charset="0"/>
              <a:buChar char="●"/>
            </a:pPr>
            <a:r>
              <a:rPr lang="en-US" sz="2400" dirty="0">
                <a:latin typeface="Arial" charset="0"/>
                <a:ea typeface="Arial" charset="0"/>
                <a:cs typeface="Arial" charset="0"/>
                <a:sym typeface="Arial" charset="0"/>
              </a:rPr>
              <a:t>Tax incentives</a:t>
            </a:r>
            <a:endParaRPr lang="en-US" sz="2400" dirty="0">
              <a:latin typeface="Arial" charset="0"/>
              <a:ea typeface="Lucida Grande" charset="0"/>
              <a:cs typeface="Lucida Grande" charset="0"/>
              <a:sym typeface="Arial" charset="0"/>
            </a:endParaRPr>
          </a:p>
          <a:p>
            <a:pPr marL="1054100" lvl="1" indent="-139700" algn="l">
              <a:spcBef>
                <a:spcPts val="400"/>
              </a:spcBef>
              <a:buClr>
                <a:srgbClr val="E40B2A"/>
              </a:buClr>
              <a:buSzPct val="64000"/>
              <a:buFont typeface="Arial" charset="0"/>
              <a:buChar char="●"/>
            </a:pPr>
            <a:r>
              <a:rPr lang="en-US" sz="2400" dirty="0">
                <a:latin typeface="Arial" charset="0"/>
                <a:ea typeface="Arial" charset="0"/>
                <a:cs typeface="Arial" charset="0"/>
                <a:sym typeface="Arial" charset="0"/>
              </a:rPr>
              <a:t>Skilled workforce availability and training</a:t>
            </a:r>
          </a:p>
        </p:txBody>
      </p:sp>
      <p:sp>
        <p:nvSpPr>
          <p:cNvPr id="262150" name="Rectangle 6"/>
          <p:cNvSpPr>
            <a:spLocks/>
          </p:cNvSpPr>
          <p:nvPr/>
        </p:nvSpPr>
        <p:spPr bwMode="auto">
          <a:xfrm>
            <a:off x="228600" y="6019800"/>
            <a:ext cx="929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100" dirty="0" smtClean="0">
                <a:solidFill>
                  <a:srgbClr val="190104"/>
                </a:solidFill>
                <a:latin typeface="Arial" charset="0"/>
                <a:ea typeface="ＭＳ Ｐゴシック" charset="0"/>
                <a:sym typeface="Arial" charset="0"/>
              </a:rPr>
              <a:t>Sources:</a:t>
            </a:r>
          </a:p>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100" dirty="0" smtClean="0">
                <a:solidFill>
                  <a:schemeClr val="bg2"/>
                </a:solidFill>
                <a:latin typeface="Arial" charset="0"/>
                <a:ea typeface="ＭＳ Ｐゴシック" charset="0"/>
                <a:sym typeface="Arial" charset="0"/>
              </a:rPr>
              <a:t>http</a:t>
            </a:r>
            <a:r>
              <a:rPr lang="en-US" sz="1100" dirty="0">
                <a:solidFill>
                  <a:schemeClr val="bg2"/>
                </a:solidFill>
                <a:latin typeface="Arial" charset="0"/>
                <a:ea typeface="ＭＳ Ｐゴシック" charset="0"/>
                <a:sym typeface="Arial" charset="0"/>
              </a:rPr>
              <a:t>://www.justgoodnews.biz/2012/08/28/wyoming-good-news/ridgeline-energy-services-breaks-ground-on-deaver-</a:t>
            </a:r>
            <a:r>
              <a:rPr lang="en-US" sz="1100" dirty="0" smtClean="0">
                <a:solidFill>
                  <a:schemeClr val="bg2"/>
                </a:solidFill>
                <a:latin typeface="Arial" charset="0"/>
                <a:ea typeface="ＭＳ Ｐゴシック" charset="0"/>
                <a:sym typeface="Arial" charset="0"/>
              </a:rPr>
              <a:t>manufacturing facility</a:t>
            </a:r>
            <a:r>
              <a:rPr lang="en-US" sz="1100" dirty="0">
                <a:solidFill>
                  <a:schemeClr val="bg2"/>
                </a:solidFill>
                <a:latin typeface="Arial" charset="0"/>
                <a:ea typeface="ＭＳ Ｐゴシック" charset="0"/>
                <a:sym typeface="Arial" charset="0"/>
              </a:rPr>
              <a:t>/</a:t>
            </a:r>
            <a:endParaRPr lang="en-US" sz="2400" dirty="0">
              <a:solidFill>
                <a:schemeClr val="bg2"/>
              </a:solidFill>
              <a:latin typeface="Arial" charset="0"/>
              <a:ea typeface="ＭＳ Ｐゴシック" charset="0"/>
              <a:sym typeface="Arial" charset="0"/>
            </a:endParaRPr>
          </a:p>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100" dirty="0">
                <a:solidFill>
                  <a:srgbClr val="190104"/>
                </a:solidFill>
                <a:latin typeface="Arial" charset="0"/>
                <a:ea typeface="ＭＳ Ｐゴシック" charset="0"/>
                <a:sym typeface="Arial" charset="0"/>
              </a:rPr>
              <a:t>http://</a:t>
            </a:r>
            <a:r>
              <a:rPr lang="en-US" sz="1100" dirty="0" err="1">
                <a:solidFill>
                  <a:srgbClr val="190104"/>
                </a:solidFill>
                <a:latin typeface="Arial" charset="0"/>
                <a:ea typeface="ＭＳ Ｐゴシック" charset="0"/>
                <a:sym typeface="Arial" charset="0"/>
              </a:rPr>
              <a:t>www.areadevelopment.com</a:t>
            </a:r>
            <a:r>
              <a:rPr lang="en-US" sz="1100" dirty="0">
                <a:solidFill>
                  <a:srgbClr val="190104"/>
                </a:solidFill>
                <a:latin typeface="Arial" charset="0"/>
                <a:ea typeface="ＭＳ Ｐゴシック" charset="0"/>
                <a:sym typeface="Arial" charset="0"/>
              </a:rPr>
              <a:t>/</a:t>
            </a:r>
            <a:r>
              <a:rPr lang="en-US" sz="1100" dirty="0" err="1">
                <a:solidFill>
                  <a:srgbClr val="190104"/>
                </a:solidFill>
                <a:latin typeface="Arial" charset="0"/>
                <a:ea typeface="ＭＳ Ｐゴシック" charset="0"/>
                <a:sym typeface="Arial" charset="0"/>
              </a:rPr>
              <a:t>newsItems</a:t>
            </a:r>
            <a:r>
              <a:rPr lang="en-US" sz="1100" dirty="0">
                <a:solidFill>
                  <a:srgbClr val="190104"/>
                </a:solidFill>
                <a:latin typeface="Arial" charset="0"/>
                <a:ea typeface="ＭＳ Ｐゴシック" charset="0"/>
                <a:sym typeface="Arial" charset="0"/>
              </a:rPr>
              <a:t>/8-23-2012/ridgeline-energy-services-wyoming-manufacturing-facility-987655.shtml</a:t>
            </a:r>
          </a:p>
        </p:txBody>
      </p:sp>
    </p:spTree>
  </p:cSld>
  <p:clrMapOvr>
    <a:masterClrMapping/>
  </p:clrMapOvr>
  <p:transition xmlns:p14="http://schemas.microsoft.com/office/powerpoint/2010/mai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6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6521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CE8D499A-44C8-AA45-ACB4-36330A22B1B7}" type="slidenum">
              <a:rPr lang="en-US" sz="1800" smtClean="0">
                <a:solidFill>
                  <a:srgbClr val="000000"/>
                </a:solidFill>
                <a:latin typeface="Times New Roman" charset="0"/>
                <a:cs typeface="Times New Roman" charset="0"/>
                <a:sym typeface="Times New Roman" charset="0"/>
              </a:rPr>
              <a:pPr algn="r">
                <a:defRPr/>
              </a:pPr>
              <a:t>215</a:t>
            </a:fld>
            <a:endParaRPr lang="en-US" sz="1800" smtClean="0">
              <a:solidFill>
                <a:srgbClr val="000000"/>
              </a:solidFill>
              <a:latin typeface="Times New Roman" charset="0"/>
              <a:cs typeface="Times New Roman" charset="0"/>
              <a:sym typeface="Times New Roman" charset="0"/>
            </a:endParaRPr>
          </a:p>
        </p:txBody>
      </p:sp>
      <p:sp>
        <p:nvSpPr>
          <p:cNvPr id="263171" name="Rectangle 3"/>
          <p:cNvSpPr>
            <a:spLocks/>
          </p:cNvSpPr>
          <p:nvPr/>
        </p:nvSpPr>
        <p:spPr bwMode="auto">
          <a:xfrm>
            <a:off x="1219200" y="95250"/>
            <a:ext cx="79375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Aerospace Engine Parts</a:t>
            </a:r>
            <a:br>
              <a:rPr lang="en-US" sz="3200" dirty="0">
                <a:solidFill>
                  <a:srgbClr val="2A2A40"/>
                </a:solidFill>
                <a:latin typeface="Arial" charset="0"/>
                <a:ea typeface="ＭＳ Ｐゴシック" charset="0"/>
                <a:sym typeface="Arial" charset="0"/>
              </a:rPr>
            </a:br>
            <a:r>
              <a:rPr lang="en-US" sz="3200" dirty="0">
                <a:solidFill>
                  <a:srgbClr val="2A2A40"/>
                </a:solidFill>
                <a:latin typeface="Arial" charset="0"/>
                <a:ea typeface="ＭＳ Ｐゴシック" charset="0"/>
                <a:sym typeface="Arial" charset="0"/>
              </a:rPr>
              <a:t>(Foreign Direct Investment)  </a:t>
            </a:r>
            <a:r>
              <a:rPr lang="en-US" sz="3200" dirty="0" smtClean="0">
                <a:solidFill>
                  <a:srgbClr val="E40B2A"/>
                </a:solidFill>
                <a:latin typeface="Arial" charset="0"/>
                <a:ea typeface="ＭＳ Ｐゴシック" charset="0"/>
                <a:sym typeface="Arial" charset="0"/>
              </a:rPr>
              <a:t>     </a:t>
            </a:r>
            <a:endParaRPr lang="en-US" sz="3200" dirty="0">
              <a:solidFill>
                <a:srgbClr val="E40B2A"/>
              </a:solidFill>
              <a:latin typeface="Arial" charset="0"/>
              <a:ea typeface="ＭＳ Ｐゴシック" charset="0"/>
              <a:sym typeface="Arial" charset="0"/>
            </a:endParaRPr>
          </a:p>
        </p:txBody>
      </p:sp>
      <p:sp>
        <p:nvSpPr>
          <p:cNvPr id="263172" name="Rectangle 4"/>
          <p:cNvSpPr>
            <a:spLocks/>
          </p:cNvSpPr>
          <p:nvPr/>
        </p:nvSpPr>
        <p:spPr bwMode="auto">
          <a:xfrm>
            <a:off x="152400" y="1295400"/>
            <a:ext cx="88519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Opened plant in </a:t>
            </a:r>
            <a:r>
              <a:rPr lang="en-US" sz="2800" dirty="0" err="1">
                <a:solidFill>
                  <a:srgbClr val="2A2A40"/>
                </a:solidFill>
                <a:latin typeface="Arial" charset="0"/>
                <a:ea typeface="ＭＳ Ｐゴシック" charset="0"/>
                <a:sym typeface="Arial" charset="0"/>
              </a:rPr>
              <a:t>Crosspointe</a:t>
            </a:r>
            <a:r>
              <a:rPr lang="en-US" sz="2800" dirty="0">
                <a:solidFill>
                  <a:srgbClr val="2A2A40"/>
                </a:solidFill>
                <a:latin typeface="Arial" charset="0"/>
                <a:ea typeface="ＭＳ Ｐゴシック" charset="0"/>
                <a:sym typeface="Arial" charset="0"/>
              </a:rPr>
              <a:t>, Prince </a:t>
            </a:r>
            <a:br>
              <a:rPr lang="en-US" sz="2800" dirty="0">
                <a:solidFill>
                  <a:srgbClr val="2A2A40"/>
                </a:solidFill>
                <a:latin typeface="Arial" charset="0"/>
                <a:ea typeface="ＭＳ Ｐゴシック" charset="0"/>
                <a:sym typeface="Arial" charset="0"/>
              </a:rPr>
            </a:br>
            <a:r>
              <a:rPr lang="en-US" sz="2800" dirty="0">
                <a:solidFill>
                  <a:srgbClr val="2A2A40"/>
                </a:solidFill>
                <a:latin typeface="Arial" charset="0"/>
                <a:ea typeface="ＭＳ Ｐゴシック" charset="0"/>
                <a:sym typeface="Arial" charset="0"/>
              </a:rPr>
              <a:t>George County, Virginia, in 2011</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$170 million initial investment</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140 jobs</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Future growth projections include another 500+ jobs and total $500 million in </a:t>
            </a:r>
            <a:r>
              <a:rPr lang="en-US" sz="2800" dirty="0" smtClean="0">
                <a:solidFill>
                  <a:srgbClr val="2A2A40"/>
                </a:solidFill>
                <a:latin typeface="Arial" charset="0"/>
                <a:ea typeface="ＭＳ Ｐゴシック" charset="0"/>
                <a:sym typeface="Arial" charset="0"/>
              </a:rPr>
              <a:t>investment</a:t>
            </a:r>
          </a:p>
          <a:p>
            <a:pPr marL="303213" indent="-303213" algn="l">
              <a:spcBef>
                <a:spcPts val="7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Reasons</a:t>
            </a:r>
            <a:r>
              <a:rPr lang="en-US" sz="2800" dirty="0">
                <a:solidFill>
                  <a:srgbClr val="2A2A40"/>
                </a:solidFill>
                <a:latin typeface="Arial" charset="0"/>
                <a:ea typeface="ＭＳ Ｐゴシック" charset="0"/>
                <a:sym typeface="Arial" charset="0"/>
              </a:rPr>
              <a:t>:</a:t>
            </a:r>
            <a:endParaRPr lang="en-US" sz="28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Lower labor costs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Higher Productivity</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Do business in dollars to minimize currency risk</a:t>
            </a:r>
          </a:p>
        </p:txBody>
      </p:sp>
      <p:sp>
        <p:nvSpPr>
          <p:cNvPr id="263173" name="Rectangle 5"/>
          <p:cNvSpPr>
            <a:spLocks/>
          </p:cNvSpPr>
          <p:nvPr/>
        </p:nvSpPr>
        <p:spPr bwMode="auto">
          <a:xfrm>
            <a:off x="215900" y="6019800"/>
            <a:ext cx="8928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Adrienne </a:t>
            </a:r>
            <a:r>
              <a:rPr lang="en-US" sz="1100" dirty="0" err="1">
                <a:solidFill>
                  <a:srgbClr val="190104"/>
                </a:solidFill>
                <a:latin typeface="Arial" charset="0"/>
                <a:ea typeface="ＭＳ Ｐゴシック" charset="0"/>
                <a:sym typeface="Arial" charset="0"/>
              </a:rPr>
              <a:t>Selko</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Rolls-Royce</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s New Virginia Plant Helps Create Advanced Manufacturing Hub.</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Industry Week</a:t>
            </a:r>
            <a:r>
              <a:rPr lang="en-US" altLang="ja-JP" sz="1100" dirty="0">
                <a:solidFill>
                  <a:srgbClr val="190104"/>
                </a:solidFill>
                <a:latin typeface="Arial" charset="0"/>
                <a:ea typeface="Arial" charset="0"/>
                <a:cs typeface="Arial" charset="0"/>
                <a:sym typeface="Arial" charset="0"/>
              </a:rPr>
              <a:t>, November 16, 2012.</a:t>
            </a:r>
            <a:endParaRPr lang="en-US" altLang="ja-JP" sz="2400" dirty="0">
              <a:solidFill>
                <a:srgbClr val="666699"/>
              </a:solidFill>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Michael </a:t>
            </a:r>
            <a:r>
              <a:rPr lang="en-US" sz="1100" dirty="0" err="1">
                <a:solidFill>
                  <a:srgbClr val="190104"/>
                </a:solidFill>
                <a:latin typeface="Arial" charset="0"/>
                <a:ea typeface="Arial" charset="0"/>
                <a:cs typeface="Arial" charset="0"/>
                <a:sym typeface="Arial" charset="0"/>
              </a:rPr>
              <a:t>Felberbaum</a:t>
            </a:r>
            <a:r>
              <a:rPr lang="en-US" sz="1100" dirty="0">
                <a:solidFill>
                  <a:srgbClr val="190104"/>
                </a:solidFill>
                <a:latin typeface="Arial" charset="0"/>
                <a:ea typeface="Arial" charset="0"/>
                <a:cs typeface="Arial"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Rolls-Royce opens new aerospace plant in Va.</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Business Week</a:t>
            </a:r>
            <a:r>
              <a:rPr lang="en-US" altLang="ja-JP" sz="1100" dirty="0">
                <a:solidFill>
                  <a:srgbClr val="190104"/>
                </a:solidFill>
                <a:latin typeface="Arial" charset="0"/>
                <a:ea typeface="Arial" charset="0"/>
                <a:cs typeface="Arial" charset="0"/>
                <a:sym typeface="Arial" charset="0"/>
              </a:rPr>
              <a:t>. May 2, 2011.</a:t>
            </a:r>
            <a:endParaRPr lang="en-US" altLang="ja-JP" sz="2400" dirty="0">
              <a:solidFill>
                <a:srgbClr val="666699"/>
              </a:solidFill>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David Muir.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Made in America: Global Companies Expand in U.S. Towns.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ABC News</a:t>
            </a:r>
            <a:r>
              <a:rPr lang="en-US" altLang="ja-JP" sz="1100" dirty="0">
                <a:solidFill>
                  <a:srgbClr val="190104"/>
                </a:solidFill>
                <a:latin typeface="Arial" charset="0"/>
                <a:ea typeface="Arial" charset="0"/>
                <a:cs typeface="Arial" charset="0"/>
                <a:sym typeface="Arial" charset="0"/>
              </a:rPr>
              <a:t>. April 30, 2012.</a:t>
            </a:r>
            <a:endParaRPr lang="en-US" altLang="ja-JP" sz="2400" dirty="0">
              <a:solidFill>
                <a:srgbClr val="666699"/>
              </a:solidFill>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BCG.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Rising U.S. Exports—Plus </a:t>
            </a:r>
            <a:r>
              <a:rPr lang="en-US" altLang="ja-JP" sz="1100" dirty="0" err="1">
                <a:solidFill>
                  <a:srgbClr val="190104"/>
                </a:solidFill>
                <a:latin typeface="Arial" charset="0"/>
                <a:ea typeface="Arial" charset="0"/>
                <a:cs typeface="Arial" charset="0"/>
                <a:sym typeface="Arial" charset="0"/>
              </a:rPr>
              <a:t>Reshoring</a:t>
            </a:r>
            <a:r>
              <a:rPr lang="en-US" altLang="ja-JP" sz="1100" dirty="0">
                <a:solidFill>
                  <a:srgbClr val="190104"/>
                </a:solidFill>
                <a:latin typeface="Arial" charset="0"/>
                <a:ea typeface="Arial" charset="0"/>
                <a:cs typeface="Arial" charset="0"/>
                <a:sym typeface="Arial" charset="0"/>
              </a:rPr>
              <a:t>—Could Help Create up to 5 Million Jobs by 2020.</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September 21, 2012.</a:t>
            </a:r>
            <a:endParaRPr lang="en-US" sz="1100" dirty="0">
              <a:solidFill>
                <a:srgbClr val="190104"/>
              </a:solidFill>
              <a:latin typeface="Arial" charset="0"/>
              <a:ea typeface="Arial" charset="0"/>
              <a:cs typeface="Arial" charset="0"/>
              <a:sym typeface="Arial" charset="0"/>
            </a:endParaRPr>
          </a:p>
        </p:txBody>
      </p:sp>
      <p:pic>
        <p:nvPicPr>
          <p:cNvPr id="263174"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86600" y="1130300"/>
            <a:ext cx="19177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6726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F9831AE1-CE2E-4E44-B6BA-DBC7BA85016A}" type="slidenum">
              <a:rPr lang="en-US" sz="1800" smtClean="0">
                <a:solidFill>
                  <a:srgbClr val="000000"/>
                </a:solidFill>
                <a:latin typeface="Times New Roman" charset="0"/>
                <a:cs typeface="Times New Roman" charset="0"/>
                <a:sym typeface="Times New Roman" charset="0"/>
              </a:rPr>
              <a:pPr algn="r">
                <a:defRPr/>
              </a:pPr>
              <a:t>216</a:t>
            </a:fld>
            <a:endParaRPr lang="en-US" sz="1800" smtClean="0">
              <a:solidFill>
                <a:srgbClr val="000000"/>
              </a:solidFill>
              <a:latin typeface="Times New Roman" charset="0"/>
              <a:cs typeface="Times New Roman" charset="0"/>
              <a:sym typeface="Times New Roman" charset="0"/>
            </a:endParaRPr>
          </a:p>
        </p:txBody>
      </p:sp>
      <p:sp>
        <p:nvSpPr>
          <p:cNvPr id="267267" name="Rectangle 3"/>
          <p:cNvSpPr>
            <a:spLocks noGrp="1" noChangeArrowheads="1"/>
          </p:cNvSpPr>
          <p:nvPr>
            <p:ph type="title"/>
          </p:nvPr>
        </p:nvSpPr>
        <p:spPr>
          <a:xfrm>
            <a:off x="1524000" y="-76200"/>
            <a:ext cx="7620000" cy="12192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Wind and Solar Power Components (</a:t>
            </a:r>
            <a:r>
              <a:rPr lang="en-US" sz="3200" dirty="0">
                <a:solidFill>
                  <a:srgbClr val="2A2A40"/>
                </a:solidFill>
                <a:latin typeface="Arial" charset="0"/>
                <a:ea typeface="ＭＳ Ｐゴシック" charset="0"/>
              </a:rPr>
              <a:t>Foreign Direct Investment</a:t>
            </a:r>
            <a:r>
              <a:rPr lang="en-US" sz="3200" dirty="0" smtClean="0">
                <a:solidFill>
                  <a:srgbClr val="2A2A40"/>
                </a:solidFill>
              </a:rPr>
              <a:t>)</a:t>
            </a:r>
          </a:p>
        </p:txBody>
      </p:sp>
      <p:sp>
        <p:nvSpPr>
          <p:cNvPr id="265220" name="Rectangle 4"/>
          <p:cNvSpPr>
            <a:spLocks/>
          </p:cNvSpPr>
          <p:nvPr/>
        </p:nvSpPr>
        <p:spPr bwMode="auto">
          <a:xfrm>
            <a:off x="152400" y="1447800"/>
            <a:ext cx="885190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500" dirty="0">
                <a:latin typeface="Arial" charset="0"/>
                <a:ea typeface="ＭＳ Ｐゴシック" charset="0"/>
                <a:sym typeface="Arial" charset="0"/>
              </a:rPr>
              <a:t> Four manufacturing locations, partners in Ontario</a:t>
            </a:r>
            <a:endParaRPr lang="en-US" sz="24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2500" dirty="0">
                <a:latin typeface="Arial" charset="0"/>
                <a:ea typeface="ＭＳ Ｐゴシック" charset="0"/>
                <a:sym typeface="Arial" charset="0"/>
              </a:rPr>
              <a:t> 9,000 direct and indirect jobs total</a:t>
            </a:r>
            <a:endParaRPr lang="en-US" sz="24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2500" dirty="0">
                <a:latin typeface="Arial" charset="0"/>
                <a:ea typeface="ＭＳ Ｐゴシック" charset="0"/>
                <a:sym typeface="Arial" charset="0"/>
              </a:rPr>
              <a:t> 1,000 manufacturing jobs created</a:t>
            </a:r>
            <a:endParaRPr lang="en-US" sz="24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2500" dirty="0">
                <a:latin typeface="Arial" charset="0"/>
                <a:ea typeface="ＭＳ Ｐゴシック" charset="0"/>
                <a:sym typeface="Arial" charset="0"/>
              </a:rPr>
              <a:t> $5 billion total investment, including partnerships</a:t>
            </a:r>
            <a:endParaRPr lang="en-US" sz="24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2500" dirty="0">
                <a:latin typeface="Arial" charset="0"/>
                <a:ea typeface="ＭＳ Ｐゴシック" charset="0"/>
                <a:sym typeface="Arial" charset="0"/>
              </a:rPr>
              <a:t> </a:t>
            </a:r>
            <a:r>
              <a:rPr lang="en-US" sz="2500" dirty="0" smtClean="0">
                <a:latin typeface="Arial" charset="0"/>
                <a:ea typeface="ＭＳ Ｐゴシック" charset="0"/>
                <a:sym typeface="Arial" charset="0"/>
              </a:rPr>
              <a:t>Reason:</a:t>
            </a:r>
            <a:endParaRPr lang="en-US" sz="2400" dirty="0">
              <a:latin typeface="Arial" charset="0"/>
              <a:ea typeface="ＭＳ Ｐゴシック" charset="0"/>
              <a:sym typeface="Arial" charset="0"/>
            </a:endParaRPr>
          </a:p>
          <a:p>
            <a:pPr marL="711200" lvl="1" indent="-254000" algn="l">
              <a:buClr>
                <a:srgbClr val="E40B2A"/>
              </a:buClr>
              <a:buSzPct val="100000"/>
              <a:buFont typeface="Arial" charset="0"/>
              <a:buChar char="●"/>
            </a:pPr>
            <a:r>
              <a:rPr lang="en-US" sz="2000" dirty="0" smtClean="0">
                <a:latin typeface="Arial" charset="0"/>
                <a:ea typeface="ＭＳ Ｐゴシック" charset="0"/>
                <a:sym typeface="Arial" charset="0"/>
              </a:rPr>
              <a:t>Green </a:t>
            </a:r>
            <a:r>
              <a:rPr lang="en-US" sz="2000" dirty="0">
                <a:latin typeface="Arial" charset="0"/>
                <a:ea typeface="ＭＳ Ｐゴシック" charset="0"/>
                <a:sym typeface="Arial" charset="0"/>
              </a:rPr>
              <a:t>Energy Investment Agreement between Samsung and </a:t>
            </a:r>
            <a:endParaRPr lang="en-US" sz="2000" dirty="0" smtClean="0">
              <a:latin typeface="Arial" charset="0"/>
              <a:ea typeface="ＭＳ Ｐゴシック" charset="0"/>
              <a:sym typeface="Arial" charset="0"/>
            </a:endParaRPr>
          </a:p>
          <a:p>
            <a:pPr lvl="1" algn="l">
              <a:buClr>
                <a:srgbClr val="E40B2A"/>
              </a:buClr>
              <a:buSzPct val="100000"/>
            </a:pPr>
            <a:r>
              <a:rPr lang="en-US" sz="2000" dirty="0">
                <a:latin typeface="Arial" charset="0"/>
                <a:ea typeface="ＭＳ Ｐゴシック" charset="0"/>
                <a:sym typeface="Arial" charset="0"/>
              </a:rPr>
              <a:t> </a:t>
            </a:r>
            <a:r>
              <a:rPr lang="en-US" sz="2000" dirty="0" smtClean="0">
                <a:latin typeface="Arial" charset="0"/>
                <a:ea typeface="ＭＳ Ｐゴシック" charset="0"/>
                <a:sym typeface="Arial" charset="0"/>
              </a:rPr>
              <a:t>   government</a:t>
            </a:r>
            <a:r>
              <a:rPr lang="en-US" altLang="ja-JP" sz="2000" dirty="0" smtClean="0">
                <a:latin typeface="Arial" charset="0"/>
                <a:ea typeface="Arial" charset="0"/>
                <a:cs typeface="Arial" charset="0"/>
                <a:sym typeface="Arial" charset="0"/>
              </a:rPr>
              <a:t> </a:t>
            </a:r>
            <a:r>
              <a:rPr lang="en-US" altLang="ja-JP" sz="2000" dirty="0">
                <a:latin typeface="Arial" charset="0"/>
                <a:ea typeface="Arial" charset="0"/>
                <a:cs typeface="Arial" charset="0"/>
                <a:sym typeface="Arial" charset="0"/>
              </a:rPr>
              <a:t>of Ontario</a:t>
            </a:r>
            <a:endParaRPr lang="en-US" altLang="ja-JP" sz="2000" dirty="0">
              <a:latin typeface="Arial" charset="0"/>
              <a:ea typeface="Lucida Grande" charset="0"/>
              <a:cs typeface="Lucida Grande" charset="0"/>
              <a:sym typeface="Arial" charset="0"/>
            </a:endParaRPr>
          </a:p>
          <a:p>
            <a:pPr marL="254000" indent="-254000" algn="l">
              <a:buClr>
                <a:srgbClr val="E40B2A"/>
              </a:buClr>
              <a:buSzPct val="100000"/>
              <a:buFont typeface="Arial" charset="0"/>
              <a:buChar char="●"/>
            </a:pPr>
            <a:r>
              <a:rPr lang="en-US" altLang="ja-JP" sz="2500" dirty="0" smtClean="0">
                <a:latin typeface="Arial" charset="0"/>
                <a:ea typeface="Arial" charset="0"/>
                <a:cs typeface="Arial" charset="0"/>
                <a:sym typeface="Arial" charset="0"/>
              </a:rPr>
              <a:t>Samsung </a:t>
            </a:r>
            <a:r>
              <a:rPr lang="en-US" altLang="ja-JP" sz="2500" dirty="0">
                <a:latin typeface="Arial" charset="0"/>
                <a:ea typeface="Arial" charset="0"/>
                <a:cs typeface="Arial" charset="0"/>
                <a:sym typeface="Arial" charset="0"/>
              </a:rPr>
              <a:t>and its partners will develop 300 MW </a:t>
            </a:r>
            <a:r>
              <a:rPr lang="en-US" altLang="ja-JP" sz="2500" dirty="0" smtClean="0">
                <a:latin typeface="Arial" charset="0"/>
                <a:ea typeface="Arial" charset="0"/>
                <a:cs typeface="Arial" charset="0"/>
                <a:sym typeface="Arial" charset="0"/>
              </a:rPr>
              <a:t>of solar </a:t>
            </a:r>
            <a:r>
              <a:rPr lang="en-US" altLang="ja-JP" sz="2500" dirty="0">
                <a:latin typeface="Arial" charset="0"/>
                <a:ea typeface="Arial" charset="0"/>
                <a:cs typeface="Arial" charset="0"/>
                <a:sym typeface="Arial" charset="0"/>
              </a:rPr>
              <a:t>power in </a:t>
            </a:r>
            <a:r>
              <a:rPr lang="en-US" altLang="ja-JP" sz="2500" dirty="0" smtClean="0">
                <a:latin typeface="Arial" charset="0"/>
                <a:ea typeface="Arial" charset="0"/>
                <a:cs typeface="Arial" charset="0"/>
                <a:sym typeface="Arial" charset="0"/>
              </a:rPr>
              <a:t>Ontario. Part </a:t>
            </a:r>
            <a:r>
              <a:rPr lang="en-US" altLang="ja-JP" sz="2500" dirty="0">
                <a:latin typeface="Arial" charset="0"/>
                <a:ea typeface="Arial" charset="0"/>
                <a:cs typeface="Arial" charset="0"/>
                <a:sym typeface="Arial" charset="0"/>
              </a:rPr>
              <a:t>of 1,369 MW of renewable energy (wind + solar) to be created</a:t>
            </a:r>
            <a:endParaRPr lang="en-US" altLang="ja-JP" sz="2400" dirty="0">
              <a:latin typeface="Arial" charset="0"/>
              <a:ea typeface="Lucida Grande" charset="0"/>
              <a:cs typeface="Lucida Grande" charset="0"/>
              <a:sym typeface="Arial" charset="0"/>
            </a:endParaRPr>
          </a:p>
          <a:p>
            <a:pPr marL="254000" indent="-254000" algn="l">
              <a:buClr>
                <a:srgbClr val="E40B2A"/>
              </a:buClr>
              <a:buSzPct val="100000"/>
              <a:buFont typeface="Arial" charset="0"/>
              <a:buChar char="●"/>
            </a:pPr>
            <a:r>
              <a:rPr lang="en-US" sz="2500" dirty="0">
                <a:latin typeface="Arial" charset="0"/>
                <a:ea typeface="Arial" charset="0"/>
                <a:cs typeface="Arial" charset="0"/>
                <a:sym typeface="Arial" charset="0"/>
              </a:rPr>
              <a:t> </a:t>
            </a:r>
            <a:r>
              <a:rPr lang="ja-JP" altLang="en-US" sz="2500" dirty="0">
                <a:latin typeface="Arial" charset="0"/>
                <a:ea typeface="ＭＳ Ｐゴシック" charset="0"/>
                <a:sym typeface="Arial" charset="0"/>
              </a:rPr>
              <a:t>“</a:t>
            </a:r>
            <a:r>
              <a:rPr lang="en-US" altLang="ja-JP" sz="2500" dirty="0">
                <a:latin typeface="Arial" charset="0"/>
                <a:ea typeface="Arial" charset="0"/>
                <a:cs typeface="Arial" charset="0"/>
                <a:sym typeface="Arial" charset="0"/>
              </a:rPr>
              <a:t>$5 billion investment in Ontario to create the world</a:t>
            </a:r>
            <a:r>
              <a:rPr lang="ja-JP" altLang="en-US" sz="2500" dirty="0">
                <a:latin typeface="Arial" charset="0"/>
                <a:ea typeface="ＭＳ Ｐゴシック" charset="0"/>
                <a:sym typeface="Arial" charset="0"/>
              </a:rPr>
              <a:t>’</a:t>
            </a:r>
            <a:r>
              <a:rPr lang="en-US" altLang="ja-JP" sz="2500" dirty="0">
                <a:latin typeface="Arial" charset="0"/>
                <a:ea typeface="Arial" charset="0"/>
                <a:cs typeface="Arial" charset="0"/>
                <a:sym typeface="Arial" charset="0"/>
              </a:rPr>
              <a:t>s largest cluster of wind and solar power.</a:t>
            </a:r>
            <a:r>
              <a:rPr lang="ja-JP" altLang="en-US" sz="2500" dirty="0">
                <a:latin typeface="Arial" charset="0"/>
                <a:ea typeface="ＭＳ Ｐゴシック" charset="0"/>
                <a:sym typeface="Arial" charset="0"/>
              </a:rPr>
              <a:t>”</a:t>
            </a:r>
            <a:endParaRPr lang="en-US" sz="2500" dirty="0">
              <a:latin typeface="Arial" charset="0"/>
              <a:ea typeface="ＭＳ Ｐゴシック" charset="0"/>
              <a:sym typeface="Arial" charset="0"/>
            </a:endParaRPr>
          </a:p>
        </p:txBody>
      </p:sp>
      <p:sp>
        <p:nvSpPr>
          <p:cNvPr id="265221" name="Rectangle 5"/>
          <p:cNvSpPr>
            <a:spLocks/>
          </p:cNvSpPr>
          <p:nvPr/>
        </p:nvSpPr>
        <p:spPr bwMode="auto">
          <a:xfrm>
            <a:off x="0" y="6172200"/>
            <a:ext cx="8775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100" dirty="0">
                <a:solidFill>
                  <a:srgbClr val="190104"/>
                </a:solidFill>
                <a:latin typeface="Arial" charset="0"/>
                <a:ea typeface="ＭＳ Ｐゴシック" charset="0"/>
                <a:sym typeface="Arial" charset="0"/>
              </a:rPr>
              <a:t>Source: Max Hall,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Canadian Solar and Samsung open Ontario module fab.</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PV Magazine</a:t>
            </a:r>
            <a:r>
              <a:rPr lang="en-US" altLang="ja-JP" sz="1100" dirty="0">
                <a:solidFill>
                  <a:srgbClr val="190104"/>
                </a:solidFill>
                <a:latin typeface="Arial" charset="0"/>
                <a:ea typeface="Arial" charset="0"/>
                <a:cs typeface="Arial" charset="0"/>
                <a:sym typeface="Arial" charset="0"/>
              </a:rPr>
              <a:t>. March 7, 2014.</a:t>
            </a:r>
            <a:endParaRPr lang="en-US" altLang="ja-JP" sz="2400" dirty="0">
              <a:solidFill>
                <a:schemeClr val="tx1"/>
              </a:solidFill>
              <a:latin typeface="Arial" charset="0"/>
              <a:ea typeface="Lucida Grande" charset="0"/>
              <a:cs typeface="Lucida Grande" charset="0"/>
              <a:sym typeface="Arial" charset="0"/>
            </a:endParaRPr>
          </a:p>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Samsung Renewable Energy signs manufacturing partnership agreement with Canadian Solar Inc.</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Samsung </a:t>
            </a:r>
            <a:r>
              <a:rPr lang="en-US" altLang="ja-JP" sz="1100" dirty="0" smtClean="0">
                <a:solidFill>
                  <a:srgbClr val="190104"/>
                </a:solidFill>
                <a:latin typeface="Arial Italic" charset="0"/>
                <a:ea typeface="Arial Italic" charset="0"/>
                <a:cs typeface="Arial Italic" charset="0"/>
                <a:sym typeface="Arial Italic" charset="0"/>
              </a:rPr>
              <a:t>Renewable</a:t>
            </a:r>
          </a:p>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ja-JP" sz="1100" dirty="0" smtClean="0">
                <a:solidFill>
                  <a:srgbClr val="190104"/>
                </a:solidFill>
                <a:latin typeface="Arial Italic" charset="0"/>
                <a:ea typeface="Arial Italic" charset="0"/>
                <a:cs typeface="Arial Italic" charset="0"/>
                <a:sym typeface="Arial Italic" charset="0"/>
              </a:rPr>
              <a:t> Energy. </a:t>
            </a:r>
            <a:r>
              <a:rPr lang="en-US" altLang="ja-JP" sz="1100" dirty="0" smtClean="0">
                <a:solidFill>
                  <a:srgbClr val="190104"/>
                </a:solidFill>
                <a:latin typeface="Arial" charset="0"/>
                <a:ea typeface="Arial" charset="0"/>
                <a:cs typeface="Arial" charset="0"/>
                <a:sym typeface="Arial" charset="0"/>
              </a:rPr>
              <a:t>June 26, 2013. </a:t>
            </a:r>
            <a:r>
              <a:rPr lang="ja-JP" altLang="en-US" sz="1100" dirty="0" smtClean="0">
                <a:solidFill>
                  <a:srgbClr val="190104"/>
                </a:solidFill>
                <a:latin typeface="Arial" charset="0"/>
                <a:ea typeface="ＭＳ Ｐゴシック" charset="0"/>
                <a:sym typeface="Arial" charset="0"/>
              </a:rPr>
              <a:t>“</a:t>
            </a:r>
            <a:r>
              <a:rPr lang="en-US" altLang="ja-JP" sz="1100" dirty="0" smtClean="0">
                <a:solidFill>
                  <a:srgbClr val="190104"/>
                </a:solidFill>
                <a:latin typeface="Arial" charset="0"/>
                <a:ea typeface="Arial" charset="0"/>
                <a:cs typeface="Arial" charset="0"/>
                <a:sym typeface="Arial" charset="0"/>
              </a:rPr>
              <a:t>Samsung and Canadian Solar Open Solar Manufacturing Facility in London.</a:t>
            </a:r>
            <a:r>
              <a:rPr lang="ja-JP" altLang="en-US" sz="1100" dirty="0" smtClean="0">
                <a:solidFill>
                  <a:srgbClr val="190104"/>
                </a:solidFill>
                <a:latin typeface="Arial" charset="0"/>
                <a:ea typeface="ＭＳ Ｐゴシック" charset="0"/>
                <a:sym typeface="Arial" charset="0"/>
              </a:rPr>
              <a:t>”</a:t>
            </a:r>
            <a:r>
              <a:rPr lang="en-US" altLang="ja-JP" sz="1100" dirty="0" smtClean="0">
                <a:solidFill>
                  <a:srgbClr val="190104"/>
                </a:solidFill>
                <a:latin typeface="Arial" charset="0"/>
                <a:ea typeface="Arial" charset="0"/>
                <a:cs typeface="Arial" charset="0"/>
                <a:sym typeface="Arial" charset="0"/>
              </a:rPr>
              <a:t> </a:t>
            </a:r>
            <a:r>
              <a:rPr lang="en-US" altLang="ja-JP" sz="1100" dirty="0" smtClean="0">
                <a:solidFill>
                  <a:srgbClr val="190104"/>
                </a:solidFill>
                <a:latin typeface="Arial Italic" charset="0"/>
                <a:ea typeface="Arial Italic" charset="0"/>
                <a:cs typeface="Arial Italic" charset="0"/>
                <a:sym typeface="Arial Italic" charset="0"/>
              </a:rPr>
              <a:t>PR </a:t>
            </a:r>
            <a:r>
              <a:rPr lang="en-US" altLang="ja-JP" sz="1100" dirty="0" err="1" smtClean="0">
                <a:solidFill>
                  <a:srgbClr val="190104"/>
                </a:solidFill>
                <a:latin typeface="Arial Italic" charset="0"/>
                <a:ea typeface="Arial Italic" charset="0"/>
                <a:cs typeface="Arial Italic" charset="0"/>
                <a:sym typeface="Arial Italic" charset="0"/>
              </a:rPr>
              <a:t>Newswire</a:t>
            </a:r>
            <a:r>
              <a:rPr lang="en-US" altLang="ja-JP" sz="1100" dirty="0" err="1" smtClean="0">
                <a:solidFill>
                  <a:srgbClr val="190104"/>
                </a:solidFill>
                <a:latin typeface="Arial" charset="0"/>
                <a:ea typeface="Arial" charset="0"/>
                <a:cs typeface="Arial" charset="0"/>
                <a:sym typeface="Arial" charset="0"/>
              </a:rPr>
              <a:t>.March</a:t>
            </a:r>
            <a:r>
              <a:rPr lang="en-US" altLang="ja-JP" sz="1100" dirty="0" smtClean="0">
                <a:solidFill>
                  <a:srgbClr val="190104"/>
                </a:solidFill>
                <a:latin typeface="Arial" charset="0"/>
                <a:ea typeface="Arial" charset="0"/>
                <a:cs typeface="Arial" charset="0"/>
                <a:sym typeface="Arial" charset="0"/>
              </a:rPr>
              <a:t> </a:t>
            </a:r>
            <a:r>
              <a:rPr lang="en-US" altLang="ja-JP" sz="1100" dirty="0">
                <a:solidFill>
                  <a:srgbClr val="190104"/>
                </a:solidFill>
                <a:latin typeface="Arial" charset="0"/>
                <a:ea typeface="Arial" charset="0"/>
                <a:cs typeface="Arial" charset="0"/>
                <a:sym typeface="Arial" charset="0"/>
              </a:rPr>
              <a:t>6, 2014.</a:t>
            </a:r>
            <a:endParaRPr lang="en-US" sz="1100" dirty="0">
              <a:solidFill>
                <a:srgbClr val="190104"/>
              </a:solidFill>
              <a:latin typeface="Arial" charset="0"/>
              <a:ea typeface="Arial" charset="0"/>
              <a:cs typeface="Arial" charset="0"/>
              <a:sym typeface="Arial" charset="0"/>
            </a:endParaRPr>
          </a:p>
        </p:txBody>
      </p:sp>
      <p:pic>
        <p:nvPicPr>
          <p:cNvPr id="265222"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6600" y="954087"/>
            <a:ext cx="195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6829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8219C5BB-A750-F941-8E3F-353C73AFB0A1}" type="slidenum">
              <a:rPr lang="en-US" sz="1800" smtClean="0">
                <a:solidFill>
                  <a:srgbClr val="000000"/>
                </a:solidFill>
                <a:latin typeface="Times New Roman" charset="0"/>
                <a:cs typeface="Times New Roman" charset="0"/>
                <a:sym typeface="Times New Roman" charset="0"/>
              </a:rPr>
              <a:pPr algn="r">
                <a:defRPr/>
              </a:pPr>
              <a:t>217</a:t>
            </a:fld>
            <a:endParaRPr lang="en-US" sz="1800" smtClean="0">
              <a:solidFill>
                <a:srgbClr val="000000"/>
              </a:solidFill>
              <a:latin typeface="Times New Roman" charset="0"/>
              <a:cs typeface="Times New Roman" charset="0"/>
              <a:sym typeface="Times New Roman" charset="0"/>
            </a:endParaRPr>
          </a:p>
        </p:txBody>
      </p:sp>
      <p:sp>
        <p:nvSpPr>
          <p:cNvPr id="268291" name="Rectangle 3"/>
          <p:cNvSpPr>
            <a:spLocks noGrp="1" noChangeArrowheads="1"/>
          </p:cNvSpPr>
          <p:nvPr>
            <p:ph type="title"/>
          </p:nvPr>
        </p:nvSpPr>
        <p:spPr>
          <a:xfrm>
            <a:off x="952500" y="0"/>
            <a:ext cx="7239000" cy="563563"/>
          </a:xfrm>
        </p:spPr>
        <p:txBody>
          <a:bodyPr/>
          <a:lstStyle/>
          <a:p>
            <a:pPr algn="ctr" eaLnBrk="1" hangingPunct="1">
              <a:defRPr/>
            </a:pPr>
            <a:r>
              <a:rPr lang="en-US" sz="3200" dirty="0" smtClean="0">
                <a:solidFill>
                  <a:srgbClr val="190104"/>
                </a:solidFill>
              </a:rPr>
              <a:t>Plastic Christmas Trees</a:t>
            </a:r>
          </a:p>
        </p:txBody>
      </p:sp>
      <p:pic>
        <p:nvPicPr>
          <p:cNvPr id="266245"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29200" y="762000"/>
            <a:ext cx="36957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266246" name="Rectangle 6"/>
          <p:cNvSpPr>
            <a:spLocks/>
          </p:cNvSpPr>
          <p:nvPr/>
        </p:nvSpPr>
        <p:spPr bwMode="auto">
          <a:xfrm>
            <a:off x="304800" y="6248400"/>
            <a:ext cx="81661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p>
            <a:pPr algn="l"/>
            <a:r>
              <a:rPr lang="en-US" sz="1100" dirty="0">
                <a:latin typeface="Arial" charset="0"/>
                <a:ea typeface="ＭＳ Ｐゴシック" charset="0"/>
                <a:sym typeface="Arial" charset="0"/>
              </a:rPr>
              <a:t>Source: John </a:t>
            </a:r>
            <a:r>
              <a:rPr lang="en-US" sz="1100" dirty="0" err="1">
                <a:latin typeface="Arial" charset="0"/>
                <a:ea typeface="ＭＳ Ｐゴシック" charset="0"/>
                <a:sym typeface="Arial" charset="0"/>
              </a:rPr>
              <a:t>Sprovieri</a:t>
            </a:r>
            <a:r>
              <a:rPr lang="en-US" sz="1100" dirty="0">
                <a:latin typeface="Arial" charset="0"/>
                <a:ea typeface="ＭＳ Ｐゴシック" charset="0"/>
                <a:sym typeface="Arial" charset="0"/>
              </a:rPr>
              <a:t>, </a:t>
            </a:r>
            <a:r>
              <a:rPr lang="ja-JP" altLang="en-US" sz="1100" dirty="0">
                <a:latin typeface="Arial" charset="0"/>
                <a:ea typeface="ＭＳ Ｐゴシック" charset="0"/>
                <a:sym typeface="Arial" charset="0"/>
              </a:rPr>
              <a:t>“</a:t>
            </a:r>
            <a:r>
              <a:rPr lang="en-US" altLang="ja-JP" sz="1100" dirty="0">
                <a:latin typeface="Arial" charset="0"/>
                <a:ea typeface="Arial" charset="0"/>
                <a:cs typeface="Arial" charset="0"/>
                <a:sym typeface="Arial" charset="0"/>
              </a:rPr>
              <a:t>Help manufacturers </a:t>
            </a:r>
            <a:r>
              <a:rPr lang="en-US" altLang="ja-JP" sz="1100" dirty="0" err="1">
                <a:latin typeface="Arial" charset="0"/>
                <a:ea typeface="Arial" charset="0"/>
                <a:cs typeface="Arial" charset="0"/>
                <a:sym typeface="Arial" charset="0"/>
              </a:rPr>
              <a:t>reshore</a:t>
            </a:r>
            <a:r>
              <a:rPr lang="en-US" altLang="ja-JP" sz="1100" dirty="0">
                <a:latin typeface="Arial" charset="0"/>
                <a:ea typeface="Arial" charset="0"/>
                <a:cs typeface="Arial" charset="0"/>
                <a:sym typeface="Arial" charset="0"/>
              </a:rPr>
              <a:t> production.</a:t>
            </a:r>
            <a:r>
              <a:rPr lang="ja-JP" altLang="en-US" sz="1100" dirty="0">
                <a:latin typeface="Arial" charset="0"/>
                <a:ea typeface="ＭＳ Ｐゴシック" charset="0"/>
                <a:sym typeface="Arial" charset="0"/>
              </a:rPr>
              <a:t>”</a:t>
            </a:r>
            <a:r>
              <a:rPr lang="en-US" altLang="ja-JP" sz="1100" dirty="0">
                <a:latin typeface="Arial" charset="0"/>
                <a:ea typeface="Arial" charset="0"/>
                <a:cs typeface="Arial" charset="0"/>
                <a:sym typeface="Arial" charset="0"/>
              </a:rPr>
              <a:t> </a:t>
            </a:r>
            <a:r>
              <a:rPr lang="en-US" altLang="ja-JP" sz="1100" dirty="0">
                <a:latin typeface="Arial Italic" charset="0"/>
                <a:ea typeface="Arial Italic" charset="0"/>
                <a:cs typeface="Arial Italic" charset="0"/>
                <a:sym typeface="Arial Italic" charset="0"/>
              </a:rPr>
              <a:t>Assembly Magazine</a:t>
            </a:r>
            <a:r>
              <a:rPr lang="en-US" altLang="ja-JP" sz="1100" dirty="0">
                <a:latin typeface="Arial" charset="0"/>
                <a:ea typeface="Arial" charset="0"/>
                <a:cs typeface="Arial" charset="0"/>
                <a:sym typeface="Arial" charset="0"/>
              </a:rPr>
              <a:t>. August 5, 2014.</a:t>
            </a:r>
            <a:endParaRPr lang="en-US" sz="1100" dirty="0">
              <a:latin typeface="Arial" charset="0"/>
              <a:ea typeface="Arial" charset="0"/>
              <a:cs typeface="Arial" charset="0"/>
              <a:sym typeface="Arial" charset="0"/>
            </a:endParaRPr>
          </a:p>
        </p:txBody>
      </p:sp>
      <p:sp>
        <p:nvSpPr>
          <p:cNvPr id="2" name="Rectangle 1"/>
          <p:cNvSpPr/>
          <p:nvPr/>
        </p:nvSpPr>
        <p:spPr>
          <a:xfrm>
            <a:off x="685800" y="2667000"/>
            <a:ext cx="5715000" cy="1923604"/>
          </a:xfrm>
          <a:prstGeom prst="rect">
            <a:avLst/>
          </a:prstGeom>
        </p:spPr>
        <p:txBody>
          <a:bodyPr wrap="square">
            <a:spAutoFit/>
          </a:bodyPr>
          <a:lstStyle/>
          <a:p>
            <a:pPr marL="303213" indent="-303213" algn="l">
              <a:spcBef>
                <a:spcPts val="7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China to Brunswick, OH</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smtClean="0">
                <a:solidFill>
                  <a:srgbClr val="2A2A40"/>
                </a:solidFill>
                <a:latin typeface="Arial" charset="0"/>
                <a:ea typeface="ＭＳ Ｐゴシック" charset="0"/>
                <a:sym typeface="Arial" charset="0"/>
              </a:rPr>
              <a:t>Rising wages</a:t>
            </a:r>
          </a:p>
          <a:p>
            <a:pPr marL="760413" lvl="1" indent="-303213" algn="l">
              <a:spcBef>
                <a:spcPts val="600"/>
              </a:spcBef>
              <a:buClr>
                <a:srgbClr val="E40B2A"/>
              </a:buClr>
              <a:buSzPct val="69000"/>
              <a:buFont typeface="Wingdings" charset="0"/>
              <a:buChar char="l"/>
            </a:pPr>
            <a:r>
              <a:rPr lang="en-US" sz="2400" dirty="0" smtClean="0">
                <a:solidFill>
                  <a:srgbClr val="2A2A40"/>
                </a:solidFill>
                <a:latin typeface="Arial" charset="0"/>
                <a:ea typeface="ＭＳ Ｐゴシック" charset="0"/>
                <a:sym typeface="Arial" charset="0"/>
              </a:rPr>
              <a:t>Raw materials cost</a:t>
            </a:r>
            <a:endParaRPr lang="en-US" sz="2400" dirty="0"/>
          </a:p>
        </p:txBody>
      </p:sp>
    </p:spTree>
  </p:cSld>
  <p:clrMapOvr>
    <a:masterClrMapping/>
  </p:clrMapOvr>
  <p:transition xmlns:p14="http://schemas.microsoft.com/office/powerpoint/2010/mai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6931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C761F78E-7452-A543-8652-D0FDD740C209}" type="slidenum">
              <a:rPr lang="en-US" sz="1800" smtClean="0">
                <a:solidFill>
                  <a:srgbClr val="000000"/>
                </a:solidFill>
                <a:latin typeface="Times New Roman" charset="0"/>
                <a:cs typeface="Times New Roman" charset="0"/>
                <a:sym typeface="Times New Roman" charset="0"/>
              </a:rPr>
              <a:pPr algn="r">
                <a:defRPr/>
              </a:pPr>
              <a:t>218</a:t>
            </a:fld>
            <a:endParaRPr lang="en-US" sz="1800" smtClean="0">
              <a:solidFill>
                <a:srgbClr val="000000"/>
              </a:solidFill>
              <a:latin typeface="Times New Roman" charset="0"/>
              <a:cs typeface="Times New Roman" charset="0"/>
              <a:sym typeface="Times New Roman" charset="0"/>
            </a:endParaRPr>
          </a:p>
        </p:txBody>
      </p:sp>
      <p:sp>
        <p:nvSpPr>
          <p:cNvPr id="269315" name="Rectangle 3"/>
          <p:cNvSpPr>
            <a:spLocks noGrp="1" noChangeArrowheads="1"/>
          </p:cNvSpPr>
          <p:nvPr>
            <p:ph type="title"/>
          </p:nvPr>
        </p:nvSpPr>
        <p:spPr>
          <a:xfrm>
            <a:off x="1295400" y="-381000"/>
            <a:ext cx="8023225" cy="16764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2400" dirty="0" smtClean="0">
                <a:solidFill>
                  <a:srgbClr val="2A2A40"/>
                </a:solidFill>
              </a:rPr>
              <a:t>Injection-Molded Parts and Sound Dampening Materials</a:t>
            </a:r>
            <a:br>
              <a:rPr lang="en-US" sz="2400" dirty="0" smtClean="0">
                <a:solidFill>
                  <a:srgbClr val="2A2A40"/>
                </a:solidFill>
              </a:rPr>
            </a:br>
            <a:r>
              <a:rPr lang="en-US" sz="2400" dirty="0" smtClean="0">
                <a:solidFill>
                  <a:srgbClr val="2A2A40"/>
                </a:solidFill>
              </a:rPr>
              <a:t>(</a:t>
            </a:r>
            <a:r>
              <a:rPr lang="en-US" sz="2400" dirty="0">
                <a:solidFill>
                  <a:srgbClr val="2A2A40"/>
                </a:solidFill>
                <a:latin typeface="Arial" charset="0"/>
                <a:ea typeface="ＭＳ Ｐゴシック" charset="0"/>
              </a:rPr>
              <a:t>Foreign Direct Investment</a:t>
            </a:r>
            <a:r>
              <a:rPr lang="en-US" sz="2400" dirty="0" smtClean="0">
                <a:solidFill>
                  <a:srgbClr val="2A2A40"/>
                </a:solidFill>
              </a:rPr>
              <a:t>)</a:t>
            </a:r>
          </a:p>
        </p:txBody>
      </p:sp>
      <p:sp>
        <p:nvSpPr>
          <p:cNvPr id="267268" name="Rectangle 4"/>
          <p:cNvSpPr>
            <a:spLocks/>
          </p:cNvSpPr>
          <p:nvPr/>
        </p:nvSpPr>
        <p:spPr bwMode="auto">
          <a:xfrm>
            <a:off x="155575" y="2490788"/>
            <a:ext cx="88519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Korea to Auburn, AL</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400 jobs</a:t>
            </a:r>
          </a:p>
        </p:txBody>
      </p:sp>
      <p:sp>
        <p:nvSpPr>
          <p:cNvPr id="267269" name="Rectangle 5"/>
          <p:cNvSpPr>
            <a:spLocks/>
          </p:cNvSpPr>
          <p:nvPr/>
        </p:nvSpPr>
        <p:spPr bwMode="auto">
          <a:xfrm>
            <a:off x="198438" y="5943600"/>
            <a:ext cx="8775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chemeClr val="bg2"/>
                </a:solidFill>
                <a:latin typeface="Arial"/>
                <a:ea typeface="ＭＳ Ｐゴシック" charset="0"/>
                <a:cs typeface="Arial"/>
                <a:sym typeface="Arial" charset="0"/>
              </a:rPr>
              <a:t>Source: </a:t>
            </a:r>
            <a:r>
              <a:rPr lang="ja-JP" altLang="en-US" sz="1100" dirty="0">
                <a:solidFill>
                  <a:schemeClr val="bg2"/>
                </a:solidFill>
                <a:latin typeface="Arial"/>
                <a:ea typeface="ＭＳ Ｐゴシック" charset="0"/>
                <a:cs typeface="Arial"/>
                <a:sym typeface="Arial" charset="0"/>
              </a:rPr>
              <a:t>“</a:t>
            </a:r>
            <a:r>
              <a:rPr lang="en-US" altLang="ja-JP" sz="1100" dirty="0">
                <a:solidFill>
                  <a:schemeClr val="bg2"/>
                </a:solidFill>
                <a:latin typeface="Arial"/>
                <a:ea typeface="Arial" charset="0"/>
                <a:cs typeface="Arial"/>
                <a:sym typeface="Arial" charset="0"/>
              </a:rPr>
              <a:t>Alabama is sweet home for foreign companies, investment.</a:t>
            </a:r>
            <a:r>
              <a:rPr lang="ja-JP" altLang="en-US" sz="1100" dirty="0">
                <a:solidFill>
                  <a:schemeClr val="bg2"/>
                </a:solidFill>
                <a:latin typeface="Arial"/>
                <a:ea typeface="ＭＳ Ｐゴシック" charset="0"/>
                <a:cs typeface="Arial"/>
                <a:sym typeface="Arial" charset="0"/>
              </a:rPr>
              <a:t>”</a:t>
            </a:r>
            <a:r>
              <a:rPr lang="en-US" altLang="ja-JP" sz="1100" dirty="0">
                <a:solidFill>
                  <a:schemeClr val="bg2"/>
                </a:solidFill>
                <a:latin typeface="Arial"/>
                <a:ea typeface="Arial" charset="0"/>
                <a:cs typeface="Arial"/>
                <a:sym typeface="Arial" charset="0"/>
              </a:rPr>
              <a:t> Made in Alabama. March 1, 2013.</a:t>
            </a:r>
            <a:endParaRPr lang="en-US" altLang="ja-JP" sz="1100" dirty="0">
              <a:solidFill>
                <a:schemeClr val="bg2"/>
              </a:solidFill>
              <a:latin typeface="Arial"/>
              <a:ea typeface="Lucida Grande" charset="0"/>
              <a:cs typeface="Arial"/>
              <a:sym typeface="Arial" charset="0"/>
            </a:endParaRPr>
          </a:p>
          <a:p>
            <a:pPr algn="l"/>
            <a:r>
              <a:rPr lang="en-US" sz="1100" dirty="0">
                <a:solidFill>
                  <a:schemeClr val="bg2"/>
                </a:solidFill>
                <a:latin typeface="Arial"/>
                <a:ea typeface="Arial" charset="0"/>
                <a:cs typeface="Arial"/>
                <a:sym typeface="Arial" charset="0"/>
              </a:rPr>
              <a:t>Ed Enoch, </a:t>
            </a:r>
            <a:r>
              <a:rPr lang="ja-JP" altLang="en-US" sz="1100" dirty="0">
                <a:solidFill>
                  <a:schemeClr val="bg2"/>
                </a:solidFill>
                <a:latin typeface="Arial"/>
                <a:ea typeface="ＭＳ Ｐゴシック" charset="0"/>
                <a:cs typeface="Arial"/>
                <a:sym typeface="Arial" charset="0"/>
              </a:rPr>
              <a:t>“</a:t>
            </a:r>
            <a:r>
              <a:rPr lang="en-US" altLang="ja-JP" sz="1100" dirty="0">
                <a:solidFill>
                  <a:schemeClr val="bg2"/>
                </a:solidFill>
                <a:latin typeface="Arial"/>
                <a:ea typeface="Arial" charset="0"/>
                <a:cs typeface="Arial"/>
                <a:sym typeface="Arial" charset="0"/>
              </a:rPr>
              <a:t>Korean auto parts maker opens 2</a:t>
            </a:r>
            <a:r>
              <a:rPr lang="en-US" altLang="ja-JP" sz="1100" baseline="30000" dirty="0">
                <a:solidFill>
                  <a:schemeClr val="bg2"/>
                </a:solidFill>
                <a:latin typeface="Arial"/>
                <a:ea typeface="Arial" charset="0"/>
                <a:cs typeface="Arial"/>
                <a:sym typeface="Arial" charset="0"/>
              </a:rPr>
              <a:t>nd</a:t>
            </a:r>
            <a:r>
              <a:rPr lang="en-US" altLang="ja-JP" sz="1100" dirty="0">
                <a:solidFill>
                  <a:schemeClr val="bg2"/>
                </a:solidFill>
                <a:latin typeface="Arial"/>
                <a:ea typeface="Arial" charset="0"/>
                <a:cs typeface="Arial"/>
                <a:sym typeface="Arial" charset="0"/>
              </a:rPr>
              <a:t> Auburn facility.</a:t>
            </a:r>
            <a:r>
              <a:rPr lang="ja-JP" altLang="en-US" sz="1100" dirty="0">
                <a:solidFill>
                  <a:schemeClr val="bg2"/>
                </a:solidFill>
                <a:latin typeface="Arial"/>
                <a:ea typeface="ＭＳ Ｐゴシック" charset="0"/>
                <a:cs typeface="Arial"/>
                <a:sym typeface="Arial" charset="0"/>
              </a:rPr>
              <a:t>”</a:t>
            </a:r>
            <a:r>
              <a:rPr lang="en-US" altLang="ja-JP" sz="1100" dirty="0">
                <a:solidFill>
                  <a:schemeClr val="bg2"/>
                </a:solidFill>
                <a:latin typeface="Arial"/>
                <a:ea typeface="Arial" charset="0"/>
                <a:cs typeface="Arial"/>
                <a:sym typeface="Arial" charset="0"/>
              </a:rPr>
              <a:t> </a:t>
            </a:r>
            <a:r>
              <a:rPr lang="en-US" altLang="ja-JP" sz="1100" dirty="0" err="1">
                <a:solidFill>
                  <a:schemeClr val="bg2"/>
                </a:solidFill>
                <a:latin typeface="Arial"/>
                <a:ea typeface="Arial" charset="0"/>
                <a:cs typeface="Arial"/>
                <a:sym typeface="Arial" charset="0"/>
              </a:rPr>
              <a:t>oanow.com</a:t>
            </a:r>
            <a:r>
              <a:rPr lang="en-US" altLang="ja-JP" sz="1100" dirty="0">
                <a:solidFill>
                  <a:schemeClr val="bg2"/>
                </a:solidFill>
                <a:latin typeface="Arial"/>
                <a:ea typeface="Arial" charset="0"/>
                <a:cs typeface="Arial"/>
                <a:sym typeface="Arial" charset="0"/>
              </a:rPr>
              <a:t>, April 3, 2012. </a:t>
            </a:r>
            <a:endParaRPr lang="en-US" sz="1100" dirty="0">
              <a:solidFill>
                <a:schemeClr val="bg2"/>
              </a:solidFill>
              <a:latin typeface="Arial"/>
              <a:ea typeface="Arial" charset="0"/>
              <a:cs typeface="Arial"/>
              <a:sym typeface="Arial" charset="0"/>
            </a:endParaRPr>
          </a:p>
        </p:txBody>
      </p:sp>
      <p:pic>
        <p:nvPicPr>
          <p:cNvPr id="26727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84950" y="1619250"/>
            <a:ext cx="2282825"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8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7033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E4F890B1-8987-3B4E-A565-56BFE227C838}" type="slidenum">
              <a:rPr lang="en-US" sz="1800" smtClean="0">
                <a:solidFill>
                  <a:srgbClr val="000000"/>
                </a:solidFill>
                <a:latin typeface="Times New Roman" charset="0"/>
                <a:cs typeface="Times New Roman" charset="0"/>
                <a:sym typeface="Times New Roman" charset="0"/>
              </a:rPr>
              <a:pPr algn="r">
                <a:defRPr/>
              </a:pPr>
              <a:t>219</a:t>
            </a:fld>
            <a:endParaRPr lang="en-US" sz="1800" smtClean="0">
              <a:solidFill>
                <a:srgbClr val="000000"/>
              </a:solidFill>
              <a:latin typeface="Times New Roman" charset="0"/>
              <a:cs typeface="Times New Roman" charset="0"/>
              <a:sym typeface="Times New Roman" charset="0"/>
            </a:endParaRPr>
          </a:p>
        </p:txBody>
      </p:sp>
      <p:sp>
        <p:nvSpPr>
          <p:cNvPr id="268291" name="Rectangle 3"/>
          <p:cNvSpPr>
            <a:spLocks/>
          </p:cNvSpPr>
          <p:nvPr/>
        </p:nvSpPr>
        <p:spPr bwMode="auto">
          <a:xfrm>
            <a:off x="2819400" y="6350"/>
            <a:ext cx="44323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l"/>
            <a:r>
              <a:rPr lang="en-US" sz="3200" dirty="0">
                <a:solidFill>
                  <a:srgbClr val="2A2A40"/>
                </a:solidFill>
                <a:latin typeface="Arial" charset="0"/>
                <a:ea typeface="ＭＳ Ｐゴシック" charset="0"/>
                <a:sym typeface="Arial" charset="0"/>
              </a:rPr>
              <a:t>Collegiate Apparel</a:t>
            </a:r>
          </a:p>
        </p:txBody>
      </p:sp>
      <p:sp>
        <p:nvSpPr>
          <p:cNvPr id="268292" name="Rectangle 4"/>
          <p:cNvSpPr>
            <a:spLocks/>
          </p:cNvSpPr>
          <p:nvPr/>
        </p:nvSpPr>
        <p:spPr bwMode="auto">
          <a:xfrm>
            <a:off x="152400" y="1447800"/>
            <a:ext cx="88519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Moved from Sri Lanka to Durham, </a:t>
            </a:r>
            <a:r>
              <a:rPr lang="en-US" sz="2800" dirty="0" smtClean="0">
                <a:solidFill>
                  <a:srgbClr val="2A2A40"/>
                </a:solidFill>
                <a:latin typeface="Arial" charset="0"/>
                <a:ea typeface="ＭＳ Ｐゴシック" charset="0"/>
                <a:sym typeface="Arial" charset="0"/>
              </a:rPr>
              <a:t>NC</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Reasons</a:t>
            </a:r>
            <a:r>
              <a:rPr lang="en-US" sz="2800" dirty="0">
                <a:solidFill>
                  <a:srgbClr val="2A2A40"/>
                </a:solidFill>
                <a:latin typeface="Arial" charset="0"/>
                <a:ea typeface="ＭＳ Ｐゴシック" charset="0"/>
                <a:sym typeface="Arial" charset="0"/>
              </a:rPr>
              <a:t>:</a:t>
            </a:r>
            <a:endParaRPr lang="en-US" sz="28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Offshore contract manufacturer had taken on larger volume work and pushed School House to the back of the line.</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After </a:t>
            </a:r>
            <a:r>
              <a:rPr lang="en-US" sz="2400" dirty="0" err="1">
                <a:solidFill>
                  <a:srgbClr val="2A2A40"/>
                </a:solidFill>
                <a:latin typeface="Arial" charset="0"/>
                <a:ea typeface="ＭＳ Ｐゴシック" charset="0"/>
                <a:sym typeface="Arial" charset="0"/>
              </a:rPr>
              <a:t>reshoring</a:t>
            </a:r>
            <a:r>
              <a:rPr lang="en-US" sz="2400" dirty="0">
                <a:solidFill>
                  <a:srgbClr val="2A2A40"/>
                </a:solidFill>
                <a:latin typeface="Arial" charset="0"/>
                <a:ea typeface="ＭＳ Ｐゴシック" charset="0"/>
                <a:sym typeface="Arial" charset="0"/>
              </a:rPr>
              <a:t>: increased speed to market and no inventory.</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69000"/>
              <a:buFont typeface="Wingdings" charset="0"/>
              <a:buChar char="l"/>
            </a:pPr>
            <a:r>
              <a:rPr lang="en-US" sz="2800" dirty="0">
                <a:solidFill>
                  <a:srgbClr val="2A2A40"/>
                </a:solidFill>
                <a:latin typeface="Arial" charset="0"/>
                <a:ea typeface="ＭＳ Ｐゴシック" charset="0"/>
                <a:sym typeface="Arial" charset="0"/>
              </a:rPr>
              <a:t>100 colleges and universities as customers</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69000"/>
              <a:buFont typeface="Wingdings" charset="0"/>
              <a:buChar char="l"/>
            </a:pPr>
            <a:r>
              <a:rPr lang="ja-JP" altLang="en-US" sz="2800" dirty="0">
                <a:solidFill>
                  <a:srgbClr val="2A2A40"/>
                </a:solidFill>
                <a:latin typeface="Arial" charset="0"/>
                <a:ea typeface="ＭＳ Ｐゴシック" charset="0"/>
                <a:sym typeface="Arial" charset="0"/>
              </a:rPr>
              <a:t>“</a:t>
            </a:r>
            <a:r>
              <a:rPr lang="en-US" altLang="ja-JP" sz="2800" dirty="0">
                <a:solidFill>
                  <a:srgbClr val="2A2A40"/>
                </a:solidFill>
                <a:latin typeface="Arial" charset="0"/>
                <a:ea typeface="Arial" charset="0"/>
                <a:cs typeface="Arial" charset="0"/>
                <a:sym typeface="Arial" charset="0"/>
              </a:rPr>
              <a:t>I could not have anticipated this in a million years, but we</a:t>
            </a:r>
            <a:r>
              <a:rPr lang="ja-JP" altLang="en-US" sz="2800" dirty="0">
                <a:solidFill>
                  <a:srgbClr val="2A2A40"/>
                </a:solidFill>
                <a:latin typeface="Arial" charset="0"/>
                <a:ea typeface="ＭＳ Ｐゴシック" charset="0"/>
                <a:sym typeface="Arial" charset="0"/>
              </a:rPr>
              <a:t>’</a:t>
            </a:r>
            <a:r>
              <a:rPr lang="en-US" altLang="ja-JP" sz="2800" dirty="0" err="1">
                <a:solidFill>
                  <a:srgbClr val="2A2A40"/>
                </a:solidFill>
                <a:latin typeface="Arial" charset="0"/>
                <a:ea typeface="Arial" charset="0"/>
                <a:cs typeface="Arial" charset="0"/>
                <a:sym typeface="Arial" charset="0"/>
              </a:rPr>
              <a:t>ve</a:t>
            </a:r>
            <a:r>
              <a:rPr lang="en-US" altLang="ja-JP" sz="2800" dirty="0">
                <a:solidFill>
                  <a:srgbClr val="2A2A40"/>
                </a:solidFill>
                <a:latin typeface="Arial" charset="0"/>
                <a:ea typeface="Arial" charset="0"/>
                <a:cs typeface="Arial" charset="0"/>
                <a:sym typeface="Arial" charset="0"/>
              </a:rPr>
              <a:t> started hearing from customers that they</a:t>
            </a:r>
            <a:r>
              <a:rPr lang="ja-JP" altLang="en-US" sz="2800" dirty="0">
                <a:solidFill>
                  <a:srgbClr val="2A2A40"/>
                </a:solidFill>
                <a:latin typeface="Arial" charset="0"/>
                <a:ea typeface="ＭＳ Ｐゴシック" charset="0"/>
                <a:sym typeface="Arial" charset="0"/>
              </a:rPr>
              <a:t>’</a:t>
            </a:r>
            <a:r>
              <a:rPr lang="en-US" altLang="ja-JP" sz="2800" dirty="0">
                <a:solidFill>
                  <a:srgbClr val="2A2A40"/>
                </a:solidFill>
                <a:latin typeface="Arial" charset="0"/>
                <a:ea typeface="Arial" charset="0"/>
                <a:cs typeface="Arial" charset="0"/>
                <a:sym typeface="Arial" charset="0"/>
              </a:rPr>
              <a:t>re with us because of our social mission, which has evolved into Made in America</a:t>
            </a:r>
            <a:r>
              <a:rPr lang="ja-JP" altLang="en-US" sz="2800" dirty="0">
                <a:solidFill>
                  <a:srgbClr val="2A2A40"/>
                </a:solidFill>
                <a:latin typeface="Arial" charset="0"/>
                <a:ea typeface="ＭＳ Ｐゴシック" charset="0"/>
                <a:sym typeface="Arial" charset="0"/>
              </a:rPr>
              <a:t>”</a:t>
            </a:r>
            <a:r>
              <a:rPr lang="en-US" altLang="ja-JP" sz="2800" dirty="0">
                <a:solidFill>
                  <a:srgbClr val="2A2A40"/>
                </a:solidFill>
                <a:latin typeface="Arial" charset="0"/>
                <a:ea typeface="Arial" charset="0"/>
                <a:cs typeface="Arial" charset="0"/>
                <a:sym typeface="Arial" charset="0"/>
              </a:rPr>
              <a:t> </a:t>
            </a:r>
            <a:endParaRPr lang="en-US" altLang="ja-JP" sz="2800" dirty="0">
              <a:solidFill>
                <a:srgbClr val="666699"/>
              </a:solidFill>
              <a:latin typeface="Arial" charset="0"/>
              <a:ea typeface="Lucida Grande" charset="0"/>
              <a:cs typeface="Lucida Grande" charset="0"/>
              <a:sym typeface="Arial" charset="0"/>
            </a:endParaRPr>
          </a:p>
          <a:p>
            <a:pPr marL="303213" indent="-303213" algn="l">
              <a:spcBef>
                <a:spcPts val="500"/>
              </a:spcBef>
            </a:pPr>
            <a:endParaRPr lang="en-US" sz="1100" dirty="0">
              <a:solidFill>
                <a:srgbClr val="2A2A40"/>
              </a:solidFill>
              <a:latin typeface="Arial"/>
              <a:ea typeface="Lucida Grande" charset="0"/>
              <a:cs typeface="Arial"/>
              <a:sym typeface="Arial" charset="0"/>
            </a:endParaRPr>
          </a:p>
          <a:p>
            <a:pPr marL="303213" indent="-303213" algn="l">
              <a:lnSpc>
                <a:spcPct val="80000"/>
              </a:lnSpc>
              <a:spcBef>
                <a:spcPts val="400"/>
              </a:spcBef>
            </a:pPr>
            <a:r>
              <a:rPr lang="en-US" sz="1100" dirty="0">
                <a:solidFill>
                  <a:srgbClr val="2A2A40"/>
                </a:solidFill>
                <a:latin typeface="Arial"/>
                <a:ea typeface="Arial" charset="0"/>
                <a:cs typeface="Arial"/>
                <a:sym typeface="Arial" charset="0"/>
              </a:rPr>
              <a:t>https://</a:t>
            </a:r>
            <a:r>
              <a:rPr lang="en-US" sz="1100" dirty="0" err="1">
                <a:solidFill>
                  <a:srgbClr val="2A2A40"/>
                </a:solidFill>
                <a:latin typeface="Arial"/>
                <a:ea typeface="Arial" charset="0"/>
                <a:cs typeface="Arial"/>
                <a:sym typeface="Arial" charset="0"/>
              </a:rPr>
              <a:t>www.openforum.com</a:t>
            </a:r>
            <a:r>
              <a:rPr lang="en-US" sz="1100" dirty="0">
                <a:solidFill>
                  <a:srgbClr val="2A2A40"/>
                </a:solidFill>
                <a:latin typeface="Arial"/>
                <a:ea typeface="Arial" charset="0"/>
                <a:cs typeface="Arial"/>
                <a:sym typeface="Arial" charset="0"/>
              </a:rPr>
              <a:t>/articles/how-domestic-manufacturing-pays-off/March 8, 2013 </a:t>
            </a:r>
            <a:r>
              <a:rPr lang="en-US" sz="1100" dirty="0">
                <a:solidFill>
                  <a:srgbClr val="2A2A40"/>
                </a:solidFill>
                <a:latin typeface="Arial"/>
                <a:ea typeface="Arial Bold" charset="0"/>
                <a:cs typeface="Arial"/>
                <a:sym typeface="Arial Bold" charset="0"/>
              </a:rPr>
              <a:t>Donna </a:t>
            </a:r>
            <a:r>
              <a:rPr lang="en-US" sz="1100" dirty="0" err="1">
                <a:solidFill>
                  <a:srgbClr val="2A2A40"/>
                </a:solidFill>
                <a:latin typeface="Arial"/>
                <a:ea typeface="Arial Bold" charset="0"/>
                <a:cs typeface="Arial"/>
                <a:sym typeface="Arial Bold" charset="0"/>
              </a:rPr>
              <a:t>Fenn</a:t>
            </a:r>
            <a:endParaRPr lang="en-US" sz="1100" dirty="0">
              <a:solidFill>
                <a:srgbClr val="2A2A40"/>
              </a:solidFill>
              <a:latin typeface="Arial"/>
              <a:ea typeface="Arial Bold" charset="0"/>
              <a:cs typeface="Arial"/>
              <a:sym typeface="Arial Bold" charset="0"/>
            </a:endParaRPr>
          </a:p>
        </p:txBody>
      </p:sp>
      <p:pic>
        <p:nvPicPr>
          <p:cNvPr id="268293"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0" y="838200"/>
            <a:ext cx="3695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379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051B61BF-5CFA-994E-A97D-A8AC2778351D}" type="slidenum">
              <a:rPr lang="en-US" sz="1800" smtClean="0">
                <a:solidFill>
                  <a:srgbClr val="000000"/>
                </a:solidFill>
                <a:latin typeface="Times New Roman" charset="0"/>
                <a:cs typeface="Times New Roman" charset="0"/>
                <a:sym typeface="Times New Roman" charset="0"/>
              </a:rPr>
              <a:pPr algn="r">
                <a:defRPr/>
              </a:pPr>
              <a:t>22</a:t>
            </a:fld>
            <a:endParaRPr lang="en-US" sz="1800" smtClean="0">
              <a:solidFill>
                <a:srgbClr val="000000"/>
              </a:solidFill>
              <a:latin typeface="Times New Roman" charset="0"/>
              <a:cs typeface="Times New Roman" charset="0"/>
              <a:sym typeface="Times New Roman" charset="0"/>
            </a:endParaRPr>
          </a:p>
        </p:txBody>
      </p:sp>
      <p:sp>
        <p:nvSpPr>
          <p:cNvPr id="31747" name="Rectangle 3"/>
          <p:cNvSpPr>
            <a:spLocks/>
          </p:cNvSpPr>
          <p:nvPr/>
        </p:nvSpPr>
        <p:spPr bwMode="auto">
          <a:xfrm>
            <a:off x="1282700" y="57150"/>
            <a:ext cx="79375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2800" dirty="0">
                <a:solidFill>
                  <a:srgbClr val="2A2A40"/>
                </a:solidFill>
                <a:latin typeface="Arial" charset="0"/>
                <a:ea typeface="ＭＳ Ｐゴシック" charset="0"/>
                <a:sym typeface="Arial" charset="0"/>
              </a:rPr>
              <a:t>Heavy Furniture Components, Upholstery</a:t>
            </a:r>
            <a:br>
              <a:rPr lang="en-US" sz="2800" dirty="0">
                <a:solidFill>
                  <a:srgbClr val="2A2A40"/>
                </a:solidFill>
                <a:latin typeface="Arial" charset="0"/>
                <a:ea typeface="ＭＳ Ｐゴシック" charset="0"/>
                <a:sym typeface="Arial" charset="0"/>
              </a:rPr>
            </a:br>
            <a:r>
              <a:rPr lang="en-US" sz="2800" dirty="0">
                <a:solidFill>
                  <a:srgbClr val="2A2A40"/>
                </a:solidFill>
                <a:latin typeface="Arial" charset="0"/>
                <a:ea typeface="ＭＳ Ｐゴシック" charset="0"/>
                <a:sym typeface="Arial" charset="0"/>
              </a:rPr>
              <a:t>(Kept from Offshoring)</a:t>
            </a:r>
          </a:p>
        </p:txBody>
      </p:sp>
      <p:sp>
        <p:nvSpPr>
          <p:cNvPr id="31748" name="Rectangle 4"/>
          <p:cNvSpPr>
            <a:spLocks/>
          </p:cNvSpPr>
          <p:nvPr/>
        </p:nvSpPr>
        <p:spPr bwMode="auto">
          <a:xfrm>
            <a:off x="152400" y="1320800"/>
            <a:ext cx="8851900"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500"/>
              </a:spcBef>
              <a:buClr>
                <a:srgbClr val="E40B2A"/>
              </a:buClr>
              <a:buSzPct val="80000"/>
              <a:buFont typeface="Wingdings" charset="0"/>
              <a:buChar char="l"/>
            </a:pPr>
            <a:r>
              <a:rPr lang="en-US" sz="2000" dirty="0">
                <a:solidFill>
                  <a:srgbClr val="2A2A40"/>
                </a:solidFill>
                <a:latin typeface="Arial" charset="0"/>
                <a:ea typeface="ＭＳ Ｐゴシック" charset="0"/>
                <a:sym typeface="Arial" charset="0"/>
              </a:rPr>
              <a:t>Decided not to expand offshore as a result of </a:t>
            </a:r>
            <a:r>
              <a:rPr lang="en-US" sz="2000" dirty="0">
                <a:solidFill>
                  <a:srgbClr val="29B8FF"/>
                </a:solidFill>
                <a:latin typeface="Arial" charset="0"/>
                <a:ea typeface="ＭＳ Ｐゴシック" charset="0"/>
                <a:sym typeface="Arial" charset="0"/>
              </a:rPr>
              <a:t>TCO</a:t>
            </a:r>
            <a:endParaRPr lang="en-US" sz="20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Wingdings" charset="0"/>
              <a:buChar char="l"/>
            </a:pPr>
            <a:r>
              <a:rPr lang="en-US" sz="2000" dirty="0">
                <a:solidFill>
                  <a:srgbClr val="2A2A40"/>
                </a:solidFill>
                <a:latin typeface="Arial" charset="0"/>
                <a:ea typeface="ＭＳ Ｐゴシック" charset="0"/>
                <a:sym typeface="Arial" charset="0"/>
              </a:rPr>
              <a:t>Invested $6 million in plant in Whitehall, WI, 2012</a:t>
            </a:r>
            <a:endParaRPr lang="en-US" sz="20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Wingdings" charset="0"/>
              <a:buChar char="l"/>
            </a:pPr>
            <a:r>
              <a:rPr lang="en-US" sz="2000" dirty="0">
                <a:solidFill>
                  <a:srgbClr val="2A2A40"/>
                </a:solidFill>
                <a:latin typeface="Arial" charset="0"/>
                <a:ea typeface="ＭＳ Ｐゴシック" charset="0"/>
                <a:sym typeface="Arial" charset="0"/>
              </a:rPr>
              <a:t>Invested $80 million to build new 3.3 million sq. ft. plant in NC, </a:t>
            </a:r>
            <a:r>
              <a:rPr lang="en-US" sz="2000" dirty="0" smtClean="0">
                <a:solidFill>
                  <a:srgbClr val="2A2A40"/>
                </a:solidFill>
                <a:latin typeface="Arial" charset="0"/>
                <a:ea typeface="ＭＳ Ｐゴシック" charset="0"/>
                <a:sym typeface="Arial" charset="0"/>
              </a:rPr>
              <a:t>2012</a:t>
            </a:r>
            <a:endParaRPr lang="en-US" sz="20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Wingdings" charset="0"/>
              <a:buChar char="l"/>
            </a:pPr>
            <a:r>
              <a:rPr lang="en-US" sz="2000" dirty="0" smtClean="0">
                <a:solidFill>
                  <a:srgbClr val="2A2A40"/>
                </a:solidFill>
                <a:latin typeface="Arial" charset="0"/>
                <a:ea typeface="ＭＳ Ｐゴシック" charset="0"/>
                <a:sym typeface="Arial" charset="0"/>
              </a:rPr>
              <a:t>Will </a:t>
            </a:r>
            <a:r>
              <a:rPr lang="en-US" sz="2000" dirty="0">
                <a:solidFill>
                  <a:srgbClr val="2A2A40"/>
                </a:solidFill>
                <a:latin typeface="Arial" charset="0"/>
                <a:ea typeface="ＭＳ Ｐゴシック" charset="0"/>
                <a:sym typeface="Arial" charset="0"/>
              </a:rPr>
              <a:t>employ 500</a:t>
            </a:r>
            <a:endParaRPr lang="en-US" sz="20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Wingdings" charset="0"/>
              <a:buChar char="l"/>
            </a:pPr>
            <a:r>
              <a:rPr lang="en-US" sz="2000" dirty="0">
                <a:solidFill>
                  <a:srgbClr val="2A2A40"/>
                </a:solidFill>
                <a:latin typeface="Arial" charset="0"/>
                <a:ea typeface="ＭＳ Ｐゴシック" charset="0"/>
                <a:sym typeface="Arial" charset="0"/>
              </a:rPr>
              <a:t>Reasons:</a:t>
            </a:r>
            <a:endParaRPr lang="en-US" sz="20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Time to market, lead time</a:t>
            </a:r>
            <a:endParaRPr lang="en-US" sz="20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Rising wages</a:t>
            </a:r>
            <a:endParaRPr lang="en-US" sz="20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Quality</a:t>
            </a:r>
            <a:endParaRPr lang="en-US" sz="20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Freight cost</a:t>
            </a:r>
            <a:endParaRPr lang="en-US" sz="20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Achieved higher productivity with Toyota</a:t>
            </a:r>
            <a:r>
              <a:rPr lang="ja-JP" altLang="en-US" sz="2000" dirty="0">
                <a:solidFill>
                  <a:srgbClr val="2A2A40"/>
                </a:solidFill>
                <a:latin typeface="Arial" charset="0"/>
                <a:ea typeface="ＭＳ Ｐゴシック" charset="0"/>
                <a:sym typeface="Arial" charset="0"/>
              </a:rPr>
              <a:t>’</a:t>
            </a:r>
            <a:r>
              <a:rPr lang="en-US" altLang="ja-JP" sz="2000" dirty="0">
                <a:solidFill>
                  <a:srgbClr val="2A2A40"/>
                </a:solidFill>
                <a:latin typeface="Arial" charset="0"/>
                <a:ea typeface="Arial" charset="0"/>
                <a:cs typeface="Arial" charset="0"/>
                <a:sym typeface="Arial" charset="0"/>
              </a:rPr>
              <a:t>s </a:t>
            </a:r>
            <a:r>
              <a:rPr lang="ja-JP" altLang="en-US" sz="2000" dirty="0">
                <a:solidFill>
                  <a:srgbClr val="2A2A40"/>
                </a:solidFill>
                <a:latin typeface="Arial" charset="0"/>
                <a:ea typeface="ＭＳ Ｐゴシック" charset="0"/>
                <a:sym typeface="Arial" charset="0"/>
              </a:rPr>
              <a:t>“</a:t>
            </a:r>
            <a:r>
              <a:rPr lang="en-US" altLang="ja-JP" sz="2000" dirty="0">
                <a:solidFill>
                  <a:srgbClr val="2A2A40"/>
                </a:solidFill>
                <a:latin typeface="Arial" charset="0"/>
                <a:ea typeface="Arial" charset="0"/>
                <a:cs typeface="Arial" charset="0"/>
                <a:sym typeface="Arial" charset="0"/>
              </a:rPr>
              <a:t>kaizen</a:t>
            </a:r>
            <a:r>
              <a:rPr lang="ja-JP" altLang="en-US" sz="2000" dirty="0">
                <a:solidFill>
                  <a:srgbClr val="2A2A40"/>
                </a:solidFill>
                <a:latin typeface="Arial" charset="0"/>
                <a:ea typeface="ＭＳ Ｐゴシック" charset="0"/>
                <a:sym typeface="Arial" charset="0"/>
              </a:rPr>
              <a:t>”</a:t>
            </a:r>
            <a:r>
              <a:rPr lang="en-US" altLang="ja-JP" sz="2000" dirty="0">
                <a:solidFill>
                  <a:srgbClr val="2A2A40"/>
                </a:solidFill>
                <a:latin typeface="Arial" charset="0"/>
                <a:ea typeface="Arial" charset="0"/>
                <a:cs typeface="Arial" charset="0"/>
                <a:sym typeface="Arial" charset="0"/>
              </a:rPr>
              <a:t> continuous-improvement method</a:t>
            </a:r>
            <a:endParaRPr lang="en-US" altLang="ja-JP" sz="2000" dirty="0">
              <a:solidFill>
                <a:srgbClr val="666699"/>
              </a:solidFill>
              <a:latin typeface="Arial" charset="0"/>
              <a:ea typeface="Lucida Grande" charset="0"/>
              <a:cs typeface="Lucida Grande" charset="0"/>
              <a:sym typeface="Arial" charset="0"/>
            </a:endParaRPr>
          </a:p>
          <a:p>
            <a:pPr marL="303213" indent="-303213" algn="l">
              <a:spcBef>
                <a:spcPts val="500"/>
              </a:spcBef>
              <a:buClr>
                <a:srgbClr val="E40B2A"/>
              </a:buClr>
              <a:buSzPct val="80000"/>
              <a:buFont typeface="Wingdings" charset="0"/>
              <a:buChar char="l"/>
            </a:pPr>
            <a:r>
              <a:rPr lang="en-US" sz="2000" dirty="0">
                <a:solidFill>
                  <a:srgbClr val="2A2A40"/>
                </a:solidFill>
                <a:latin typeface="Arial" charset="0"/>
                <a:ea typeface="Arial" charset="0"/>
                <a:cs typeface="Arial" charset="0"/>
                <a:sym typeface="Arial" charset="0"/>
              </a:rPr>
              <a:t>Opening a retail showroom in Shanghai</a:t>
            </a:r>
          </a:p>
        </p:txBody>
      </p:sp>
      <p:sp>
        <p:nvSpPr>
          <p:cNvPr id="31749" name="Rectangle 5"/>
          <p:cNvSpPr>
            <a:spLocks/>
          </p:cNvSpPr>
          <p:nvPr/>
        </p:nvSpPr>
        <p:spPr bwMode="auto">
          <a:xfrm>
            <a:off x="211138" y="5908675"/>
            <a:ext cx="8928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latin typeface="Arial" charset="0"/>
                <a:ea typeface="ＭＳ Ｐゴシック" charset="0"/>
                <a:sym typeface="Arial" charset="0"/>
              </a:rPr>
              <a:t>Sources:</a:t>
            </a:r>
            <a:endParaRPr lang="en-US" sz="2400" dirty="0">
              <a:latin typeface="Arial" charset="0"/>
              <a:ea typeface="ＭＳ Ｐゴシック" charset="0"/>
              <a:sym typeface="Arial" charset="0"/>
            </a:endParaRPr>
          </a:p>
          <a:p>
            <a:pPr algn="l"/>
            <a:r>
              <a:rPr lang="en-US" sz="1100" dirty="0">
                <a:latin typeface="Arial" charset="0"/>
                <a:ea typeface="ＭＳ Ｐゴシック" charset="0"/>
                <a:sym typeface="Arial" charset="0"/>
              </a:rPr>
              <a:t>Bill </a:t>
            </a:r>
            <a:r>
              <a:rPr lang="en-US" sz="1100" dirty="0" err="1">
                <a:latin typeface="Arial" charset="0"/>
                <a:ea typeface="ＭＳ Ｐゴシック" charset="0"/>
                <a:sym typeface="Arial" charset="0"/>
              </a:rPr>
              <a:t>Esler</a:t>
            </a:r>
            <a:r>
              <a:rPr lang="en-US" sz="1100" dirty="0">
                <a:latin typeface="Arial" charset="0"/>
                <a:ea typeface="ＭＳ Ｐゴシック" charset="0"/>
                <a:sym typeface="Arial" charset="0"/>
              </a:rPr>
              <a:t>, </a:t>
            </a:r>
            <a:r>
              <a:rPr lang="en-US" sz="1100" dirty="0">
                <a:latin typeface="Arial Italic" charset="0"/>
                <a:ea typeface="ＭＳ Ｐゴシック" charset="0"/>
                <a:sym typeface="Arial Italic" charset="0"/>
              </a:rPr>
              <a:t>Woodworking Network</a:t>
            </a:r>
            <a:r>
              <a:rPr lang="en-US" sz="1100" dirty="0">
                <a:latin typeface="Arial" charset="0"/>
                <a:ea typeface="ＭＳ Ｐゴシック" charset="0"/>
                <a:sym typeface="Arial" charset="0"/>
              </a:rPr>
              <a:t>. </a:t>
            </a:r>
            <a:r>
              <a:rPr lang="ja-JP" altLang="en-US" sz="1100" dirty="0">
                <a:latin typeface="Arial" charset="0"/>
                <a:ea typeface="ＭＳ Ｐゴシック" charset="0"/>
                <a:sym typeface="Arial" charset="0"/>
              </a:rPr>
              <a:t>“</a:t>
            </a:r>
            <a:r>
              <a:rPr lang="en-US" altLang="ja-JP" sz="1100" dirty="0">
                <a:latin typeface="Arial" charset="0"/>
                <a:ea typeface="Arial" charset="0"/>
                <a:cs typeface="Arial" charset="0"/>
                <a:sym typeface="Arial" charset="0"/>
              </a:rPr>
              <a:t>Wood Industry Sees Return of </a:t>
            </a:r>
            <a:r>
              <a:rPr lang="ja-JP" altLang="en-US" sz="1100" dirty="0">
                <a:latin typeface="Arial" charset="0"/>
                <a:ea typeface="ＭＳ Ｐゴシック" charset="0"/>
                <a:sym typeface="Arial" charset="0"/>
              </a:rPr>
              <a:t>‘</a:t>
            </a:r>
            <a:r>
              <a:rPr lang="en-US" altLang="ja-JP" sz="1100" dirty="0">
                <a:latin typeface="Arial" charset="0"/>
                <a:ea typeface="Arial" charset="0"/>
                <a:cs typeface="Arial" charset="0"/>
                <a:sym typeface="Arial" charset="0"/>
              </a:rPr>
              <a:t>Made in America.</a:t>
            </a:r>
            <a:r>
              <a:rPr lang="ja-JP" altLang="en-US" sz="1100" dirty="0">
                <a:latin typeface="Arial" charset="0"/>
                <a:ea typeface="ＭＳ Ｐゴシック" charset="0"/>
                <a:sym typeface="Arial" charset="0"/>
              </a:rPr>
              <a:t>’”</a:t>
            </a:r>
            <a:r>
              <a:rPr lang="en-US" altLang="ja-JP" sz="1100" dirty="0">
                <a:latin typeface="Arial" charset="0"/>
                <a:ea typeface="Arial" charset="0"/>
                <a:cs typeface="Arial" charset="0"/>
                <a:sym typeface="Arial" charset="0"/>
              </a:rPr>
              <a:t> June 7, 2012. http://www.woodworkingnetwork.com/articles/archives/WWP-wood-products-magazine/Wood-Industry-Sees-Return-of-Made-in-America-157795515.html?view=all#sthash.CgFIS4DU.dpbs.</a:t>
            </a:r>
            <a:endParaRPr lang="en-US" altLang="ja-JP" sz="2400" dirty="0">
              <a:latin typeface="Arial" charset="0"/>
              <a:ea typeface="Lucida Grande" charset="0"/>
              <a:cs typeface="Lucida Grande" charset="0"/>
              <a:sym typeface="Arial" charset="0"/>
            </a:endParaRPr>
          </a:p>
          <a:p>
            <a:pPr algn="l"/>
            <a:r>
              <a:rPr lang="en-US" sz="1100" dirty="0" err="1">
                <a:latin typeface="Arial" charset="0"/>
                <a:ea typeface="Arial" charset="0"/>
                <a:cs typeface="Arial" charset="0"/>
                <a:sym typeface="Arial" charset="0"/>
              </a:rPr>
              <a:t>Rana</a:t>
            </a:r>
            <a:r>
              <a:rPr lang="en-US" sz="1100" dirty="0">
                <a:latin typeface="Arial" charset="0"/>
                <a:ea typeface="Arial" charset="0"/>
                <a:cs typeface="Arial" charset="0"/>
                <a:sym typeface="Arial" charset="0"/>
              </a:rPr>
              <a:t> </a:t>
            </a:r>
            <a:r>
              <a:rPr lang="en-US" sz="1100" dirty="0" err="1">
                <a:latin typeface="Arial" charset="0"/>
                <a:ea typeface="Arial" charset="0"/>
                <a:cs typeface="Arial" charset="0"/>
                <a:sym typeface="Arial" charset="0"/>
              </a:rPr>
              <a:t>Foroohar</a:t>
            </a:r>
            <a:r>
              <a:rPr lang="en-US" sz="1100" dirty="0">
                <a:latin typeface="Arial" charset="0"/>
                <a:ea typeface="Arial" charset="0"/>
                <a:cs typeface="Arial" charset="0"/>
                <a:sym typeface="Arial" charset="0"/>
              </a:rPr>
              <a:t> and Bill </a:t>
            </a:r>
            <a:r>
              <a:rPr lang="en-US" sz="1100" dirty="0" err="1">
                <a:latin typeface="Arial" charset="0"/>
                <a:ea typeface="Arial" charset="0"/>
                <a:cs typeface="Arial" charset="0"/>
                <a:sym typeface="Arial" charset="0"/>
              </a:rPr>
              <a:t>Saporito</a:t>
            </a:r>
            <a:r>
              <a:rPr lang="en-US" sz="1100" dirty="0">
                <a:latin typeface="Arial" charset="0"/>
                <a:ea typeface="Arial" charset="0"/>
                <a:cs typeface="Arial" charset="0"/>
                <a:sym typeface="Arial" charset="0"/>
              </a:rPr>
              <a:t>. </a:t>
            </a:r>
            <a:r>
              <a:rPr lang="en-US" sz="1100" dirty="0">
                <a:latin typeface="Arial Italic" charset="0"/>
                <a:ea typeface="Arial Italic" charset="0"/>
                <a:cs typeface="Arial Italic" charset="0"/>
                <a:sym typeface="Arial Italic" charset="0"/>
              </a:rPr>
              <a:t>Time</a:t>
            </a:r>
            <a:r>
              <a:rPr lang="en-US" sz="1100" dirty="0">
                <a:latin typeface="Arial" charset="0"/>
                <a:ea typeface="Arial" charset="0"/>
                <a:cs typeface="Arial" charset="0"/>
                <a:sym typeface="Arial" charset="0"/>
              </a:rPr>
              <a:t>. </a:t>
            </a:r>
            <a:r>
              <a:rPr lang="ja-JP" altLang="en-US" sz="1100" dirty="0">
                <a:latin typeface="Arial" charset="0"/>
                <a:ea typeface="ＭＳ Ｐゴシック" charset="0"/>
                <a:sym typeface="Arial" charset="0"/>
              </a:rPr>
              <a:t>“</a:t>
            </a:r>
            <a:r>
              <a:rPr lang="en-US" altLang="ja-JP" sz="1100" dirty="0">
                <a:latin typeface="Arial" charset="0"/>
                <a:ea typeface="Arial" charset="0"/>
                <a:cs typeface="Arial" charset="0"/>
                <a:sym typeface="Arial" charset="0"/>
              </a:rPr>
              <a:t>Made in the U.S.A.</a:t>
            </a:r>
            <a:r>
              <a:rPr lang="ja-JP" altLang="en-US" sz="1100" dirty="0">
                <a:latin typeface="Arial" charset="0"/>
                <a:ea typeface="ＭＳ Ｐゴシック" charset="0"/>
                <a:sym typeface="Arial" charset="0"/>
              </a:rPr>
              <a:t>”</a:t>
            </a:r>
            <a:r>
              <a:rPr lang="en-US" altLang="ja-JP" sz="1100" dirty="0">
                <a:latin typeface="Arial" charset="0"/>
                <a:ea typeface="Arial" charset="0"/>
                <a:cs typeface="Arial" charset="0"/>
                <a:sym typeface="Arial" charset="0"/>
              </a:rPr>
              <a:t> April 22, 2013. http://</a:t>
            </a:r>
            <a:r>
              <a:rPr lang="en-US" altLang="ja-JP" sz="1100" dirty="0" err="1">
                <a:latin typeface="Arial" charset="0"/>
                <a:ea typeface="Arial" charset="0"/>
                <a:cs typeface="Arial" charset="0"/>
                <a:sym typeface="Arial" charset="0"/>
              </a:rPr>
              <a:t>business.time.com</a:t>
            </a:r>
            <a:r>
              <a:rPr lang="en-US" altLang="ja-JP" sz="1100" dirty="0">
                <a:latin typeface="Arial" charset="0"/>
                <a:ea typeface="Arial" charset="0"/>
                <a:cs typeface="Arial" charset="0"/>
                <a:sym typeface="Arial" charset="0"/>
              </a:rPr>
              <a:t>/made-in-the-u-s-a/#photos. </a:t>
            </a:r>
            <a:endParaRPr lang="en-US" sz="1100" dirty="0">
              <a:latin typeface="Arial" charset="0"/>
              <a:ea typeface="Arial" charset="0"/>
              <a:cs typeface="Arial" charset="0"/>
              <a:sym typeface="Arial" charset="0"/>
            </a:endParaRPr>
          </a:p>
        </p:txBody>
      </p:sp>
      <p:pic>
        <p:nvPicPr>
          <p:cNvPr id="3175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88100" y="966469"/>
            <a:ext cx="2679700" cy="55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7136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1D259138-751D-F443-8364-1410DF4FFB36}" type="slidenum">
              <a:rPr lang="en-US" sz="1800" smtClean="0">
                <a:solidFill>
                  <a:srgbClr val="000000"/>
                </a:solidFill>
                <a:latin typeface="Times New Roman" charset="0"/>
                <a:cs typeface="Times New Roman" charset="0"/>
                <a:sym typeface="Times New Roman" charset="0"/>
              </a:rPr>
              <a:pPr algn="r">
                <a:defRPr/>
              </a:pPr>
              <a:t>220</a:t>
            </a:fld>
            <a:endParaRPr lang="en-US" sz="1800" smtClean="0">
              <a:solidFill>
                <a:srgbClr val="000000"/>
              </a:solidFill>
              <a:latin typeface="Times New Roman" charset="0"/>
              <a:cs typeface="Times New Roman" charset="0"/>
              <a:sym typeface="Times New Roman" charset="0"/>
            </a:endParaRPr>
          </a:p>
        </p:txBody>
      </p:sp>
      <p:sp>
        <p:nvSpPr>
          <p:cNvPr id="269315" name="Rectangle 3"/>
          <p:cNvSpPr>
            <a:spLocks/>
          </p:cNvSpPr>
          <p:nvPr/>
        </p:nvSpPr>
        <p:spPr bwMode="auto">
          <a:xfrm>
            <a:off x="1435100" y="-228600"/>
            <a:ext cx="79375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2400" dirty="0">
                <a:solidFill>
                  <a:srgbClr val="2A2A40"/>
                </a:solidFill>
                <a:latin typeface="Arial" charset="0"/>
                <a:ea typeface="ＭＳ Ｐゴシック" charset="0"/>
                <a:sym typeface="Arial" charset="0"/>
              </a:rPr>
              <a:t>Electrical Equipment, Appliances, and Components</a:t>
            </a:r>
          </a:p>
        </p:txBody>
      </p:sp>
      <p:sp>
        <p:nvSpPr>
          <p:cNvPr id="269316" name="Rectangle 4"/>
          <p:cNvSpPr>
            <a:spLocks/>
          </p:cNvSpPr>
          <p:nvPr/>
        </p:nvSpPr>
        <p:spPr bwMode="auto">
          <a:xfrm>
            <a:off x="152400" y="1600200"/>
            <a:ext cx="88519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pPr>
            <a:endParaRPr lang="en-US" sz="2400" dirty="0">
              <a:solidFill>
                <a:srgbClr val="2A2A40"/>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Moved from China to North Canton, OH</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Makes indoor space heaters, and is considering reintroducing vacuum cleaners</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Employs 200+ workers</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Better quality, quicker delivery</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Can fill orders faster to meet growing demand</a:t>
            </a:r>
          </a:p>
        </p:txBody>
      </p:sp>
      <p:sp>
        <p:nvSpPr>
          <p:cNvPr id="269317" name="Rectangle 5"/>
          <p:cNvSpPr>
            <a:spLocks/>
          </p:cNvSpPr>
          <p:nvPr/>
        </p:nvSpPr>
        <p:spPr bwMode="auto">
          <a:xfrm>
            <a:off x="304800" y="6248400"/>
            <a:ext cx="7940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chemeClr val="bg2"/>
                </a:solidFill>
                <a:latin typeface="Arial"/>
                <a:ea typeface="ＭＳ Ｐゴシック" charset="0"/>
                <a:cs typeface="Arial"/>
                <a:sym typeface="Arial" charset="0"/>
              </a:rPr>
              <a:t>Source: </a:t>
            </a:r>
            <a:r>
              <a:rPr lang="en-US" sz="1100" dirty="0" err="1">
                <a:solidFill>
                  <a:schemeClr val="bg2"/>
                </a:solidFill>
                <a:latin typeface="Arial"/>
                <a:ea typeface="ＭＳ Ｐゴシック" charset="0"/>
                <a:cs typeface="Arial"/>
                <a:sym typeface="Arial Italic" charset="0"/>
              </a:rPr>
              <a:t>CantonRep.com</a:t>
            </a:r>
            <a:r>
              <a:rPr lang="en-US" sz="1100" dirty="0">
                <a:solidFill>
                  <a:schemeClr val="bg2"/>
                </a:solidFill>
                <a:latin typeface="Arial"/>
                <a:ea typeface="ＭＳ Ｐゴシック" charset="0"/>
                <a:cs typeface="Arial"/>
                <a:sym typeface="Arial Italic" charset="0"/>
              </a:rPr>
              <a:t>  Nov 3, 2011</a:t>
            </a:r>
            <a:endParaRPr lang="en-US" sz="1100" dirty="0">
              <a:solidFill>
                <a:schemeClr val="bg2"/>
              </a:solidFill>
              <a:latin typeface="Arial"/>
              <a:ea typeface="ＭＳ Ｐゴシック" charset="0"/>
              <a:cs typeface="Arial"/>
              <a:sym typeface="Arial" charset="0"/>
            </a:endParaRPr>
          </a:p>
          <a:p>
            <a:pPr algn="l"/>
            <a:r>
              <a:rPr lang="en-US" sz="1100" dirty="0" smtClean="0">
                <a:solidFill>
                  <a:schemeClr val="bg2"/>
                </a:solidFill>
                <a:latin typeface="Arial"/>
                <a:ea typeface="ＭＳ Ｐゴシック" charset="0"/>
                <a:cs typeface="Arial"/>
                <a:sym typeface="Arial" charset="0"/>
              </a:rPr>
              <a:t>Next </a:t>
            </a:r>
            <a:r>
              <a:rPr lang="en-US" sz="1100" dirty="0">
                <a:solidFill>
                  <a:schemeClr val="bg2"/>
                </a:solidFill>
                <a:latin typeface="Arial"/>
                <a:ea typeface="ＭＳ Ｐゴシック" charset="0"/>
                <a:cs typeface="Arial"/>
                <a:sym typeface="Arial" charset="0"/>
              </a:rPr>
              <a:t>Low-Wage Haven: USA, Jane Slaughter Aug 4, 2011</a:t>
            </a:r>
          </a:p>
        </p:txBody>
      </p:sp>
      <p:pic>
        <p:nvPicPr>
          <p:cNvPr id="26931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67475" y="914400"/>
            <a:ext cx="24288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7238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B5D5ACDD-CBC0-F441-910A-90EF98AEED99}" type="slidenum">
              <a:rPr lang="en-US" sz="1800" smtClean="0">
                <a:solidFill>
                  <a:srgbClr val="000000"/>
                </a:solidFill>
                <a:latin typeface="Times New Roman" charset="0"/>
                <a:cs typeface="Times New Roman" charset="0"/>
                <a:sym typeface="Times New Roman" charset="0"/>
              </a:rPr>
              <a:pPr algn="r">
                <a:defRPr/>
              </a:pPr>
              <a:t>221</a:t>
            </a:fld>
            <a:endParaRPr lang="en-US" sz="1800" smtClean="0">
              <a:solidFill>
                <a:srgbClr val="000000"/>
              </a:solidFill>
              <a:latin typeface="Times New Roman" charset="0"/>
              <a:cs typeface="Times New Roman" charset="0"/>
              <a:sym typeface="Times New Roman" charset="0"/>
            </a:endParaRPr>
          </a:p>
        </p:txBody>
      </p:sp>
      <p:sp>
        <p:nvSpPr>
          <p:cNvPr id="270339" name="Rectangle 3"/>
          <p:cNvSpPr>
            <a:spLocks/>
          </p:cNvSpPr>
          <p:nvPr/>
        </p:nvSpPr>
        <p:spPr bwMode="auto">
          <a:xfrm>
            <a:off x="533400" y="6350"/>
            <a:ext cx="65659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600" dirty="0">
                <a:solidFill>
                  <a:srgbClr val="190104"/>
                </a:solidFill>
                <a:latin typeface="Arial" charset="0"/>
                <a:ea typeface="ＭＳ Ｐゴシック" charset="0"/>
                <a:sym typeface="Arial" charset="0"/>
              </a:rPr>
              <a:t>               </a:t>
            </a:r>
            <a:r>
              <a:rPr lang="en-US" sz="3200" dirty="0">
                <a:solidFill>
                  <a:srgbClr val="190104"/>
                </a:solidFill>
                <a:latin typeface="Arial" charset="0"/>
                <a:ea typeface="ＭＳ Ｐゴシック" charset="0"/>
                <a:sym typeface="Arial" charset="0"/>
              </a:rPr>
              <a:t>Buttons</a:t>
            </a:r>
          </a:p>
        </p:txBody>
      </p:sp>
      <p:sp>
        <p:nvSpPr>
          <p:cNvPr id="270340" name="Rectangle 4"/>
          <p:cNvSpPr>
            <a:spLocks/>
          </p:cNvSpPr>
          <p:nvPr/>
        </p:nvSpPr>
        <p:spPr bwMode="auto">
          <a:xfrm>
            <a:off x="152400" y="1600200"/>
            <a:ext cx="88519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9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China to Clarkesville, GA</a:t>
            </a:r>
            <a:endParaRPr lang="en-US" sz="2800" dirty="0">
              <a:solidFill>
                <a:srgbClr val="666699"/>
              </a:solidFill>
              <a:latin typeface="Arial" charset="0"/>
              <a:ea typeface="ＭＳ Ｐゴシック" charset="0"/>
              <a:sym typeface="Arial" charset="0"/>
            </a:endParaRPr>
          </a:p>
          <a:p>
            <a:pPr marL="303213" indent="-303213" algn="l">
              <a:spcBef>
                <a:spcPts val="9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0413" lvl="1" indent="-303213" algn="l">
              <a:spcBef>
                <a:spcPts val="800"/>
              </a:spcBef>
              <a:buClr>
                <a:srgbClr val="E40B2A"/>
              </a:buClr>
              <a:buSzPct val="69000"/>
              <a:buFont typeface="Wingdings" charset="0"/>
              <a:buChar char="l"/>
            </a:pPr>
            <a:r>
              <a:rPr lang="en-US" sz="2400" dirty="0">
                <a:latin typeface="Arial" charset="0"/>
                <a:ea typeface="ＭＳ Ｐゴシック" charset="0"/>
                <a:sym typeface="Arial" charset="0"/>
              </a:rPr>
              <a:t>Salaries up</a:t>
            </a:r>
          </a:p>
          <a:p>
            <a:pPr marL="760413" lvl="1" indent="-303213" algn="l">
              <a:spcBef>
                <a:spcPts val="800"/>
              </a:spcBef>
              <a:buClr>
                <a:srgbClr val="E40B2A"/>
              </a:buClr>
              <a:buSzPct val="69000"/>
              <a:buFont typeface="Wingdings" charset="0"/>
              <a:buChar char="l"/>
            </a:pPr>
            <a:r>
              <a:rPr lang="en-US" sz="2400" dirty="0">
                <a:latin typeface="Arial" charset="0"/>
                <a:ea typeface="ＭＳ Ｐゴシック" charset="0"/>
                <a:sym typeface="Arial" charset="0"/>
              </a:rPr>
              <a:t>Expectations up</a:t>
            </a:r>
          </a:p>
          <a:p>
            <a:pPr marL="760413" lvl="1" indent="-303213" algn="l">
              <a:spcBef>
                <a:spcPts val="800"/>
              </a:spcBef>
              <a:buClr>
                <a:srgbClr val="E40B2A"/>
              </a:buClr>
              <a:buSzPct val="69000"/>
              <a:buFont typeface="Wingdings" charset="0"/>
              <a:buChar char="l"/>
            </a:pPr>
            <a:r>
              <a:rPr lang="en-US" sz="2400" dirty="0">
                <a:latin typeface="Arial" charset="0"/>
                <a:ea typeface="ＭＳ Ｐゴシック" charset="0"/>
                <a:sym typeface="Arial" charset="0"/>
              </a:rPr>
              <a:t>Rising Yuan </a:t>
            </a:r>
          </a:p>
          <a:p>
            <a:pPr marL="760413" lvl="1" indent="-303213" algn="l">
              <a:spcBef>
                <a:spcPts val="800"/>
              </a:spcBef>
              <a:buClr>
                <a:srgbClr val="E40B2A"/>
              </a:buClr>
              <a:buSzPct val="69000"/>
              <a:buFont typeface="Wingdings" charset="0"/>
              <a:buChar char="l"/>
            </a:pPr>
            <a:r>
              <a:rPr lang="en-US" sz="2400" dirty="0">
                <a:solidFill>
                  <a:srgbClr val="E40B2A"/>
                </a:solidFill>
                <a:latin typeface="Arial" charset="0"/>
                <a:ea typeface="ＭＳ Ｐゴシック" charset="0"/>
                <a:sym typeface="Arial" charset="0"/>
              </a:rPr>
              <a:t>20-25% of employees did not return from annual holiday</a:t>
            </a:r>
          </a:p>
        </p:txBody>
      </p:sp>
      <p:pic>
        <p:nvPicPr>
          <p:cNvPr id="270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0342"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07480" y="685800"/>
            <a:ext cx="256032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034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8" y="460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7341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6FAF594D-C802-D542-923A-72CDE250AE0C}" type="slidenum">
              <a:rPr lang="en-US" sz="1800" smtClean="0">
                <a:solidFill>
                  <a:srgbClr val="000000"/>
                </a:solidFill>
                <a:latin typeface="Times New Roman" charset="0"/>
                <a:cs typeface="Times New Roman" charset="0"/>
                <a:sym typeface="Times New Roman" charset="0"/>
              </a:rPr>
              <a:pPr algn="r">
                <a:defRPr/>
              </a:pPr>
              <a:t>222</a:t>
            </a:fld>
            <a:endParaRPr lang="en-US" sz="1800" smtClean="0">
              <a:solidFill>
                <a:srgbClr val="000000"/>
              </a:solidFill>
              <a:latin typeface="Times New Roman" charset="0"/>
              <a:cs typeface="Times New Roman" charset="0"/>
              <a:sym typeface="Times New Roman" charset="0"/>
            </a:endParaRPr>
          </a:p>
        </p:txBody>
      </p:sp>
      <p:sp>
        <p:nvSpPr>
          <p:cNvPr id="271363" name="Rectangle 3"/>
          <p:cNvSpPr>
            <a:spLocks/>
          </p:cNvSpPr>
          <p:nvPr/>
        </p:nvSpPr>
        <p:spPr bwMode="auto">
          <a:xfrm>
            <a:off x="838200" y="76200"/>
            <a:ext cx="78613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r"/>
            <a:r>
              <a:rPr lang="en-US" sz="2800" dirty="0">
                <a:solidFill>
                  <a:srgbClr val="2A2A40"/>
                </a:solidFill>
                <a:latin typeface="Arial" charset="0"/>
                <a:ea typeface="ＭＳ Ｐゴシック" charset="0"/>
                <a:sym typeface="Arial" charset="0"/>
              </a:rPr>
              <a:t>Commercial and Residential LED Lighting</a:t>
            </a:r>
          </a:p>
        </p:txBody>
      </p:sp>
      <p:sp>
        <p:nvSpPr>
          <p:cNvPr id="271364" name="Rectangle 4"/>
          <p:cNvSpPr>
            <a:spLocks/>
          </p:cNvSpPr>
          <p:nvPr/>
        </p:nvSpPr>
        <p:spPr bwMode="auto">
          <a:xfrm>
            <a:off x="304800" y="1524000"/>
            <a:ext cx="79375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China to Simi Valley, CA</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Adding 250-500 jobs in the next 2 years </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25 % savings on the overall cost of each item due to cost savings of shipping and transportation </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Prefer to create jobs in the US</a:t>
            </a:r>
          </a:p>
        </p:txBody>
      </p:sp>
      <p:sp>
        <p:nvSpPr>
          <p:cNvPr id="271365" name="Rectangle 5"/>
          <p:cNvSpPr>
            <a:spLocks/>
          </p:cNvSpPr>
          <p:nvPr/>
        </p:nvSpPr>
        <p:spPr bwMode="auto">
          <a:xfrm>
            <a:off x="228600" y="6477000"/>
            <a:ext cx="67945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chemeClr val="bg2"/>
                </a:solidFill>
                <a:latin typeface="Arial"/>
                <a:ea typeface="ＭＳ Ｐゴシック" charset="0"/>
                <a:cs typeface="Arial"/>
                <a:sym typeface="Arial" charset="0"/>
              </a:rPr>
              <a:t>Source: Area Development, </a:t>
            </a:r>
            <a:r>
              <a:rPr lang="en-US" sz="1100" dirty="0">
                <a:solidFill>
                  <a:schemeClr val="bg2"/>
                </a:solidFill>
                <a:latin typeface="Arial"/>
                <a:ea typeface="ＭＳ Ｐゴシック" charset="0"/>
                <a:cs typeface="Arial"/>
                <a:sym typeface="Arial Bold" charset="0"/>
              </a:rPr>
              <a:t>U.S. Companies </a:t>
            </a:r>
            <a:r>
              <a:rPr lang="en-US" sz="1100" dirty="0" err="1">
                <a:solidFill>
                  <a:schemeClr val="bg2"/>
                </a:solidFill>
                <a:latin typeface="Arial"/>
                <a:ea typeface="ＭＳ Ｐゴシック" charset="0"/>
                <a:cs typeface="Arial"/>
                <a:sym typeface="Arial Bold" charset="0"/>
              </a:rPr>
              <a:t>Reshoring</a:t>
            </a:r>
            <a:r>
              <a:rPr lang="en-US" sz="1100" dirty="0">
                <a:solidFill>
                  <a:schemeClr val="bg2"/>
                </a:solidFill>
                <a:latin typeface="Arial"/>
                <a:ea typeface="ＭＳ Ｐゴシック" charset="0"/>
                <a:cs typeface="Arial"/>
                <a:sym typeface="Arial Bold" charset="0"/>
              </a:rPr>
              <a:t> Operations Back Home by Dana Olsen, July 1, 2012</a:t>
            </a:r>
          </a:p>
        </p:txBody>
      </p:sp>
      <p:pic>
        <p:nvPicPr>
          <p:cNvPr id="271366"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1600" y="685800"/>
            <a:ext cx="37338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7443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BFDFDFD9-CECC-1C42-B4D4-EC8F9474ECF3}" type="slidenum">
              <a:rPr lang="en-US" sz="1800" smtClean="0">
                <a:solidFill>
                  <a:srgbClr val="000000"/>
                </a:solidFill>
                <a:latin typeface="Times New Roman" charset="0"/>
                <a:cs typeface="Times New Roman" charset="0"/>
                <a:sym typeface="Times New Roman" charset="0"/>
              </a:rPr>
              <a:pPr algn="r">
                <a:defRPr/>
              </a:pPr>
              <a:t>223</a:t>
            </a:fld>
            <a:endParaRPr lang="en-US" sz="1800" smtClean="0">
              <a:solidFill>
                <a:srgbClr val="000000"/>
              </a:solidFill>
              <a:latin typeface="Times New Roman" charset="0"/>
              <a:cs typeface="Times New Roman" charset="0"/>
              <a:sym typeface="Times New Roman" charset="0"/>
            </a:endParaRPr>
          </a:p>
        </p:txBody>
      </p:sp>
      <p:sp>
        <p:nvSpPr>
          <p:cNvPr id="272387" name="Rectangle 3"/>
          <p:cNvSpPr>
            <a:spLocks/>
          </p:cNvSpPr>
          <p:nvPr/>
        </p:nvSpPr>
        <p:spPr bwMode="auto">
          <a:xfrm>
            <a:off x="2057400" y="-31750"/>
            <a:ext cx="4584700" cy="639763"/>
          </a:xfrm>
          <a:prstGeom prst="rect">
            <a:avLst/>
          </a:prstGeom>
          <a:noFill/>
          <a:ln w="9360">
            <a:solidFill>
              <a:srgbClr val="006699"/>
            </a:solidFill>
            <a:miter lim="800000"/>
            <a:headEnd/>
            <a:tailEnd/>
          </a:ln>
          <a:extLst>
            <a:ext uri="{909E8E84-426E-40dd-AFC4-6F175D3DCCD1}">
              <a14:hiddenFill xmlns:a14="http://schemas.microsoft.com/office/drawing/2010/main">
                <a:solidFill>
                  <a:srgbClr val="FFFFFF"/>
                </a:solidFill>
              </a14:hiddenFill>
            </a:ext>
          </a:extLst>
        </p:spPr>
        <p:txBody>
          <a:bodyPr lIns="38100" tIns="38100" rIns="38100" bIns="38100" anchor="ctr"/>
          <a:lstStyle/>
          <a:p>
            <a:pPr algn="r"/>
            <a:r>
              <a:rPr lang="en-US" sz="3200" dirty="0">
                <a:solidFill>
                  <a:srgbClr val="2A2A40"/>
                </a:solidFill>
                <a:latin typeface="Arial" charset="0"/>
                <a:ea typeface="ＭＳ Ｐゴシック" charset="0"/>
                <a:sym typeface="Arial" charset="0"/>
              </a:rPr>
              <a:t>Restaurant Furniture</a:t>
            </a:r>
          </a:p>
        </p:txBody>
      </p:sp>
      <p:sp>
        <p:nvSpPr>
          <p:cNvPr id="272388" name="Rectangle 4"/>
          <p:cNvSpPr>
            <a:spLocks/>
          </p:cNvSpPr>
          <p:nvPr/>
        </p:nvSpPr>
        <p:spPr bwMode="auto">
          <a:xfrm>
            <a:off x="533400" y="1371600"/>
            <a:ext cx="79375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spcBef>
                <a:spcPts val="600"/>
              </a:spcBef>
            </a:pPr>
            <a:r>
              <a:rPr lang="en-US" sz="2400" dirty="0">
                <a:solidFill>
                  <a:srgbClr val="2A2A40"/>
                </a:solidFill>
                <a:latin typeface="Arial" charset="0"/>
                <a:ea typeface="ＭＳ Ｐゴシック" charset="0"/>
                <a:sym typeface="Arial" charset="0"/>
              </a:rPr>
              <a:t>From China to Knox, Indiana </a:t>
            </a:r>
            <a:endParaRPr lang="en-US" sz="2400" dirty="0">
              <a:solidFill>
                <a:srgbClr val="666699"/>
              </a:solidFill>
              <a:latin typeface="Arial" charset="0"/>
              <a:ea typeface="ＭＳ Ｐゴシック" charset="0"/>
              <a:sym typeface="Arial" charset="0"/>
            </a:endParaRPr>
          </a:p>
          <a:p>
            <a:pPr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Will invest $1.2 million to purchase and revamp the 200,000-square-foot facility for commercial-grade wood manufacturing plant in IN.</a:t>
            </a:r>
            <a:endParaRPr lang="en-US" sz="2400" dirty="0">
              <a:solidFill>
                <a:srgbClr val="666699"/>
              </a:solidFill>
              <a:latin typeface="Arial" charset="0"/>
              <a:ea typeface="ＭＳ Ｐゴシック" charset="0"/>
              <a:sym typeface="Arial" charset="0"/>
            </a:endParaRPr>
          </a:p>
          <a:p>
            <a:pPr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100 new jobs</a:t>
            </a:r>
            <a:endParaRPr lang="en-US" sz="2400" dirty="0">
              <a:solidFill>
                <a:srgbClr val="666699"/>
              </a:solidFill>
              <a:latin typeface="Arial" charset="0"/>
              <a:ea typeface="ＭＳ Ｐゴシック" charset="0"/>
              <a:sym typeface="Arial" charset="0"/>
            </a:endParaRPr>
          </a:p>
          <a:p>
            <a:pPr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lvl="1" algn="l">
              <a:spcBef>
                <a:spcPts val="6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W</a:t>
            </a:r>
            <a:r>
              <a:rPr lang="en-US" sz="2400" dirty="0" smtClean="0">
                <a:solidFill>
                  <a:srgbClr val="190104"/>
                </a:solidFill>
                <a:latin typeface="Arial" charset="0"/>
                <a:ea typeface="ＭＳ Ｐゴシック" charset="0"/>
                <a:sym typeface="Arial" charset="0"/>
              </a:rPr>
              <a:t>as </a:t>
            </a:r>
            <a:r>
              <a:rPr lang="en-US" sz="2400" dirty="0">
                <a:solidFill>
                  <a:srgbClr val="190104"/>
                </a:solidFill>
                <a:latin typeface="Arial" charset="0"/>
                <a:ea typeface="ＭＳ Ｐゴシック" charset="0"/>
                <a:sym typeface="Arial" charset="0"/>
              </a:rPr>
              <a:t>offered up to $425,000 in conditional tax credits by the Indiana Economic Development Corp.</a:t>
            </a:r>
            <a:endParaRPr lang="en-US" sz="2400" dirty="0">
              <a:solidFill>
                <a:srgbClr val="666699"/>
              </a:solidFill>
              <a:latin typeface="Arial" charset="0"/>
              <a:ea typeface="ＭＳ Ｐゴシック" charset="0"/>
              <a:sym typeface="Arial" charset="0"/>
            </a:endParaRPr>
          </a:p>
          <a:p>
            <a:pPr lvl="1" algn="l">
              <a:spcBef>
                <a:spcPts val="6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G</a:t>
            </a:r>
            <a:r>
              <a:rPr lang="en-US" sz="2400" dirty="0" smtClean="0">
                <a:solidFill>
                  <a:srgbClr val="190104"/>
                </a:solidFill>
                <a:latin typeface="Arial" charset="0"/>
                <a:ea typeface="ＭＳ Ｐゴシック" charset="0"/>
                <a:sym typeface="Arial" charset="0"/>
              </a:rPr>
              <a:t>ranted </a:t>
            </a:r>
            <a:r>
              <a:rPr lang="en-US" sz="2400" dirty="0">
                <a:solidFill>
                  <a:srgbClr val="190104"/>
                </a:solidFill>
                <a:latin typeface="Arial" charset="0"/>
                <a:ea typeface="ＭＳ Ｐゴシック" charset="0"/>
                <a:sym typeface="Arial" charset="0"/>
              </a:rPr>
              <a:t>additional property tax abatement by the Knox City Council</a:t>
            </a:r>
            <a:endParaRPr lang="en-US" sz="2400" dirty="0">
              <a:solidFill>
                <a:srgbClr val="666699"/>
              </a:solidFill>
              <a:latin typeface="Arial" charset="0"/>
              <a:ea typeface="ＭＳ Ｐゴシック" charset="0"/>
              <a:sym typeface="Arial" charset="0"/>
            </a:endParaRPr>
          </a:p>
          <a:p>
            <a:pPr lvl="1" algn="l">
              <a:spcBef>
                <a:spcPts val="6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IEDC also offered Selected Furniture up to $87,500 in training grants, based on its job creation plans. </a:t>
            </a:r>
          </a:p>
        </p:txBody>
      </p:sp>
      <p:sp>
        <p:nvSpPr>
          <p:cNvPr id="272389" name="Rectangle 5"/>
          <p:cNvSpPr>
            <a:spLocks/>
          </p:cNvSpPr>
          <p:nvPr/>
        </p:nvSpPr>
        <p:spPr bwMode="auto">
          <a:xfrm>
            <a:off x="685800" y="6451600"/>
            <a:ext cx="6807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chemeClr val="bg2"/>
                </a:solidFill>
                <a:latin typeface="Arial"/>
                <a:ea typeface="ＭＳ Ｐゴシック" charset="0"/>
                <a:cs typeface="Arial"/>
                <a:sym typeface="Arial" charset="0"/>
              </a:rPr>
              <a:t>Source: </a:t>
            </a:r>
            <a:r>
              <a:rPr lang="en-US" sz="1100" dirty="0" err="1">
                <a:solidFill>
                  <a:schemeClr val="bg2"/>
                </a:solidFill>
                <a:latin typeface="Arial"/>
                <a:ea typeface="ＭＳ Ｐゴシック" charset="0"/>
                <a:cs typeface="Arial"/>
                <a:sym typeface="Arial Italic" charset="0"/>
              </a:rPr>
              <a:t>woodworkingnetwork.com</a:t>
            </a:r>
            <a:r>
              <a:rPr lang="en-US" sz="1100" dirty="0">
                <a:solidFill>
                  <a:schemeClr val="bg2"/>
                </a:solidFill>
                <a:latin typeface="Arial"/>
                <a:ea typeface="ＭＳ Ｐゴシック" charset="0"/>
                <a:cs typeface="Arial"/>
                <a:sym typeface="Arial Italic" charset="0"/>
              </a:rPr>
              <a:t>, 04/26/2012 </a:t>
            </a:r>
          </a:p>
        </p:txBody>
      </p:sp>
      <p:pic>
        <p:nvPicPr>
          <p:cNvPr id="27239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0200" y="685800"/>
            <a:ext cx="3454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0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7545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A308194C-0A4C-DC48-8382-7C2F39BF4950}" type="slidenum">
              <a:rPr lang="en-US" sz="1800" smtClean="0">
                <a:solidFill>
                  <a:srgbClr val="000000"/>
                </a:solidFill>
                <a:latin typeface="Times New Roman" charset="0"/>
                <a:cs typeface="Times New Roman" charset="0"/>
                <a:sym typeface="Times New Roman" charset="0"/>
              </a:rPr>
              <a:pPr algn="r">
                <a:defRPr/>
              </a:pPr>
              <a:t>224</a:t>
            </a:fld>
            <a:endParaRPr lang="en-US" sz="1800" smtClean="0">
              <a:solidFill>
                <a:srgbClr val="000000"/>
              </a:solidFill>
              <a:latin typeface="Times New Roman" charset="0"/>
              <a:cs typeface="Times New Roman" charset="0"/>
              <a:sym typeface="Times New Roman" charset="0"/>
            </a:endParaRPr>
          </a:p>
        </p:txBody>
      </p:sp>
      <p:sp>
        <p:nvSpPr>
          <p:cNvPr id="275459" name="Rectangle 3"/>
          <p:cNvSpPr>
            <a:spLocks noGrp="1" noChangeArrowheads="1"/>
          </p:cNvSpPr>
          <p:nvPr>
            <p:ph type="title"/>
          </p:nvPr>
        </p:nvSpPr>
        <p:spPr>
          <a:xfrm>
            <a:off x="1654175" y="0"/>
            <a:ext cx="6146800" cy="61595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Fire-resistant Chests</a:t>
            </a:r>
          </a:p>
        </p:txBody>
      </p:sp>
      <p:sp>
        <p:nvSpPr>
          <p:cNvPr id="273412" name="Rectangle 4"/>
          <p:cNvSpPr>
            <a:spLocks/>
          </p:cNvSpPr>
          <p:nvPr/>
        </p:nvSpPr>
        <p:spPr bwMode="auto">
          <a:xfrm>
            <a:off x="114300" y="2208213"/>
            <a:ext cx="8851900"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China to Rochester, NY</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$10 million investment</a:t>
            </a:r>
          </a:p>
        </p:txBody>
      </p:sp>
      <p:sp>
        <p:nvSpPr>
          <p:cNvPr id="273413" name="Rectangle 5"/>
          <p:cNvSpPr>
            <a:spLocks/>
          </p:cNvSpPr>
          <p:nvPr/>
        </p:nvSpPr>
        <p:spPr bwMode="auto">
          <a:xfrm>
            <a:off x="190500" y="5918200"/>
            <a:ext cx="8775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Andrea </a:t>
            </a:r>
            <a:r>
              <a:rPr lang="en-US" sz="1100" dirty="0" err="1">
                <a:solidFill>
                  <a:srgbClr val="190104"/>
                </a:solidFill>
                <a:latin typeface="Arial" charset="0"/>
                <a:ea typeface="ＭＳ Ｐゴシック" charset="0"/>
                <a:sym typeface="Arial" charset="0"/>
              </a:rPr>
              <a:t>Deckert</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err="1">
                <a:solidFill>
                  <a:srgbClr val="190104"/>
                </a:solidFill>
                <a:latin typeface="Arial" charset="0"/>
                <a:ea typeface="Arial" charset="0"/>
                <a:cs typeface="Arial" charset="0"/>
                <a:sym typeface="Arial" charset="0"/>
              </a:rPr>
              <a:t>SentrySafe</a:t>
            </a:r>
            <a:r>
              <a:rPr lang="en-US" altLang="ja-JP" sz="1100" dirty="0">
                <a:solidFill>
                  <a:srgbClr val="190104"/>
                </a:solidFill>
                <a:latin typeface="Arial" charset="0"/>
                <a:ea typeface="Arial" charset="0"/>
                <a:cs typeface="Arial" charset="0"/>
                <a:sym typeface="Arial" charset="0"/>
              </a:rPr>
              <a:t> to Invest $10 million in local plant.</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Rochester Business Journal</a:t>
            </a:r>
            <a:r>
              <a:rPr lang="en-US" altLang="ja-JP" sz="1100" dirty="0">
                <a:solidFill>
                  <a:srgbClr val="190104"/>
                </a:solidFill>
                <a:latin typeface="Arial" charset="0"/>
                <a:ea typeface="Arial" charset="0"/>
                <a:cs typeface="Arial" charset="0"/>
                <a:sym typeface="Arial" charset="0"/>
              </a:rPr>
              <a:t>.  </a:t>
            </a:r>
            <a:r>
              <a:rPr lang="en-US" altLang="ja-JP" sz="1100" dirty="0">
                <a:latin typeface="Arial" charset="0"/>
                <a:ea typeface="Arial" charset="0"/>
                <a:cs typeface="Arial" charset="0"/>
                <a:sym typeface="Arial" charset="0"/>
              </a:rPr>
              <a:t>http://</a:t>
            </a:r>
            <a:r>
              <a:rPr lang="en-US" altLang="ja-JP" sz="1100" dirty="0" err="1">
                <a:latin typeface="Arial" charset="0"/>
                <a:ea typeface="Arial" charset="0"/>
                <a:cs typeface="Arial" charset="0"/>
                <a:sym typeface="Arial" charset="0"/>
              </a:rPr>
              <a:t>www.rbj.net</a:t>
            </a:r>
            <a:r>
              <a:rPr lang="en-US" altLang="ja-JP" sz="1100" dirty="0">
                <a:latin typeface="Arial" charset="0"/>
                <a:ea typeface="Arial" charset="0"/>
                <a:cs typeface="Arial" charset="0"/>
                <a:sym typeface="Arial" charset="0"/>
              </a:rPr>
              <a:t>/</a:t>
            </a:r>
            <a:r>
              <a:rPr lang="en-US" altLang="ja-JP" sz="1100" dirty="0" err="1">
                <a:latin typeface="Arial" charset="0"/>
                <a:ea typeface="Arial" charset="0"/>
                <a:cs typeface="Arial" charset="0"/>
                <a:sym typeface="Arial" charset="0"/>
              </a:rPr>
              <a:t>article.asp?aID</a:t>
            </a:r>
            <a:r>
              <a:rPr lang="en-US" altLang="ja-JP" sz="1100" dirty="0">
                <a:latin typeface="Arial" charset="0"/>
                <a:ea typeface="Arial" charset="0"/>
                <a:cs typeface="Arial" charset="0"/>
                <a:sym typeface="Arial" charset="0"/>
              </a:rPr>
              <a:t>=193098 . November 8, 2012.</a:t>
            </a:r>
            <a:endParaRPr lang="en-US" sz="1100" dirty="0">
              <a:latin typeface="Arial" charset="0"/>
              <a:ea typeface="Arial" charset="0"/>
              <a:cs typeface="Arial" charset="0"/>
              <a:sym typeface="Arial" charset="0"/>
            </a:endParaRPr>
          </a:p>
        </p:txBody>
      </p:sp>
      <p:pic>
        <p:nvPicPr>
          <p:cNvPr id="273414"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86475" y="690563"/>
            <a:ext cx="25241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3"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7648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27889F7A-BF53-B549-8177-14B5B90D0A6F}" type="slidenum">
              <a:rPr lang="en-US" sz="1800" smtClean="0">
                <a:solidFill>
                  <a:srgbClr val="000000"/>
                </a:solidFill>
                <a:latin typeface="Times New Roman" charset="0"/>
                <a:cs typeface="Times New Roman" charset="0"/>
                <a:sym typeface="Times New Roman" charset="0"/>
              </a:rPr>
              <a:pPr algn="r">
                <a:defRPr/>
              </a:pPr>
              <a:t>225</a:t>
            </a:fld>
            <a:endParaRPr lang="en-US" sz="1800" smtClean="0">
              <a:solidFill>
                <a:srgbClr val="000000"/>
              </a:solidFill>
              <a:latin typeface="Times New Roman" charset="0"/>
              <a:cs typeface="Times New Roman" charset="0"/>
              <a:sym typeface="Times New Roman" charset="0"/>
            </a:endParaRPr>
          </a:p>
        </p:txBody>
      </p:sp>
      <p:sp>
        <p:nvSpPr>
          <p:cNvPr id="274435" name="Rectangle 3"/>
          <p:cNvSpPr>
            <a:spLocks/>
          </p:cNvSpPr>
          <p:nvPr/>
        </p:nvSpPr>
        <p:spPr bwMode="auto">
          <a:xfrm>
            <a:off x="1600200" y="-69850"/>
            <a:ext cx="63373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Petrochemicals</a:t>
            </a:r>
          </a:p>
        </p:txBody>
      </p:sp>
      <p:sp>
        <p:nvSpPr>
          <p:cNvPr id="274436" name="Rectangle 4"/>
          <p:cNvSpPr>
            <a:spLocks/>
          </p:cNvSpPr>
          <p:nvPr/>
        </p:nvSpPr>
        <p:spPr bwMode="auto">
          <a:xfrm>
            <a:off x="152400" y="2057400"/>
            <a:ext cx="88519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Northwest of Pittsburgh, Royal Dutch </a:t>
            </a:r>
            <a:endParaRPr lang="en-US" sz="2800" dirty="0" smtClean="0">
              <a:solidFill>
                <a:srgbClr val="190104"/>
              </a:solidFill>
              <a:latin typeface="Arial" charset="0"/>
              <a:ea typeface="ＭＳ Ｐゴシック" charset="0"/>
              <a:sym typeface="Arial" charset="0"/>
            </a:endParaRPr>
          </a:p>
          <a:p>
            <a:pPr algn="l">
              <a:spcBef>
                <a:spcPts val="700"/>
              </a:spcBef>
              <a:buClr>
                <a:srgbClr val="E40B2A"/>
              </a:buClr>
              <a:buSzPct val="80000"/>
            </a:pPr>
            <a:r>
              <a:rPr lang="en-US" sz="2800" dirty="0">
                <a:solidFill>
                  <a:srgbClr val="190104"/>
                </a:solidFill>
                <a:latin typeface="Arial" charset="0"/>
                <a:ea typeface="ＭＳ Ｐゴシック" charset="0"/>
                <a:sym typeface="Arial" charset="0"/>
              </a:rPr>
              <a:t> </a:t>
            </a:r>
            <a:r>
              <a:rPr lang="en-US" sz="2800" dirty="0" smtClean="0">
                <a:solidFill>
                  <a:srgbClr val="190104"/>
                </a:solidFill>
                <a:latin typeface="Arial" charset="0"/>
                <a:ea typeface="ＭＳ Ｐゴシック" charset="0"/>
                <a:sym typeface="Arial" charset="0"/>
              </a:rPr>
              <a:t>  Shell </a:t>
            </a:r>
            <a:r>
              <a:rPr lang="en-US" sz="2800" dirty="0">
                <a:solidFill>
                  <a:srgbClr val="190104"/>
                </a:solidFill>
                <a:latin typeface="Arial" charset="0"/>
                <a:ea typeface="ＭＳ Ｐゴシック" charset="0"/>
                <a:sym typeface="Arial" charset="0"/>
              </a:rPr>
              <a:t>opens $2 billion plant</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Chose Pennsylvania over Ohio and West Virginia</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190104"/>
                </a:solidFill>
                <a:latin typeface="Arial" charset="0"/>
                <a:ea typeface="ＭＳ Ｐゴシック" charset="0"/>
                <a:sym typeface="Arial" charset="0"/>
              </a:rPr>
              <a:t>Proximity to natural gas supplies from Marcellus shale formation</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190104"/>
                </a:solidFill>
                <a:latin typeface="Arial" charset="0"/>
                <a:ea typeface="ＭＳ Ｐゴシック" charset="0"/>
                <a:sym typeface="Arial" charset="0"/>
              </a:rPr>
              <a:t>Abundance of U.S. natural gas</a:t>
            </a:r>
          </a:p>
        </p:txBody>
      </p:sp>
      <p:sp>
        <p:nvSpPr>
          <p:cNvPr id="274437" name="Rectangle 5"/>
          <p:cNvSpPr>
            <a:spLocks/>
          </p:cNvSpPr>
          <p:nvPr/>
        </p:nvSpPr>
        <p:spPr bwMode="auto">
          <a:xfrm>
            <a:off x="381000" y="6248400"/>
            <a:ext cx="6794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a:ea typeface="ＭＳ Ｐゴシック" charset="0"/>
                <a:cs typeface="Arial"/>
                <a:sym typeface="Arial" charset="0"/>
              </a:rPr>
              <a:t>Source: </a:t>
            </a:r>
            <a:r>
              <a:rPr lang="en-US" sz="1100" dirty="0">
                <a:solidFill>
                  <a:srgbClr val="190104"/>
                </a:solidFill>
                <a:latin typeface="Arial"/>
                <a:ea typeface="ＭＳ Ｐゴシック" charset="0"/>
                <a:cs typeface="Arial"/>
                <a:sym typeface="Arial Italic" charset="0"/>
              </a:rPr>
              <a:t>The Washington Post. </a:t>
            </a:r>
            <a:r>
              <a:rPr lang="en-US" sz="1100" dirty="0">
                <a:solidFill>
                  <a:srgbClr val="190104"/>
                </a:solidFill>
                <a:latin typeface="Arial"/>
                <a:ea typeface="ＭＳ Ｐゴシック" charset="0"/>
                <a:cs typeface="Arial"/>
                <a:sym typeface="Arial" charset="0"/>
              </a:rPr>
              <a:t> </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Shale gas boom rejuvenating US industry.</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November 16, 2012. </a:t>
            </a:r>
            <a:r>
              <a:rPr lang="en-US" altLang="ja-JP" sz="1100" dirty="0">
                <a:solidFill>
                  <a:schemeClr val="bg2"/>
                </a:solidFill>
                <a:latin typeface="Arial"/>
                <a:ea typeface="Arial" charset="0"/>
                <a:cs typeface="Arial"/>
                <a:sym typeface="Arial" charset="0"/>
              </a:rPr>
              <a:t>http://www.dailymail.com/News/201211150234?page=2&amp;build=cache</a:t>
            </a:r>
            <a:r>
              <a:rPr lang="en-US" altLang="ja-JP" sz="1100" dirty="0">
                <a:solidFill>
                  <a:srgbClr val="190104"/>
                </a:solidFill>
                <a:latin typeface="Arial"/>
                <a:ea typeface="Arial" charset="0"/>
                <a:cs typeface="Arial"/>
                <a:sym typeface="Arial" charset="0"/>
              </a:rPr>
              <a:t>. </a:t>
            </a:r>
            <a:endParaRPr lang="en-US" sz="1100" dirty="0">
              <a:solidFill>
                <a:srgbClr val="190104"/>
              </a:solidFill>
              <a:latin typeface="Arial"/>
              <a:ea typeface="Arial" charset="0"/>
              <a:cs typeface="Arial"/>
              <a:sym typeface="Arial" charset="0"/>
            </a:endParaRPr>
          </a:p>
        </p:txBody>
      </p:sp>
      <p:pic>
        <p:nvPicPr>
          <p:cNvPr id="274438"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81800" y="838200"/>
            <a:ext cx="19177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1"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7853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D987F65F-A9DD-3446-B1EB-3B8750DEB13E}" type="slidenum">
              <a:rPr lang="en-US" sz="1800" smtClean="0">
                <a:solidFill>
                  <a:srgbClr val="000000"/>
                </a:solidFill>
                <a:latin typeface="Times New Roman" charset="0"/>
                <a:cs typeface="Times New Roman" charset="0"/>
                <a:sym typeface="Times New Roman" charset="0"/>
              </a:rPr>
              <a:pPr algn="r">
                <a:defRPr/>
              </a:pPr>
              <a:t>226</a:t>
            </a:fld>
            <a:endParaRPr lang="en-US" sz="1800" smtClean="0">
              <a:solidFill>
                <a:srgbClr val="000000"/>
              </a:solidFill>
              <a:latin typeface="Times New Roman" charset="0"/>
              <a:cs typeface="Times New Roman" charset="0"/>
              <a:sym typeface="Times New Roman" charset="0"/>
            </a:endParaRPr>
          </a:p>
        </p:txBody>
      </p:sp>
      <p:pic>
        <p:nvPicPr>
          <p:cNvPr id="276483" name="Picture 3"/>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76484" name="Rectangle 4"/>
          <p:cNvSpPr>
            <a:spLocks/>
          </p:cNvSpPr>
          <p:nvPr/>
        </p:nvSpPr>
        <p:spPr bwMode="auto">
          <a:xfrm>
            <a:off x="8574088" y="6451600"/>
            <a:ext cx="136525"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marL="39688" algn="r"/>
            <a:r>
              <a:rPr lang="en-US" sz="1200">
                <a:solidFill>
                  <a:srgbClr val="666699"/>
                </a:solidFill>
                <a:latin typeface="Arial" charset="0"/>
                <a:ea typeface="ＭＳ Ｐゴシック" charset="0"/>
                <a:sym typeface="Arial" charset="0"/>
              </a:rPr>
              <a:t>1</a:t>
            </a:r>
          </a:p>
        </p:txBody>
      </p:sp>
      <p:sp>
        <p:nvSpPr>
          <p:cNvPr id="278533" name="Rectangle 5"/>
          <p:cNvSpPr>
            <a:spLocks noGrp="1" noChangeArrowheads="1"/>
          </p:cNvSpPr>
          <p:nvPr>
            <p:ph type="title"/>
          </p:nvPr>
        </p:nvSpPr>
        <p:spPr>
          <a:xfrm>
            <a:off x="1409700" y="0"/>
            <a:ext cx="6324600" cy="533400"/>
          </a:xfrm>
        </p:spPr>
        <p:txBody>
          <a:bodyPr/>
          <a:lstStyle/>
          <a:p>
            <a:pPr algn="ctr" eaLnBrk="1" hangingPunct="1">
              <a:defRPr/>
            </a:pPr>
            <a:r>
              <a:rPr lang="en-US" sz="3200" dirty="0" smtClean="0">
                <a:solidFill>
                  <a:srgbClr val="190104"/>
                </a:solidFill>
              </a:rPr>
              <a:t>Rivet Nuts</a:t>
            </a:r>
          </a:p>
        </p:txBody>
      </p:sp>
      <p:sp>
        <p:nvSpPr>
          <p:cNvPr id="276486" name="Rectangle 6"/>
          <p:cNvSpPr>
            <a:spLocks/>
          </p:cNvSpPr>
          <p:nvPr/>
        </p:nvSpPr>
        <p:spPr bwMode="auto">
          <a:xfrm>
            <a:off x="317500" y="2019300"/>
            <a:ext cx="85090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76200" indent="-76200" algn="l">
              <a:buClr>
                <a:srgbClr val="E40B2A"/>
              </a:buClr>
              <a:buSzPct val="100000"/>
              <a:buFont typeface="Arial" charset="0"/>
              <a:buChar char="●"/>
            </a:pPr>
            <a:r>
              <a:rPr lang="en-US" sz="2800" dirty="0">
                <a:latin typeface="Arial" charset="0"/>
                <a:ea typeface="ＭＳ Ｐゴシック" charset="0"/>
                <a:sym typeface="Arial" charset="0"/>
              </a:rPr>
              <a:t> Taiwan to Akron, OH</a:t>
            </a:r>
            <a:endParaRPr lang="en-US" sz="2800" dirty="0">
              <a:ea typeface="ＭＳ Ｐゴシック" charset="0"/>
            </a:endParaRPr>
          </a:p>
          <a:p>
            <a:pPr marL="76200" indent="-76200" algn="l">
              <a:buClr>
                <a:srgbClr val="E40B2A"/>
              </a:buClr>
              <a:buSzPct val="100000"/>
              <a:buFont typeface="Arial" charset="0"/>
              <a:buChar char="●"/>
            </a:pPr>
            <a:r>
              <a:rPr lang="en-US" sz="2800" dirty="0">
                <a:latin typeface="Arial" charset="0"/>
                <a:ea typeface="ＭＳ Ｐゴシック" charset="0"/>
                <a:sym typeface="Arial" charset="0"/>
              </a:rPr>
              <a:t> 12 new manufacturing jobs over next year, </a:t>
            </a:r>
            <a:r>
              <a:rPr lang="en-US" sz="2800" dirty="0" smtClean="0">
                <a:latin typeface="Arial" charset="0"/>
                <a:ea typeface="ＭＳ Ｐゴシック" charset="0"/>
                <a:sym typeface="Arial" charset="0"/>
              </a:rPr>
              <a:t>plans </a:t>
            </a:r>
            <a:r>
              <a:rPr lang="en-US" sz="2800" dirty="0">
                <a:latin typeface="Arial" charset="0"/>
                <a:ea typeface="ＭＳ Ｐゴシック" charset="0"/>
                <a:sym typeface="Arial" charset="0"/>
              </a:rPr>
              <a:t>to triple within 5 years</a:t>
            </a:r>
            <a:endParaRPr lang="en-US" sz="2800" dirty="0">
              <a:ea typeface="ＭＳ Ｐゴシック" charset="0"/>
            </a:endParaRPr>
          </a:p>
          <a:p>
            <a:pPr marL="76200" indent="-76200" algn="l">
              <a:buClr>
                <a:srgbClr val="E40B2A"/>
              </a:buClr>
              <a:buSzPct val="100000"/>
              <a:buFont typeface="Arial" charset="0"/>
              <a:buChar char="●"/>
            </a:pPr>
            <a:r>
              <a:rPr lang="en-US" sz="2800" dirty="0">
                <a:latin typeface="Arial" charset="0"/>
                <a:ea typeface="ＭＳ Ｐゴシック" charset="0"/>
                <a:sym typeface="Arial" charset="0"/>
              </a:rPr>
              <a:t> Reasons:</a:t>
            </a:r>
            <a:endParaRPr lang="en-US" sz="2800" dirty="0">
              <a:ea typeface="ＭＳ Ｐゴシック" charset="0"/>
            </a:endParaRPr>
          </a:p>
          <a:p>
            <a:pPr marL="533400" lvl="1" indent="-76200" algn="l">
              <a:buClr>
                <a:srgbClr val="E40B2A"/>
              </a:buClr>
              <a:buSzPct val="100000"/>
              <a:buFont typeface="Arial" charset="0"/>
              <a:buChar char="●"/>
            </a:pPr>
            <a:r>
              <a:rPr lang="en-US" sz="2400" dirty="0">
                <a:latin typeface="Arial" charset="0"/>
                <a:ea typeface="ＭＳ Ｐゴシック" charset="0"/>
                <a:sym typeface="Arial" charset="0"/>
              </a:rPr>
              <a:t> Proximity to customers</a:t>
            </a:r>
            <a:endParaRPr lang="en-US" sz="1200" dirty="0">
              <a:ea typeface="ＭＳ Ｐゴシック" charset="0"/>
            </a:endParaRPr>
          </a:p>
          <a:p>
            <a:pPr marL="533400" lvl="1" indent="-76200" algn="l">
              <a:buClr>
                <a:srgbClr val="E40B2A"/>
              </a:buClr>
              <a:buSzPct val="100000"/>
              <a:buFont typeface="Arial" charset="0"/>
              <a:buChar char="●"/>
            </a:pPr>
            <a:r>
              <a:rPr lang="en-US" sz="2400" dirty="0">
                <a:latin typeface="Arial" charset="0"/>
                <a:ea typeface="ＭＳ Ｐゴシック" charset="0"/>
                <a:sym typeface="Arial" charset="0"/>
              </a:rPr>
              <a:t> Total cost</a:t>
            </a:r>
            <a:endParaRPr lang="en-US" sz="1200" dirty="0">
              <a:ea typeface="ＭＳ Ｐゴシック" charset="0"/>
            </a:endParaRPr>
          </a:p>
          <a:p>
            <a:pPr marL="533400" lvl="1" indent="-76200" algn="l">
              <a:buClr>
                <a:srgbClr val="E40B2A"/>
              </a:buClr>
              <a:buSzPct val="100000"/>
              <a:buFont typeface="Arial" charset="0"/>
              <a:buChar char="●"/>
            </a:pPr>
            <a:r>
              <a:rPr lang="en-US" sz="2400" dirty="0">
                <a:latin typeface="Arial" charset="0"/>
                <a:ea typeface="ＭＳ Ｐゴシック" charset="0"/>
                <a:sym typeface="Arial" charset="0"/>
              </a:rPr>
              <a:t> Lead time</a:t>
            </a:r>
            <a:endParaRPr lang="en-US" sz="1200" dirty="0">
              <a:ea typeface="ＭＳ Ｐゴシック" charset="0"/>
            </a:endParaRPr>
          </a:p>
          <a:p>
            <a:pPr marL="533400" lvl="1" indent="-76200" algn="l">
              <a:buClr>
                <a:srgbClr val="E40B2A"/>
              </a:buClr>
              <a:buSzPct val="100000"/>
              <a:buFont typeface="Arial" charset="0"/>
              <a:buChar char="●"/>
            </a:pPr>
            <a:r>
              <a:rPr lang="en-US" sz="2400" dirty="0">
                <a:latin typeface="Arial" charset="0"/>
                <a:ea typeface="ＭＳ Ｐゴシック" charset="0"/>
                <a:sym typeface="Arial" charset="0"/>
              </a:rPr>
              <a:t> Customer responsiveness improvement</a:t>
            </a:r>
          </a:p>
        </p:txBody>
      </p:sp>
      <p:sp>
        <p:nvSpPr>
          <p:cNvPr id="276487" name="Rectangle 7"/>
          <p:cNvSpPr>
            <a:spLocks/>
          </p:cNvSpPr>
          <p:nvPr/>
        </p:nvSpPr>
        <p:spPr bwMode="auto">
          <a:xfrm>
            <a:off x="182563" y="6234113"/>
            <a:ext cx="88011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David </a:t>
            </a:r>
            <a:r>
              <a:rPr lang="en-US" sz="1100" dirty="0" err="1">
                <a:solidFill>
                  <a:srgbClr val="190104"/>
                </a:solidFill>
                <a:latin typeface="Arial" charset="0"/>
                <a:ea typeface="ＭＳ Ｐゴシック" charset="0"/>
                <a:sym typeface="Arial" charset="0"/>
              </a:rPr>
              <a:t>Bertola</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Ohio site gives </a:t>
            </a:r>
            <a:r>
              <a:rPr lang="en-US" altLang="ja-JP" sz="1100" dirty="0" err="1">
                <a:solidFill>
                  <a:srgbClr val="190104"/>
                </a:solidFill>
                <a:latin typeface="Arial" charset="0"/>
                <a:ea typeface="Arial" charset="0"/>
                <a:cs typeface="Arial" charset="0"/>
                <a:sym typeface="Arial" charset="0"/>
              </a:rPr>
              <a:t>Sherex</a:t>
            </a:r>
            <a:r>
              <a:rPr lang="en-US" altLang="ja-JP" sz="1100" dirty="0">
                <a:solidFill>
                  <a:srgbClr val="190104"/>
                </a:solidFill>
                <a:latin typeface="Arial" charset="0"/>
                <a:ea typeface="Arial" charset="0"/>
                <a:cs typeface="Arial" charset="0"/>
                <a:sym typeface="Arial" charset="0"/>
              </a:rPr>
              <a:t> a U.S. manufacturing presence.</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Buffalo Business First</a:t>
            </a:r>
            <a:r>
              <a:rPr lang="en-US" altLang="ja-JP" sz="1100" dirty="0">
                <a:solidFill>
                  <a:srgbClr val="190104"/>
                </a:solidFill>
                <a:latin typeface="Arial" charset="0"/>
                <a:ea typeface="Arial" charset="0"/>
                <a:cs typeface="Arial" charset="0"/>
                <a:sym typeface="Arial" charset="0"/>
              </a:rPr>
              <a:t>. October 7, 2014.</a:t>
            </a:r>
            <a:endParaRPr lang="en-US" sz="1100" dirty="0">
              <a:solidFill>
                <a:srgbClr val="190104"/>
              </a:solidFill>
              <a:latin typeface="Arial" charset="0"/>
              <a:ea typeface="Arial" charset="0"/>
              <a:cs typeface="Arial" charset="0"/>
              <a:sym typeface="Arial" charset="0"/>
            </a:endParaRPr>
          </a:p>
        </p:txBody>
      </p:sp>
      <p:pic>
        <p:nvPicPr>
          <p:cNvPr id="276488"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78500" y="774700"/>
            <a:ext cx="32385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2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8057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0A9F42E5-2729-7E48-8D84-FF42E1EC154B}" type="slidenum">
              <a:rPr lang="en-US" sz="1800" smtClean="0">
                <a:solidFill>
                  <a:srgbClr val="000000"/>
                </a:solidFill>
                <a:latin typeface="Times New Roman" charset="0"/>
                <a:cs typeface="Times New Roman" charset="0"/>
                <a:sym typeface="Times New Roman" charset="0"/>
              </a:rPr>
              <a:pPr algn="r">
                <a:defRPr/>
              </a:pPr>
              <a:t>227</a:t>
            </a:fld>
            <a:endParaRPr lang="en-US" sz="1800" smtClean="0">
              <a:solidFill>
                <a:srgbClr val="000000"/>
              </a:solidFill>
              <a:latin typeface="Times New Roman" charset="0"/>
              <a:cs typeface="Times New Roman" charset="0"/>
              <a:sym typeface="Times New Roman" charset="0"/>
            </a:endParaRPr>
          </a:p>
        </p:txBody>
      </p:sp>
      <p:pic>
        <p:nvPicPr>
          <p:cNvPr id="278531"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715000" y="594112"/>
            <a:ext cx="3581400" cy="936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78532" name="Rectangle 4"/>
          <p:cNvSpPr>
            <a:spLocks/>
          </p:cNvSpPr>
          <p:nvPr/>
        </p:nvSpPr>
        <p:spPr bwMode="auto">
          <a:xfrm>
            <a:off x="2971800" y="44450"/>
            <a:ext cx="24511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Yarn</a:t>
            </a:r>
          </a:p>
        </p:txBody>
      </p:sp>
      <p:sp>
        <p:nvSpPr>
          <p:cNvPr id="278533" name="Rectangle 5"/>
          <p:cNvSpPr>
            <a:spLocks/>
          </p:cNvSpPr>
          <p:nvPr/>
        </p:nvSpPr>
        <p:spPr bwMode="auto">
          <a:xfrm>
            <a:off x="152400" y="1295400"/>
            <a:ext cx="88519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lnSpc>
                <a:spcPct val="90000"/>
              </a:lnSpc>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Indian company opening its first U.S. yarn manufacturing plant in Sylvania, Georgia</a:t>
            </a:r>
            <a:endParaRPr lang="en-US" sz="2400" dirty="0">
              <a:solidFill>
                <a:srgbClr val="666699"/>
              </a:solidFill>
              <a:latin typeface="Arial" charset="0"/>
              <a:ea typeface="ＭＳ Ｐゴシック" charset="0"/>
              <a:sym typeface="Arial" charset="0"/>
            </a:endParaRPr>
          </a:p>
          <a:p>
            <a:pPr marL="303213" indent="-303213" algn="l">
              <a:lnSpc>
                <a:spcPct val="90000"/>
              </a:lnSpc>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250 jobs</a:t>
            </a:r>
            <a:endParaRPr lang="en-US" sz="2400" dirty="0">
              <a:solidFill>
                <a:srgbClr val="666699"/>
              </a:solidFill>
              <a:latin typeface="Arial" charset="0"/>
              <a:ea typeface="ＭＳ Ｐゴシック" charset="0"/>
              <a:sym typeface="Arial" charset="0"/>
            </a:endParaRPr>
          </a:p>
          <a:p>
            <a:pPr marL="303213" indent="-303213" algn="l">
              <a:lnSpc>
                <a:spcPct val="90000"/>
              </a:lnSpc>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$750 million investment to build facility</a:t>
            </a:r>
            <a:endParaRPr lang="en-US" sz="2400" dirty="0">
              <a:solidFill>
                <a:srgbClr val="666699"/>
              </a:solidFill>
              <a:latin typeface="Arial" charset="0"/>
              <a:ea typeface="ＭＳ Ｐゴシック" charset="0"/>
              <a:sym typeface="Arial" charset="0"/>
            </a:endParaRPr>
          </a:p>
          <a:p>
            <a:pPr marL="303213" indent="-303213" algn="l">
              <a:lnSpc>
                <a:spcPct val="90000"/>
              </a:lnSpc>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lnSpc>
                <a:spcPct val="90000"/>
              </a:lnSpc>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Proximity to high-quality raw materials (cotton fiber)</a:t>
            </a:r>
            <a:endParaRPr lang="en-US" sz="2400" dirty="0">
              <a:solidFill>
                <a:srgbClr val="666699"/>
              </a:solidFill>
              <a:latin typeface="Arial" charset="0"/>
              <a:ea typeface="ＭＳ Ｐゴシック" charset="0"/>
              <a:sym typeface="Arial" charset="0"/>
            </a:endParaRPr>
          </a:p>
          <a:p>
            <a:pPr marL="760413" lvl="1" indent="-303213" algn="l">
              <a:lnSpc>
                <a:spcPct val="90000"/>
              </a:lnSpc>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Skilled workforce</a:t>
            </a:r>
            <a:endParaRPr lang="en-US" sz="2400" dirty="0">
              <a:solidFill>
                <a:srgbClr val="666699"/>
              </a:solidFill>
              <a:latin typeface="Arial" charset="0"/>
              <a:ea typeface="ＭＳ Ｐゴシック" charset="0"/>
              <a:sym typeface="Arial" charset="0"/>
            </a:endParaRPr>
          </a:p>
          <a:p>
            <a:pPr marL="760413" lvl="1" indent="-303213" algn="l">
              <a:lnSpc>
                <a:spcPct val="90000"/>
              </a:lnSpc>
              <a:spcBef>
                <a:spcPts val="600"/>
              </a:spcBef>
              <a:buClr>
                <a:srgbClr val="E40B2A"/>
              </a:buClr>
              <a:buSzPct val="69000"/>
              <a:buFont typeface="Wingdings" charset="0"/>
              <a:buChar char="l"/>
            </a:pPr>
            <a:r>
              <a:rPr lang="ja-JP" altLang="en-US" sz="2400" dirty="0">
                <a:solidFill>
                  <a:srgbClr val="2A2A40"/>
                </a:solidFill>
                <a:latin typeface="Arial" charset="0"/>
                <a:ea typeface="ＭＳ Ｐゴシック" charset="0"/>
                <a:sym typeface="Arial" charset="0"/>
              </a:rPr>
              <a:t>“</a:t>
            </a:r>
            <a:r>
              <a:rPr lang="en-US" altLang="ja-JP" sz="2400" dirty="0">
                <a:solidFill>
                  <a:srgbClr val="2A2A40"/>
                </a:solidFill>
                <a:latin typeface="Arial" charset="0"/>
                <a:ea typeface="Arial" charset="0"/>
                <a:cs typeface="Arial" charset="0"/>
                <a:sym typeface="Arial" charset="0"/>
              </a:rPr>
              <a:t>Economical and reliable supply of power</a:t>
            </a:r>
            <a:r>
              <a:rPr lang="ja-JP" altLang="en-US" sz="2400" dirty="0">
                <a:solidFill>
                  <a:srgbClr val="2A2A40"/>
                </a:solidFill>
                <a:latin typeface="Arial" charset="0"/>
                <a:ea typeface="ＭＳ Ｐゴシック" charset="0"/>
                <a:sym typeface="Arial" charset="0"/>
              </a:rPr>
              <a:t>”</a:t>
            </a:r>
            <a:endParaRPr lang="en-US" altLang="ja-JP" sz="2400" dirty="0">
              <a:solidFill>
                <a:srgbClr val="666699"/>
              </a:solidFill>
              <a:latin typeface="Arial" charset="0"/>
              <a:ea typeface="Lucida Grande" charset="0"/>
              <a:cs typeface="Lucida Grande" charset="0"/>
              <a:sym typeface="Arial" charset="0"/>
            </a:endParaRPr>
          </a:p>
          <a:p>
            <a:pPr marL="760413" lvl="1" indent="-303213" algn="l">
              <a:lnSpc>
                <a:spcPct val="90000"/>
              </a:lnSpc>
              <a:spcBef>
                <a:spcPts val="600"/>
              </a:spcBef>
              <a:buClr>
                <a:srgbClr val="E40B2A"/>
              </a:buClr>
              <a:buSzPct val="69000"/>
              <a:buFont typeface="Wingdings" charset="0"/>
              <a:buChar char="l"/>
            </a:pPr>
            <a:r>
              <a:rPr lang="ja-JP" altLang="en-US" sz="2400" dirty="0">
                <a:solidFill>
                  <a:srgbClr val="2A2A40"/>
                </a:solidFill>
                <a:latin typeface="Arial" charset="0"/>
                <a:ea typeface="ＭＳ Ｐゴシック" charset="0"/>
                <a:sym typeface="Arial" charset="0"/>
              </a:rPr>
              <a:t>“</a:t>
            </a:r>
            <a:r>
              <a:rPr lang="en-US" altLang="ja-JP" sz="2400" dirty="0">
                <a:solidFill>
                  <a:srgbClr val="2A2A40"/>
                </a:solidFill>
                <a:latin typeface="Arial" charset="0"/>
                <a:ea typeface="Arial" charset="0"/>
                <a:cs typeface="Arial" charset="0"/>
                <a:sym typeface="Arial" charset="0"/>
              </a:rPr>
              <a:t>World-class infrastructure</a:t>
            </a:r>
            <a:r>
              <a:rPr lang="ja-JP" altLang="en-US" sz="2400" dirty="0" smtClean="0">
                <a:solidFill>
                  <a:srgbClr val="2A2A40"/>
                </a:solidFill>
                <a:latin typeface="Arial" charset="0"/>
                <a:ea typeface="ＭＳ Ｐゴシック" charset="0"/>
                <a:sym typeface="Arial" charset="0"/>
              </a:rPr>
              <a:t>”</a:t>
            </a:r>
            <a:endParaRPr lang="en-US" altLang="ja-JP" sz="2400" dirty="0">
              <a:solidFill>
                <a:srgbClr val="666699"/>
              </a:solidFill>
              <a:latin typeface="Arial" charset="0"/>
              <a:ea typeface="Lucida Grande" charset="0"/>
              <a:cs typeface="Lucida Grande" charset="0"/>
              <a:sym typeface="Arial" charset="0"/>
            </a:endParaRPr>
          </a:p>
          <a:p>
            <a:pPr marL="760413" lvl="1" indent="-303213" algn="l">
              <a:lnSpc>
                <a:spcPct val="90000"/>
              </a:lnSpc>
              <a:spcBef>
                <a:spcPts val="600"/>
              </a:spcBef>
              <a:buClr>
                <a:srgbClr val="E40B2A"/>
              </a:buClr>
              <a:buSzPct val="69000"/>
              <a:buFont typeface="Wingdings" charset="0"/>
              <a:buChar char="l"/>
            </a:pPr>
            <a:r>
              <a:rPr lang="en-US" sz="2400" dirty="0" smtClean="0">
                <a:solidFill>
                  <a:srgbClr val="2A2A40"/>
                </a:solidFill>
                <a:latin typeface="Arial" charset="0"/>
                <a:ea typeface="Arial" charset="0"/>
                <a:cs typeface="Arial" charset="0"/>
                <a:sym typeface="Arial" charset="0"/>
              </a:rPr>
              <a:t>Receiving </a:t>
            </a:r>
            <a:r>
              <a:rPr lang="en-US" sz="2400" dirty="0">
                <a:solidFill>
                  <a:srgbClr val="2A2A40"/>
                </a:solidFill>
                <a:latin typeface="Arial" charset="0"/>
                <a:ea typeface="Arial" charset="0"/>
                <a:cs typeface="Arial" charset="0"/>
                <a:sym typeface="Arial" charset="0"/>
              </a:rPr>
              <a:t>workforce training and development assistance from state</a:t>
            </a:r>
          </a:p>
        </p:txBody>
      </p:sp>
      <p:sp>
        <p:nvSpPr>
          <p:cNvPr id="278534" name="Rectangle 6"/>
          <p:cNvSpPr>
            <a:spLocks/>
          </p:cNvSpPr>
          <p:nvPr/>
        </p:nvSpPr>
        <p:spPr bwMode="auto">
          <a:xfrm>
            <a:off x="152400" y="6172200"/>
            <a:ext cx="8775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a:t>
            </a:r>
            <a:r>
              <a:rPr lang="ja-JP" altLang="en-US" sz="1100" dirty="0">
                <a:solidFill>
                  <a:srgbClr val="190104"/>
                </a:solidFill>
                <a:latin typeface="Arial" charset="0"/>
                <a:ea typeface="ＭＳ Ｐゴシック" charset="0"/>
                <a:sym typeface="Arial" charset="0"/>
              </a:rPr>
              <a:t>“</a:t>
            </a:r>
            <a:r>
              <a:rPr lang="en-US" altLang="ja-JP" sz="1100" dirty="0" err="1">
                <a:solidFill>
                  <a:srgbClr val="190104"/>
                </a:solidFill>
                <a:latin typeface="Arial" charset="0"/>
                <a:ea typeface="Arial" charset="0"/>
                <a:cs typeface="Arial" charset="0"/>
                <a:sym typeface="Arial" charset="0"/>
              </a:rPr>
              <a:t>Shrivallabh</a:t>
            </a:r>
            <a:r>
              <a:rPr lang="en-US" altLang="ja-JP" sz="1100" dirty="0">
                <a:solidFill>
                  <a:srgbClr val="190104"/>
                </a:solidFill>
                <a:latin typeface="Arial" charset="0"/>
                <a:ea typeface="Arial" charset="0"/>
                <a:cs typeface="Arial" charset="0"/>
                <a:sym typeface="Arial" charset="0"/>
              </a:rPr>
              <a:t> </a:t>
            </a:r>
            <a:r>
              <a:rPr lang="en-US" altLang="ja-JP" sz="1100" dirty="0" err="1">
                <a:solidFill>
                  <a:srgbClr val="190104"/>
                </a:solidFill>
                <a:latin typeface="Arial" charset="0"/>
                <a:ea typeface="Arial" charset="0"/>
                <a:cs typeface="Arial" charset="0"/>
                <a:sym typeface="Arial" charset="0"/>
              </a:rPr>
              <a:t>Pittie</a:t>
            </a:r>
            <a:r>
              <a:rPr lang="en-US" altLang="ja-JP" sz="1100" dirty="0">
                <a:solidFill>
                  <a:srgbClr val="190104"/>
                </a:solidFill>
                <a:latin typeface="Arial" charset="0"/>
                <a:ea typeface="Arial" charset="0"/>
                <a:cs typeface="Arial" charset="0"/>
                <a:sym typeface="Arial" charset="0"/>
              </a:rPr>
              <a:t> Group Selects Sylvania, GA for $70M Yarn Facility.</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Economic Development Blog.</a:t>
            </a:r>
            <a:r>
              <a:rPr lang="en-US" altLang="ja-JP" sz="1100" dirty="0">
                <a:solidFill>
                  <a:srgbClr val="190104"/>
                </a:solidFill>
                <a:latin typeface="Arial" charset="0"/>
                <a:ea typeface="Arial" charset="0"/>
                <a:cs typeface="Arial" charset="0"/>
                <a:sym typeface="Arial" charset="0"/>
              </a:rPr>
              <a:t> October 15, 2013. </a:t>
            </a:r>
            <a:r>
              <a:rPr lang="en-US" altLang="ja-JP" sz="1100" u="sng" dirty="0">
                <a:solidFill>
                  <a:srgbClr val="CCCCFF"/>
                </a:solidFill>
                <a:latin typeface="Arial" charset="0"/>
                <a:ea typeface="Arial" charset="0"/>
                <a:cs typeface="Arial" charset="0"/>
                <a:sym typeface="Arial" charset="0"/>
                <a:hlinkClick r:id="rId4"/>
              </a:rPr>
              <a:t>http://www.economicdevelopmenthq.com/blog/shrivallabh-pittie-sylvania-ga</a:t>
            </a:r>
            <a:r>
              <a:rPr lang="en-US" altLang="ja-JP" sz="1100" dirty="0">
                <a:solidFill>
                  <a:srgbClr val="190104"/>
                </a:solidFill>
                <a:latin typeface="Arial" charset="0"/>
                <a:ea typeface="Arial" charset="0"/>
                <a:cs typeface="Arial" charset="0"/>
                <a:sym typeface="Arial" charset="0"/>
              </a:rPr>
              <a:t>. </a:t>
            </a:r>
            <a:endParaRPr lang="en-US" sz="1100" dirty="0">
              <a:solidFill>
                <a:srgbClr val="190104"/>
              </a:solidFill>
              <a:latin typeface="Arial" charset="0"/>
              <a:ea typeface="Arial" charset="0"/>
              <a:cs typeface="Arial" charset="0"/>
              <a:sym typeface="Arial" charset="0"/>
            </a:endParaRPr>
          </a:p>
        </p:txBody>
      </p:sp>
    </p:spTree>
  </p:cSld>
  <p:clrMapOvr>
    <a:masterClrMapping/>
  </p:clrMapOvr>
  <p:transition xmlns:p14="http://schemas.microsoft.com/office/powerpoint/2010/mai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8160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CF81E009-58B6-2141-8F7C-A4D60D015B6B}" type="slidenum">
              <a:rPr lang="en-US" sz="1800" smtClean="0">
                <a:solidFill>
                  <a:srgbClr val="000000"/>
                </a:solidFill>
                <a:latin typeface="Times New Roman" charset="0"/>
                <a:cs typeface="Times New Roman" charset="0"/>
                <a:sym typeface="Times New Roman" charset="0"/>
              </a:rPr>
              <a:pPr algn="r">
                <a:defRPr/>
              </a:pPr>
              <a:t>228</a:t>
            </a:fld>
            <a:endParaRPr lang="en-US" sz="1800" smtClean="0">
              <a:solidFill>
                <a:srgbClr val="000000"/>
              </a:solidFill>
              <a:latin typeface="Times New Roman" charset="0"/>
              <a:cs typeface="Times New Roman" charset="0"/>
              <a:sym typeface="Times New Roman" charset="0"/>
            </a:endParaRPr>
          </a:p>
        </p:txBody>
      </p:sp>
      <p:sp>
        <p:nvSpPr>
          <p:cNvPr id="279555" name="Rectangle 3"/>
          <p:cNvSpPr>
            <a:spLocks/>
          </p:cNvSpPr>
          <p:nvPr/>
        </p:nvSpPr>
        <p:spPr bwMode="auto">
          <a:xfrm>
            <a:off x="1739900" y="304800"/>
            <a:ext cx="59563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Solar Panel Inverters </a:t>
            </a:r>
            <a:endParaRPr lang="en-US" sz="3200" dirty="0" smtClean="0">
              <a:solidFill>
                <a:srgbClr val="2A2A40"/>
              </a:solidFill>
              <a:latin typeface="Arial" charset="0"/>
              <a:ea typeface="ＭＳ Ｐゴシック" charset="0"/>
              <a:sym typeface="Arial" charset="0"/>
            </a:endParaRPr>
          </a:p>
          <a:p>
            <a:r>
              <a:rPr lang="en-US" sz="3200" dirty="0">
                <a:solidFill>
                  <a:srgbClr val="2A2A40"/>
                </a:solidFill>
                <a:latin typeface="Arial" charset="0"/>
                <a:ea typeface="ＭＳ Ｐゴシック" charset="0"/>
                <a:sym typeface="Arial" charset="0"/>
              </a:rPr>
              <a:t>(Foreign Direct Investment)</a:t>
            </a:r>
          </a:p>
        </p:txBody>
      </p:sp>
      <p:sp>
        <p:nvSpPr>
          <p:cNvPr id="279556" name="Rectangle 4"/>
          <p:cNvSpPr>
            <a:spLocks/>
          </p:cNvSpPr>
          <p:nvPr/>
        </p:nvSpPr>
        <p:spPr bwMode="auto">
          <a:xfrm>
            <a:off x="152400" y="1752600"/>
            <a:ext cx="88519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69000"/>
              <a:buFont typeface="Wingdings" charset="0"/>
              <a:buChar char="l"/>
            </a:pPr>
            <a:r>
              <a:rPr lang="en-US" sz="2800" dirty="0">
                <a:solidFill>
                  <a:srgbClr val="2A2A40"/>
                </a:solidFill>
                <a:latin typeface="Arial" charset="0"/>
                <a:ea typeface="ＭＳ Ｐゴシック" charset="0"/>
                <a:sym typeface="Arial" charset="0"/>
              </a:rPr>
              <a:t>Italian company opens first North American plant in Parsippany, NJ</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69000"/>
              <a:buFont typeface="Wingdings" charset="0"/>
              <a:buChar char="l"/>
            </a:pPr>
            <a:r>
              <a:rPr lang="en-US" sz="2800" dirty="0">
                <a:solidFill>
                  <a:srgbClr val="2A2A40"/>
                </a:solidFill>
                <a:latin typeface="Arial" charset="0"/>
                <a:ea typeface="ＭＳ Ｐゴシック" charset="0"/>
                <a:sym typeface="Arial" charset="0"/>
              </a:rPr>
              <a:t>40 employees over three years</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69000"/>
              <a:buFont typeface="Wingdings" charset="0"/>
              <a:buChar char="l"/>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03263" lvl="1" indent="-341313" algn="l">
              <a:spcBef>
                <a:spcPts val="600"/>
              </a:spcBef>
              <a:buClr>
                <a:srgbClr val="E40B2A"/>
              </a:buClr>
              <a:buSzPct val="64000"/>
              <a:buFont typeface="Wingdings" charset="0"/>
              <a:buChar char="l"/>
            </a:pPr>
            <a:r>
              <a:rPr lang="en-US" sz="2400" dirty="0">
                <a:solidFill>
                  <a:srgbClr val="2A2A40"/>
                </a:solidFill>
                <a:latin typeface="Arial" charset="0"/>
                <a:ea typeface="ＭＳ Ｐゴシック" charset="0"/>
                <a:sym typeface="Arial" charset="0"/>
              </a:rPr>
              <a:t>Transportation cost from East Coast to Italy</a:t>
            </a:r>
            <a:endParaRPr lang="en-US" sz="2400" dirty="0">
              <a:solidFill>
                <a:srgbClr val="666699"/>
              </a:solidFill>
              <a:latin typeface="Arial" charset="0"/>
              <a:ea typeface="ＭＳ Ｐゴシック" charset="0"/>
              <a:sym typeface="Arial" charset="0"/>
            </a:endParaRPr>
          </a:p>
          <a:p>
            <a:pPr marL="703263" lvl="1" indent="-341313" algn="l">
              <a:spcBef>
                <a:spcPts val="600"/>
              </a:spcBef>
              <a:buClr>
                <a:srgbClr val="E40B2A"/>
              </a:buClr>
              <a:buSzPct val="64000"/>
              <a:buFont typeface="Wingdings" charset="0"/>
              <a:buChar char="l"/>
            </a:pPr>
            <a:r>
              <a:rPr lang="en-US" sz="2400" dirty="0">
                <a:solidFill>
                  <a:srgbClr val="2A2A40"/>
                </a:solidFill>
                <a:latin typeface="Arial" charset="0"/>
                <a:ea typeface="ＭＳ Ｐゴシック" charset="0"/>
                <a:sym typeface="Arial" charset="0"/>
              </a:rPr>
              <a:t>Infrastructure – proximity to Newark Airport</a:t>
            </a:r>
            <a:endParaRPr lang="en-US" sz="2400" dirty="0">
              <a:solidFill>
                <a:srgbClr val="666699"/>
              </a:solidFill>
              <a:latin typeface="Arial" charset="0"/>
              <a:ea typeface="ＭＳ Ｐゴシック" charset="0"/>
              <a:sym typeface="Arial" charset="0"/>
            </a:endParaRPr>
          </a:p>
          <a:p>
            <a:pPr marL="703263" lvl="1" indent="-341313" algn="l">
              <a:spcBef>
                <a:spcPts val="600"/>
              </a:spcBef>
              <a:buClr>
                <a:srgbClr val="E40B2A"/>
              </a:buClr>
              <a:buSzPct val="64000"/>
              <a:buFont typeface="Wingdings" charset="0"/>
              <a:buChar char="l"/>
            </a:pPr>
            <a:r>
              <a:rPr lang="en-US" sz="2400" dirty="0">
                <a:solidFill>
                  <a:srgbClr val="2A2A40"/>
                </a:solidFill>
                <a:latin typeface="Arial" charset="0"/>
                <a:ea typeface="ＭＳ Ｐゴシック" charset="0"/>
                <a:sym typeface="Arial" charset="0"/>
              </a:rPr>
              <a:t>Ease of import/export in NJ</a:t>
            </a:r>
            <a:endParaRPr lang="en-US" sz="2400" dirty="0">
              <a:solidFill>
                <a:srgbClr val="666699"/>
              </a:solidFill>
              <a:latin typeface="Arial" charset="0"/>
              <a:ea typeface="ＭＳ Ｐゴシック" charset="0"/>
              <a:sym typeface="Arial" charset="0"/>
            </a:endParaRPr>
          </a:p>
          <a:p>
            <a:pPr marL="703263" lvl="1" indent="-341313" algn="l">
              <a:spcBef>
                <a:spcPts val="600"/>
              </a:spcBef>
              <a:buClr>
                <a:srgbClr val="E40B2A"/>
              </a:buClr>
              <a:buSzPct val="64000"/>
              <a:buFont typeface="Wingdings" charset="0"/>
              <a:buChar char="l"/>
            </a:pPr>
            <a:r>
              <a:rPr lang="en-US" sz="2400" dirty="0">
                <a:solidFill>
                  <a:srgbClr val="2A2A40"/>
                </a:solidFill>
                <a:latin typeface="Arial" charset="0"/>
                <a:ea typeface="ＭＳ Ｐゴシック" charset="0"/>
                <a:sym typeface="Arial" charset="0"/>
              </a:rPr>
              <a:t>Potential for government incentives, training partnerships with technology schools</a:t>
            </a:r>
          </a:p>
        </p:txBody>
      </p:sp>
      <p:sp>
        <p:nvSpPr>
          <p:cNvPr id="279557" name="Rectangle 5"/>
          <p:cNvSpPr>
            <a:spLocks/>
          </p:cNvSpPr>
          <p:nvPr/>
        </p:nvSpPr>
        <p:spPr bwMode="auto">
          <a:xfrm>
            <a:off x="152400" y="6019800"/>
            <a:ext cx="8928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a:t>
            </a:r>
            <a:r>
              <a:rPr lang="en-US" sz="1100" dirty="0" err="1">
                <a:solidFill>
                  <a:srgbClr val="190104"/>
                </a:solidFill>
                <a:latin typeface="Arial Italic" charset="0"/>
                <a:ea typeface="ＭＳ Ｐゴシック" charset="0"/>
                <a:sym typeface="Arial Italic" charset="0"/>
              </a:rPr>
              <a:t>NJBiz</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After loss of its only solar manufacturer, N.J. prepare to welcome a new one.</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February 7, 2013.</a:t>
            </a:r>
            <a:endParaRPr lang="en-US" altLang="ja-JP" sz="1100" dirty="0">
              <a:solidFill>
                <a:srgbClr val="666699"/>
              </a:solidFill>
              <a:latin typeface="Arial" charset="0"/>
              <a:ea typeface="Lucida Grande" charset="0"/>
              <a:cs typeface="Lucida Grande" charset="0"/>
              <a:sym typeface="Arial" charset="0"/>
            </a:endParaRPr>
          </a:p>
          <a:p>
            <a:pPr algn="l"/>
            <a:r>
              <a:rPr lang="en-US" sz="1100" u="sng" dirty="0">
                <a:solidFill>
                  <a:srgbClr val="CCCCFF"/>
                </a:solidFill>
                <a:latin typeface="Arial" charset="0"/>
                <a:ea typeface="Arial" charset="0"/>
                <a:cs typeface="Arial" charset="0"/>
                <a:sym typeface="Arial" charset="0"/>
                <a:hlinkClick r:id="rId3"/>
              </a:rPr>
              <a:t>http://www.njbiz.com/article/20130207/NJBIZ01/130209856/After-loss-of-its-only-solar-manufacturer-NJ-prepares-to-welcome-a-new-one</a:t>
            </a:r>
            <a:r>
              <a:rPr lang="en-US" sz="1100" dirty="0">
                <a:solidFill>
                  <a:srgbClr val="190104"/>
                </a:solidFill>
                <a:latin typeface="Arial" charset="0"/>
                <a:ea typeface="Arial" charset="0"/>
                <a:cs typeface="Arial" charset="0"/>
                <a:sym typeface="Arial" charset="0"/>
              </a:rPr>
              <a:t>. </a:t>
            </a:r>
          </a:p>
        </p:txBody>
      </p:sp>
      <p:pic>
        <p:nvPicPr>
          <p:cNvPr id="279558"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15200" y="393700"/>
            <a:ext cx="15367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57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8262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100C6AC9-4BD3-0146-8C88-7631F042EC2E}" type="slidenum">
              <a:rPr lang="en-US" sz="1800" smtClean="0">
                <a:solidFill>
                  <a:srgbClr val="000000"/>
                </a:solidFill>
                <a:latin typeface="Times New Roman" charset="0"/>
                <a:cs typeface="Times New Roman" charset="0"/>
                <a:sym typeface="Times New Roman" charset="0"/>
              </a:rPr>
              <a:pPr algn="r">
                <a:defRPr/>
              </a:pPr>
              <a:t>229</a:t>
            </a:fld>
            <a:endParaRPr lang="en-US" sz="1800" smtClean="0">
              <a:solidFill>
                <a:srgbClr val="000000"/>
              </a:solidFill>
              <a:latin typeface="Times New Roman" charset="0"/>
              <a:cs typeface="Times New Roman" charset="0"/>
              <a:sym typeface="Times New Roman" charset="0"/>
            </a:endParaRPr>
          </a:p>
        </p:txBody>
      </p:sp>
      <p:sp>
        <p:nvSpPr>
          <p:cNvPr id="280579" name="Rectangle 3"/>
          <p:cNvSpPr>
            <a:spLocks/>
          </p:cNvSpPr>
          <p:nvPr/>
        </p:nvSpPr>
        <p:spPr bwMode="auto">
          <a:xfrm>
            <a:off x="1293813" y="61913"/>
            <a:ext cx="7164387"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Silicone Injection </a:t>
            </a:r>
            <a:r>
              <a:rPr lang="en-US" sz="3200" dirty="0" smtClean="0">
                <a:solidFill>
                  <a:srgbClr val="2A2A40"/>
                </a:solidFill>
                <a:latin typeface="Arial" charset="0"/>
                <a:ea typeface="ＭＳ Ｐゴシック" charset="0"/>
                <a:sym typeface="Arial" charset="0"/>
              </a:rPr>
              <a:t>Molding </a:t>
            </a:r>
          </a:p>
          <a:p>
            <a:r>
              <a:rPr lang="en-US" sz="3200" dirty="0">
                <a:solidFill>
                  <a:srgbClr val="2A2A40"/>
                </a:solidFill>
                <a:latin typeface="Arial" charset="0"/>
                <a:ea typeface="ＭＳ Ｐゴシック" charset="0"/>
                <a:sym typeface="Arial" charset="0"/>
              </a:rPr>
              <a:t>(Foreign Direct Investment)</a:t>
            </a:r>
          </a:p>
        </p:txBody>
      </p:sp>
      <p:sp>
        <p:nvSpPr>
          <p:cNvPr id="280580" name="Rectangle 4"/>
          <p:cNvSpPr>
            <a:spLocks/>
          </p:cNvSpPr>
          <p:nvPr/>
        </p:nvSpPr>
        <p:spPr bwMode="auto">
          <a:xfrm>
            <a:off x="152400" y="1836738"/>
            <a:ext cx="88519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Canada to East York, SC</a:t>
            </a:r>
            <a:endParaRPr lang="en-US" sz="2400" dirty="0">
              <a:solidFill>
                <a:srgbClr val="666699"/>
              </a:solidFill>
              <a:latin typeface="Arial" charset="0"/>
              <a:ea typeface="ＭＳ Ｐゴシック" charset="0"/>
              <a:sym typeface="Arial" charset="0"/>
            </a:endParaRPr>
          </a:p>
          <a:p>
            <a:pPr marL="303213" indent="-303213" algn="l">
              <a:buClr>
                <a:srgbClr val="E00202"/>
              </a:buClr>
              <a:buSzPct val="80000"/>
              <a:buFont typeface="Arial" charset="0"/>
              <a:buChar char="●"/>
            </a:pPr>
            <a:r>
              <a:rPr lang="en-US" sz="2800" dirty="0">
                <a:solidFill>
                  <a:srgbClr val="2A2A40"/>
                </a:solidFill>
                <a:latin typeface="Arial" charset="0"/>
                <a:ea typeface="ＭＳ Ｐゴシック" charset="0"/>
                <a:sym typeface="Arial" charset="0"/>
              </a:rPr>
              <a:t>$3.5 million investment</a:t>
            </a:r>
            <a:endParaRPr lang="en-US" sz="24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10 employees initially, up to 50 within 5 years</a:t>
            </a:r>
            <a:endParaRPr lang="en-US" sz="24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4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Cost of land and utilities</a:t>
            </a:r>
            <a:endParaRPr lang="en-US" sz="2400" dirty="0">
              <a:solidFill>
                <a:srgbClr val="666699"/>
              </a:solidFill>
              <a:latin typeface="Arial" charset="0"/>
              <a:ea typeface="ＭＳ Ｐゴシック" charset="0"/>
              <a:sym typeface="Arial" charset="0"/>
            </a:endParaRPr>
          </a:p>
          <a:p>
            <a:pPr marL="760413" lvl="1" indent="-303213" algn="l">
              <a:spcBef>
                <a:spcPts val="400"/>
              </a:spcBef>
              <a:buClr>
                <a:srgbClr val="E00202"/>
              </a:buClr>
              <a:buSzPct val="69000"/>
              <a:buFont typeface="Arial" charset="0"/>
              <a:buChar char="●"/>
            </a:pPr>
            <a:r>
              <a:rPr lang="en-US" sz="2400" dirty="0">
                <a:solidFill>
                  <a:srgbClr val="2A2A40"/>
                </a:solidFill>
                <a:latin typeface="Arial" charset="0"/>
                <a:ea typeface="ＭＳ Ｐゴシック" charset="0"/>
                <a:sym typeface="Arial" charset="0"/>
              </a:rPr>
              <a:t>Skilled workforce and training partnerships</a:t>
            </a:r>
            <a:endParaRPr lang="en-US" sz="2400" dirty="0">
              <a:solidFill>
                <a:srgbClr val="666699"/>
              </a:solidFill>
              <a:latin typeface="Arial" charset="0"/>
              <a:ea typeface="ＭＳ Ｐゴシック" charset="0"/>
              <a:sym typeface="Arial" charset="0"/>
            </a:endParaRPr>
          </a:p>
          <a:p>
            <a:pPr marL="760413" lvl="1" indent="-303213" algn="l">
              <a:spcBef>
                <a:spcPts val="400"/>
              </a:spcBef>
              <a:buClr>
                <a:srgbClr val="E00202"/>
              </a:buClr>
              <a:buSzPct val="69000"/>
              <a:buFont typeface="Arial" charset="0"/>
              <a:buChar char="●"/>
            </a:pPr>
            <a:r>
              <a:rPr lang="en-US" sz="2400" dirty="0">
                <a:solidFill>
                  <a:srgbClr val="2A2A40"/>
                </a:solidFill>
                <a:latin typeface="Arial" charset="0"/>
                <a:ea typeface="ＭＳ Ｐゴシック" charset="0"/>
                <a:sym typeface="Arial" charset="0"/>
              </a:rPr>
              <a:t>Government incentives</a:t>
            </a:r>
          </a:p>
        </p:txBody>
      </p:sp>
      <p:sp>
        <p:nvSpPr>
          <p:cNvPr id="280581" name="Rectangle 5"/>
          <p:cNvSpPr>
            <a:spLocks/>
          </p:cNvSpPr>
          <p:nvPr/>
        </p:nvSpPr>
        <p:spPr bwMode="auto">
          <a:xfrm>
            <a:off x="152400" y="5943600"/>
            <a:ext cx="8851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Don Worthington, </a:t>
            </a:r>
            <a:r>
              <a:rPr lang="en-US" sz="1100" dirty="0">
                <a:solidFill>
                  <a:srgbClr val="190104"/>
                </a:solidFill>
                <a:latin typeface="Arial Italic" charset="0"/>
                <a:ea typeface="ＭＳ Ｐゴシック" charset="0"/>
                <a:sym typeface="Arial Italic" charset="0"/>
              </a:rPr>
              <a:t>Herald Online</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err="1">
                <a:solidFill>
                  <a:srgbClr val="190104"/>
                </a:solidFill>
                <a:latin typeface="Arial" charset="0"/>
                <a:ea typeface="Arial" charset="0"/>
                <a:cs typeface="Arial" charset="0"/>
                <a:sym typeface="Arial" charset="0"/>
              </a:rPr>
              <a:t>Silcotech</a:t>
            </a:r>
            <a:r>
              <a:rPr lang="en-US" altLang="ja-JP" sz="1100" dirty="0">
                <a:solidFill>
                  <a:srgbClr val="190104"/>
                </a:solidFill>
                <a:latin typeface="Arial" charset="0"/>
                <a:ea typeface="Arial" charset="0"/>
                <a:cs typeface="Arial" charset="0"/>
                <a:sym typeface="Arial" charset="0"/>
              </a:rPr>
              <a:t> breaks ground on $3.5 million York plant.</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January 8, 2014. </a:t>
            </a:r>
            <a:r>
              <a:rPr lang="en-US" altLang="ja-JP" sz="1100" u="sng" dirty="0">
                <a:solidFill>
                  <a:srgbClr val="CC6600"/>
                </a:solidFill>
                <a:latin typeface="Arial" charset="0"/>
                <a:ea typeface="Arial" charset="0"/>
                <a:cs typeface="Arial" charset="0"/>
                <a:sym typeface="Arial" charset="0"/>
              </a:rPr>
              <a:t>http://</a:t>
            </a:r>
            <a:r>
              <a:rPr lang="en-US" altLang="ja-JP" sz="1100" u="sng" dirty="0" err="1">
                <a:solidFill>
                  <a:srgbClr val="CC6600"/>
                </a:solidFill>
                <a:latin typeface="Arial" charset="0"/>
                <a:ea typeface="Arial" charset="0"/>
                <a:cs typeface="Arial" charset="0"/>
                <a:sym typeface="Arial" charset="0"/>
              </a:rPr>
              <a:t>www.heraldonline.com</a:t>
            </a:r>
            <a:r>
              <a:rPr lang="en-US" altLang="ja-JP" sz="1100" u="sng" dirty="0">
                <a:solidFill>
                  <a:srgbClr val="CC6600"/>
                </a:solidFill>
                <a:latin typeface="Arial" charset="0"/>
                <a:ea typeface="Arial" charset="0"/>
                <a:cs typeface="Arial" charset="0"/>
                <a:sym typeface="Arial" charset="0"/>
              </a:rPr>
              <a:t>/2014/01/08/5563681/</a:t>
            </a:r>
            <a:r>
              <a:rPr lang="en-US" altLang="ja-JP" sz="1100" u="sng" dirty="0" err="1">
                <a:solidFill>
                  <a:srgbClr val="CC6600"/>
                </a:solidFill>
                <a:latin typeface="Arial" charset="0"/>
                <a:ea typeface="Arial" charset="0"/>
                <a:cs typeface="Arial" charset="0"/>
                <a:sym typeface="Arial" charset="0"/>
              </a:rPr>
              <a:t>canadian</a:t>
            </a:r>
            <a:r>
              <a:rPr lang="en-US" altLang="ja-JP" sz="1100" u="sng" dirty="0">
                <a:solidFill>
                  <a:srgbClr val="CC6600"/>
                </a:solidFill>
                <a:latin typeface="Arial" charset="0"/>
                <a:ea typeface="Arial" charset="0"/>
                <a:cs typeface="Arial" charset="0"/>
                <a:sym typeface="Arial" charset="0"/>
              </a:rPr>
              <a:t>-based-</a:t>
            </a:r>
            <a:r>
              <a:rPr lang="en-US" altLang="ja-JP" sz="1100" u="sng" dirty="0" err="1">
                <a:solidFill>
                  <a:srgbClr val="CC6600"/>
                </a:solidFill>
                <a:latin typeface="Arial" charset="0"/>
                <a:ea typeface="Arial" charset="0"/>
                <a:cs typeface="Arial" charset="0"/>
                <a:sym typeface="Arial" charset="0"/>
              </a:rPr>
              <a:t>silcotech</a:t>
            </a:r>
            <a:r>
              <a:rPr lang="en-US" altLang="ja-JP" sz="1100" u="sng" dirty="0">
                <a:solidFill>
                  <a:srgbClr val="CC6600"/>
                </a:solidFill>
                <a:latin typeface="Arial" charset="0"/>
                <a:ea typeface="Arial" charset="0"/>
                <a:cs typeface="Arial" charset="0"/>
                <a:sym typeface="Arial" charset="0"/>
              </a:rPr>
              <a:t>-</a:t>
            </a:r>
            <a:r>
              <a:rPr lang="en-US" altLang="ja-JP" sz="1100" u="sng" dirty="0" err="1">
                <a:solidFill>
                  <a:srgbClr val="CC6600"/>
                </a:solidFill>
                <a:latin typeface="Arial" charset="0"/>
                <a:ea typeface="Arial" charset="0"/>
                <a:cs typeface="Arial" charset="0"/>
                <a:sym typeface="Arial" charset="0"/>
              </a:rPr>
              <a:t>breaks.html</a:t>
            </a:r>
            <a:endParaRPr lang="en-US" sz="1100" u="sng" dirty="0">
              <a:solidFill>
                <a:srgbClr val="CC6600"/>
              </a:solidFill>
              <a:latin typeface="Arial" charset="0"/>
              <a:ea typeface="Arial" charset="0"/>
              <a:cs typeface="Arial" charset="0"/>
              <a:sym typeface="Arial" charset="0"/>
            </a:endParaRPr>
          </a:p>
        </p:txBody>
      </p:sp>
      <p:pic>
        <p:nvPicPr>
          <p:cNvPr id="280582"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72200" y="1200150"/>
            <a:ext cx="28765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481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262C5059-83CA-8C45-8182-572E7D224B91}" type="slidenum">
              <a:rPr lang="en-US" sz="1800" smtClean="0">
                <a:solidFill>
                  <a:srgbClr val="000000"/>
                </a:solidFill>
                <a:latin typeface="Times New Roman" charset="0"/>
                <a:cs typeface="Times New Roman" charset="0"/>
                <a:sym typeface="Times New Roman" charset="0"/>
              </a:rPr>
              <a:pPr algn="r">
                <a:defRPr/>
              </a:pPr>
              <a:t>23</a:t>
            </a:fld>
            <a:endParaRPr lang="en-US" sz="1800" smtClean="0">
              <a:solidFill>
                <a:srgbClr val="000000"/>
              </a:solidFill>
              <a:latin typeface="Times New Roman" charset="0"/>
              <a:cs typeface="Times New Roman" charset="0"/>
              <a:sym typeface="Times New Roman" charset="0"/>
            </a:endParaRPr>
          </a:p>
        </p:txBody>
      </p:sp>
      <p:sp>
        <p:nvSpPr>
          <p:cNvPr id="34819" name="Rectangle 3"/>
          <p:cNvSpPr>
            <a:spLocks noGrp="1" noChangeArrowheads="1"/>
          </p:cNvSpPr>
          <p:nvPr>
            <p:ph type="title"/>
          </p:nvPr>
        </p:nvSpPr>
        <p:spPr>
          <a:xfrm>
            <a:off x="1654175" y="0"/>
            <a:ext cx="6146800" cy="5334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Call Center</a:t>
            </a:r>
          </a:p>
        </p:txBody>
      </p:sp>
      <p:sp>
        <p:nvSpPr>
          <p:cNvPr id="32772" name="Rectangle 4"/>
          <p:cNvSpPr>
            <a:spLocks/>
          </p:cNvSpPr>
          <p:nvPr/>
        </p:nvSpPr>
        <p:spPr bwMode="auto">
          <a:xfrm>
            <a:off x="155575" y="2490788"/>
            <a:ext cx="88519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a:t>
            </a:r>
            <a:r>
              <a:rPr lang="en-US" sz="2800" dirty="0" err="1">
                <a:latin typeface="Arial" charset="0"/>
                <a:ea typeface="ＭＳ Ｐゴシック" charset="0"/>
                <a:sym typeface="Arial" charset="0"/>
              </a:rPr>
              <a:t>Reshored</a:t>
            </a:r>
            <a:r>
              <a:rPr lang="en-US" sz="2800" dirty="0">
                <a:latin typeface="Arial" charset="0"/>
                <a:ea typeface="ＭＳ Ｐゴシック" charset="0"/>
                <a:sym typeface="Arial" charset="0"/>
              </a:rPr>
              <a:t> to Birmingham, AL</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360 jobs</a:t>
            </a:r>
          </a:p>
        </p:txBody>
      </p:sp>
      <p:sp>
        <p:nvSpPr>
          <p:cNvPr id="32773" name="Rectangle 5"/>
          <p:cNvSpPr>
            <a:spLocks/>
          </p:cNvSpPr>
          <p:nvPr/>
        </p:nvSpPr>
        <p:spPr bwMode="auto">
          <a:xfrm>
            <a:off x="198438" y="5943600"/>
            <a:ext cx="8775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Eric </a:t>
            </a:r>
            <a:r>
              <a:rPr lang="en-US" sz="1100" dirty="0" err="1">
                <a:solidFill>
                  <a:srgbClr val="190104"/>
                </a:solidFill>
                <a:latin typeface="Arial" charset="0"/>
                <a:ea typeface="ＭＳ Ｐゴシック" charset="0"/>
                <a:sym typeface="Arial" charset="0"/>
              </a:rPr>
              <a:t>Stavriotis</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Many Factors Drive U.S. Firms to Buck Outsourcing Trend, Consider </a:t>
            </a:r>
            <a:r>
              <a:rPr lang="en-US" altLang="ja-JP" sz="1100" dirty="0" err="1">
                <a:solidFill>
                  <a:srgbClr val="190104"/>
                </a:solidFill>
                <a:latin typeface="Arial" charset="0"/>
                <a:ea typeface="Arial" charset="0"/>
                <a:cs typeface="Arial" charset="0"/>
                <a:sym typeface="Arial" charset="0"/>
              </a:rPr>
              <a:t>Onshoring</a:t>
            </a:r>
            <a:r>
              <a:rPr lang="en-US" altLang="ja-JP" sz="1100" dirty="0">
                <a:solidFill>
                  <a:srgbClr val="190104"/>
                </a:solidFill>
                <a:latin typeface="Arial" charset="0"/>
                <a:ea typeface="Arial" charset="0"/>
                <a:cs typeface="Arial" charset="0"/>
                <a:sym typeface="Arial" charset="0"/>
              </a:rPr>
              <a:t>.</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Facilities Net, March 1, 2009.</a:t>
            </a:r>
            <a:endParaRPr lang="en-US" sz="1100" dirty="0">
              <a:solidFill>
                <a:srgbClr val="190104"/>
              </a:solidFill>
              <a:latin typeface="Arial" charset="0"/>
              <a:ea typeface="Arial" charset="0"/>
              <a:cs typeface="Arial" charset="0"/>
              <a:sym typeface="Arial" charset="0"/>
            </a:endParaRPr>
          </a:p>
        </p:txBody>
      </p:sp>
      <p:pic>
        <p:nvPicPr>
          <p:cNvPr id="32774"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75375" y="696913"/>
            <a:ext cx="28194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2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8467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6F2974F6-4A75-5E44-8D10-E0E7D4B5FBAB}" type="slidenum">
              <a:rPr lang="en-US" sz="1800" smtClean="0">
                <a:solidFill>
                  <a:srgbClr val="000000"/>
                </a:solidFill>
                <a:latin typeface="Times New Roman" charset="0"/>
                <a:cs typeface="Times New Roman" charset="0"/>
                <a:sym typeface="Times New Roman" charset="0"/>
              </a:rPr>
              <a:pPr algn="r">
                <a:defRPr/>
              </a:pPr>
              <a:t>230</a:t>
            </a:fld>
            <a:endParaRPr lang="en-US" sz="1800" smtClean="0">
              <a:solidFill>
                <a:srgbClr val="000000"/>
              </a:solidFill>
              <a:latin typeface="Times New Roman" charset="0"/>
              <a:cs typeface="Times New Roman" charset="0"/>
              <a:sym typeface="Times New Roman" charset="0"/>
            </a:endParaRPr>
          </a:p>
        </p:txBody>
      </p:sp>
      <p:sp>
        <p:nvSpPr>
          <p:cNvPr id="284675" name="Rectangle 3"/>
          <p:cNvSpPr>
            <a:spLocks noGrp="1" noChangeArrowheads="1"/>
          </p:cNvSpPr>
          <p:nvPr>
            <p:ph type="title"/>
          </p:nvPr>
        </p:nvSpPr>
        <p:spPr>
          <a:xfrm>
            <a:off x="1828800" y="0"/>
            <a:ext cx="6324600" cy="1066800"/>
          </a:xfrm>
        </p:spPr>
        <p:txBody>
          <a:bodyPr/>
          <a:lstStyle/>
          <a:p>
            <a:pPr algn="ctr" eaLnBrk="1" hangingPunct="1">
              <a:defRPr/>
            </a:pPr>
            <a:r>
              <a:rPr lang="en-US" sz="3200" dirty="0" smtClean="0">
                <a:solidFill>
                  <a:srgbClr val="190104"/>
                </a:solidFill>
              </a:rPr>
              <a:t>Ball Bearings, Seals, Lubricants</a:t>
            </a:r>
            <a:br>
              <a:rPr lang="en-US" sz="3200" dirty="0" smtClean="0">
                <a:solidFill>
                  <a:srgbClr val="190104"/>
                </a:solidFill>
              </a:rPr>
            </a:br>
            <a:r>
              <a:rPr lang="en-US" sz="3200" dirty="0" smtClean="0">
                <a:solidFill>
                  <a:srgbClr val="190104"/>
                </a:solidFill>
              </a:rPr>
              <a:t>(</a:t>
            </a:r>
            <a:r>
              <a:rPr lang="en-US" sz="3200" dirty="0">
                <a:solidFill>
                  <a:srgbClr val="2A2A40"/>
                </a:solidFill>
                <a:latin typeface="Arial" charset="0"/>
                <a:ea typeface="ＭＳ Ｐゴシック" charset="0"/>
              </a:rPr>
              <a:t>Foreign Direct Investment</a:t>
            </a:r>
            <a:r>
              <a:rPr lang="en-US" sz="3200" dirty="0" smtClean="0">
                <a:solidFill>
                  <a:srgbClr val="190104"/>
                </a:solidFill>
              </a:rPr>
              <a:t>)</a:t>
            </a:r>
          </a:p>
        </p:txBody>
      </p:sp>
      <p:sp>
        <p:nvSpPr>
          <p:cNvPr id="282628" name="Rectangle 4"/>
          <p:cNvSpPr>
            <a:spLocks/>
          </p:cNvSpPr>
          <p:nvPr/>
        </p:nvSpPr>
        <p:spPr bwMode="auto">
          <a:xfrm>
            <a:off x="114300" y="1905000"/>
            <a:ext cx="88519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3200" dirty="0">
                <a:latin typeface="Arial" charset="0"/>
                <a:ea typeface="ＭＳ Ｐゴシック" charset="0"/>
                <a:sym typeface="Arial" charset="0"/>
              </a:rPr>
              <a:t> </a:t>
            </a:r>
            <a:r>
              <a:rPr lang="en-US" sz="2800" dirty="0">
                <a:latin typeface="Arial" charset="0"/>
                <a:ea typeface="ＭＳ Ｐゴシック" charset="0"/>
                <a:sym typeface="Arial" charset="0"/>
              </a:rPr>
              <a:t>Sweden to Naperville, IL</a:t>
            </a:r>
            <a:endParaRPr lang="en-US" sz="24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80 jobs</a:t>
            </a:r>
            <a:endParaRPr lang="en-US" sz="24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$18.6 million capital investment</a:t>
            </a:r>
            <a:endParaRPr lang="en-US" sz="24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endParaRPr lang="en-US" sz="2400" dirty="0">
              <a:latin typeface="Arial" charset="0"/>
              <a:ea typeface="ＭＳ Ｐゴシック" charset="0"/>
              <a:sym typeface="Arial" charset="0"/>
            </a:endParaRPr>
          </a:p>
          <a:p>
            <a:pPr marL="711200" lvl="1" indent="-254000" algn="l">
              <a:buClr>
                <a:srgbClr val="E40B2A"/>
              </a:buClr>
              <a:buSzPct val="69000"/>
              <a:buFont typeface="Arial" charset="0"/>
              <a:buChar char="●"/>
            </a:pPr>
            <a:r>
              <a:rPr lang="en-US" sz="2800" dirty="0">
                <a:latin typeface="Arial" charset="0"/>
                <a:ea typeface="ＭＳ Ｐゴシック" charset="0"/>
                <a:sym typeface="Arial" charset="0"/>
              </a:rPr>
              <a:t> Government incentives</a:t>
            </a:r>
            <a:endParaRPr lang="en-US" sz="2400" dirty="0">
              <a:latin typeface="Arial" charset="0"/>
              <a:ea typeface="ＭＳ Ｐゴシック" charset="0"/>
              <a:sym typeface="Arial" charset="0"/>
            </a:endParaRPr>
          </a:p>
          <a:p>
            <a:pPr marL="711200" lvl="1" indent="-254000" algn="l">
              <a:buClr>
                <a:srgbClr val="E40B2A"/>
              </a:buClr>
              <a:buSzPct val="69000"/>
              <a:buFont typeface="Arial" charset="0"/>
              <a:buChar char="●"/>
            </a:pPr>
            <a:r>
              <a:rPr lang="en-US" sz="2800" dirty="0">
                <a:latin typeface="Arial" charset="0"/>
                <a:ea typeface="ＭＳ Ｐゴシック" charset="0"/>
                <a:sym typeface="Arial" charset="0"/>
              </a:rPr>
              <a:t> Skilled workforce availability/training</a:t>
            </a:r>
            <a:endParaRPr lang="en-US" sz="2400" dirty="0">
              <a:latin typeface="Arial" charset="0"/>
              <a:ea typeface="ＭＳ Ｐゴシック" charset="0"/>
              <a:sym typeface="Arial" charset="0"/>
            </a:endParaRPr>
          </a:p>
          <a:p>
            <a:pPr marL="711200" lvl="1" indent="-254000" algn="l">
              <a:buClr>
                <a:srgbClr val="E40B2A"/>
              </a:buClr>
              <a:buSzPct val="69000"/>
              <a:buFont typeface="Arial" charset="0"/>
              <a:buChar char="●"/>
            </a:pPr>
            <a:r>
              <a:rPr lang="en-US" sz="2800" dirty="0">
                <a:latin typeface="Arial" charset="0"/>
                <a:ea typeface="ＭＳ Ｐゴシック" charset="0"/>
                <a:sym typeface="Arial" charset="0"/>
              </a:rPr>
              <a:t> Proximity to customers</a:t>
            </a:r>
          </a:p>
        </p:txBody>
      </p:sp>
      <p:sp>
        <p:nvSpPr>
          <p:cNvPr id="282629" name="Rectangle 5"/>
          <p:cNvSpPr>
            <a:spLocks/>
          </p:cNvSpPr>
          <p:nvPr/>
        </p:nvSpPr>
        <p:spPr bwMode="auto">
          <a:xfrm>
            <a:off x="152400" y="6019800"/>
            <a:ext cx="8775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Marie Wilson,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Swedish manufacturer breaks secrecy about Naperville plans.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Daily Herald</a:t>
            </a:r>
            <a:r>
              <a:rPr lang="en-US" altLang="ja-JP" sz="1100" dirty="0">
                <a:solidFill>
                  <a:srgbClr val="190104"/>
                </a:solidFill>
                <a:latin typeface="Arial" charset="0"/>
                <a:ea typeface="Arial" charset="0"/>
                <a:cs typeface="Arial" charset="0"/>
                <a:sym typeface="Arial" charset="0"/>
              </a:rPr>
              <a:t>. August 12, 2014.</a:t>
            </a:r>
            <a:endParaRPr lang="en-US" sz="1100" dirty="0">
              <a:solidFill>
                <a:srgbClr val="190104"/>
              </a:solidFill>
              <a:latin typeface="Arial" charset="0"/>
              <a:ea typeface="Arial" charset="0"/>
              <a:cs typeface="Arial" charset="0"/>
              <a:sym typeface="Arial" charset="0"/>
            </a:endParaRPr>
          </a:p>
        </p:txBody>
      </p:sp>
      <p:pic>
        <p:nvPicPr>
          <p:cNvPr id="28263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53200" y="1074738"/>
            <a:ext cx="2430463"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4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8569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E2494676-CEA2-7F47-9900-B0E9A58AAD92}" type="slidenum">
              <a:rPr lang="en-US" sz="1800" smtClean="0">
                <a:solidFill>
                  <a:srgbClr val="000000"/>
                </a:solidFill>
                <a:latin typeface="Times New Roman" charset="0"/>
                <a:cs typeface="Times New Roman" charset="0"/>
                <a:sym typeface="Times New Roman" charset="0"/>
              </a:rPr>
              <a:pPr algn="r">
                <a:defRPr/>
              </a:pPr>
              <a:t>231</a:t>
            </a:fld>
            <a:endParaRPr lang="en-US" sz="1800" smtClean="0">
              <a:solidFill>
                <a:srgbClr val="000000"/>
              </a:solidFill>
              <a:latin typeface="Times New Roman" charset="0"/>
              <a:cs typeface="Times New Roman" charset="0"/>
              <a:sym typeface="Times New Roman" charset="0"/>
            </a:endParaRPr>
          </a:p>
        </p:txBody>
      </p:sp>
      <p:sp>
        <p:nvSpPr>
          <p:cNvPr id="283651" name="Rectangle 3"/>
          <p:cNvSpPr>
            <a:spLocks/>
          </p:cNvSpPr>
          <p:nvPr/>
        </p:nvSpPr>
        <p:spPr bwMode="auto">
          <a:xfrm>
            <a:off x="1676400" y="-76200"/>
            <a:ext cx="50419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r"/>
            <a:r>
              <a:rPr lang="en-US" sz="3200" dirty="0">
                <a:solidFill>
                  <a:srgbClr val="2A2A40"/>
                </a:solidFill>
                <a:latin typeface="Arial" charset="0"/>
                <a:ea typeface="ＭＳ Ｐゴシック" charset="0"/>
                <a:sym typeface="Arial" charset="0"/>
              </a:rPr>
              <a:t>   High-end Earphones</a:t>
            </a:r>
          </a:p>
        </p:txBody>
      </p:sp>
      <p:sp>
        <p:nvSpPr>
          <p:cNvPr id="283652" name="Rectangle 4"/>
          <p:cNvSpPr>
            <a:spLocks/>
          </p:cNvSpPr>
          <p:nvPr/>
        </p:nvSpPr>
        <p:spPr bwMode="auto">
          <a:xfrm>
            <a:off x="152400" y="1600200"/>
            <a:ext cx="88519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9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China to Manatee County, FL</a:t>
            </a:r>
            <a:endParaRPr lang="en-US" sz="2800" dirty="0">
              <a:solidFill>
                <a:srgbClr val="666699"/>
              </a:solidFill>
              <a:latin typeface="Arial" charset="0"/>
              <a:ea typeface="ＭＳ Ｐゴシック" charset="0"/>
              <a:sym typeface="Arial" charset="0"/>
            </a:endParaRPr>
          </a:p>
          <a:p>
            <a:pPr marL="303213" indent="-303213" algn="l">
              <a:spcBef>
                <a:spcPts val="9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$100Ks scrap</a:t>
            </a:r>
            <a:endParaRPr lang="en-US" sz="24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a:t>
            </a:r>
            <a:r>
              <a:rPr lang="en-US" sz="2400" dirty="0" err="1">
                <a:solidFill>
                  <a:srgbClr val="2A2A40"/>
                </a:solidFill>
                <a:latin typeface="Arial" charset="0"/>
                <a:ea typeface="ＭＳ Ｐゴシック" charset="0"/>
                <a:sym typeface="Arial" charset="0"/>
              </a:rPr>
              <a:t>Ms</a:t>
            </a:r>
            <a:r>
              <a:rPr lang="en-US" sz="2400" dirty="0">
                <a:solidFill>
                  <a:srgbClr val="2A2A40"/>
                </a:solidFill>
                <a:latin typeface="Arial" charset="0"/>
                <a:ea typeface="ＭＳ Ｐゴシック" charset="0"/>
                <a:sym typeface="Arial" charset="0"/>
              </a:rPr>
              <a:t> lost sales</a:t>
            </a:r>
            <a:endParaRPr lang="en-US" sz="24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emergency air freight</a:t>
            </a:r>
            <a:endParaRPr lang="en-US" sz="24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costs up</a:t>
            </a:r>
            <a:endParaRPr lang="en-US" sz="24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communications: language and time</a:t>
            </a:r>
            <a:endParaRPr lang="en-US" sz="24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~daily calls at 11 pm </a:t>
            </a:r>
          </a:p>
        </p:txBody>
      </p:sp>
      <p:pic>
        <p:nvPicPr>
          <p:cNvPr id="283653"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29400" y="684213"/>
            <a:ext cx="2315486"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113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7BEF9EA3-4097-434D-9B51-A4FB9F092FC8}" type="slidenum">
              <a:rPr lang="en-US" sz="1800" smtClean="0">
                <a:solidFill>
                  <a:srgbClr val="000000"/>
                </a:solidFill>
                <a:latin typeface="Times New Roman" charset="0"/>
                <a:cs typeface="Times New Roman" charset="0"/>
                <a:sym typeface="Times New Roman" charset="0"/>
              </a:rPr>
              <a:pPr algn="r">
                <a:defRPr/>
              </a:pPr>
              <a:t>232</a:t>
            </a:fld>
            <a:endParaRPr lang="en-US" sz="1800" smtClean="0">
              <a:solidFill>
                <a:srgbClr val="000000"/>
              </a:solidFill>
              <a:latin typeface="Times New Roman" charset="0"/>
              <a:cs typeface="Times New Roman" charset="0"/>
              <a:sym typeface="Times New Roman" charset="0"/>
            </a:endParaRPr>
          </a:p>
        </p:txBody>
      </p:sp>
      <p:sp>
        <p:nvSpPr>
          <p:cNvPr id="89091" name="Rectangle 3"/>
          <p:cNvSpPr>
            <a:spLocks/>
          </p:cNvSpPr>
          <p:nvPr/>
        </p:nvSpPr>
        <p:spPr bwMode="auto">
          <a:xfrm>
            <a:off x="609600" y="-36513"/>
            <a:ext cx="79375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Electronics </a:t>
            </a:r>
            <a:r>
              <a:rPr lang="en-US" sz="3200" dirty="0" smtClean="0">
                <a:solidFill>
                  <a:srgbClr val="2A2A40"/>
                </a:solidFill>
                <a:latin typeface="Arial" charset="0"/>
                <a:ea typeface="ＭＳ Ｐゴシック" charset="0"/>
                <a:sym typeface="Arial" charset="0"/>
              </a:rPr>
              <a:t>Components</a:t>
            </a:r>
            <a:endParaRPr lang="en-US" sz="3200" dirty="0">
              <a:solidFill>
                <a:srgbClr val="2A2A40"/>
              </a:solidFill>
              <a:latin typeface="Arial" charset="0"/>
              <a:ea typeface="ＭＳ Ｐゴシック" charset="0"/>
              <a:sym typeface="Arial" charset="0"/>
            </a:endParaRPr>
          </a:p>
        </p:txBody>
      </p:sp>
      <p:sp>
        <p:nvSpPr>
          <p:cNvPr id="89092" name="Rectangle 4"/>
          <p:cNvSpPr>
            <a:spLocks/>
          </p:cNvSpPr>
          <p:nvPr/>
        </p:nvSpPr>
        <p:spPr bwMode="auto">
          <a:xfrm>
            <a:off x="152400" y="2133600"/>
            <a:ext cx="88519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Swiss electronics manufacturing services company, </a:t>
            </a:r>
            <a:r>
              <a:rPr lang="en-US" sz="2800" dirty="0" err="1">
                <a:solidFill>
                  <a:srgbClr val="2A2A40"/>
                </a:solidFill>
                <a:latin typeface="Arial" charset="0"/>
                <a:ea typeface="ＭＳ Ｐゴシック" charset="0"/>
                <a:sym typeface="Arial" charset="0"/>
              </a:rPr>
              <a:t>Escatec</a:t>
            </a:r>
            <a:r>
              <a:rPr lang="en-US" sz="2800" dirty="0">
                <a:solidFill>
                  <a:srgbClr val="2A2A40"/>
                </a:solidFill>
                <a:latin typeface="Arial" charset="0"/>
                <a:ea typeface="ＭＳ Ｐゴシック" charset="0"/>
                <a:sym typeface="Arial" charset="0"/>
              </a:rPr>
              <a:t>, contracted Surface Mount Technology Corp., Appleton, WI</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 </a:t>
            </a:r>
            <a:r>
              <a:rPr lang="en-US" sz="2800" dirty="0" err="1">
                <a:solidFill>
                  <a:srgbClr val="2A2A40"/>
                </a:solidFill>
                <a:latin typeface="Arial" charset="0"/>
                <a:ea typeface="ＭＳ Ｐゴシック" charset="0"/>
                <a:sym typeface="Arial" charset="0"/>
              </a:rPr>
              <a:t>Escatec</a:t>
            </a:r>
            <a:r>
              <a:rPr lang="en-US" sz="2800" dirty="0">
                <a:solidFill>
                  <a:srgbClr val="2A2A40"/>
                </a:solidFill>
                <a:latin typeface="Arial" charset="0"/>
                <a:ea typeface="ＭＳ Ｐゴシック" charset="0"/>
                <a:sym typeface="Arial" charset="0"/>
              </a:rPr>
              <a:t> chose SMT:</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American manufacturing partner for foothold in region</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Additional </a:t>
            </a:r>
            <a:r>
              <a:rPr lang="ja-JP" altLang="en-US" sz="2400" dirty="0">
                <a:solidFill>
                  <a:srgbClr val="2A2A40"/>
                </a:solidFill>
                <a:latin typeface="Arial" charset="0"/>
                <a:ea typeface="ＭＳ Ｐゴシック" charset="0"/>
                <a:sym typeface="Arial" charset="0"/>
              </a:rPr>
              <a:t>“</a:t>
            </a:r>
            <a:r>
              <a:rPr lang="en-US" altLang="ja-JP" sz="2400" dirty="0">
                <a:solidFill>
                  <a:srgbClr val="2A2A40"/>
                </a:solidFill>
                <a:latin typeface="Arial" charset="0"/>
                <a:ea typeface="Arial" charset="0"/>
                <a:cs typeface="Arial" charset="0"/>
                <a:sym typeface="Arial" charset="0"/>
              </a:rPr>
              <a:t>gateway</a:t>
            </a:r>
            <a:r>
              <a:rPr lang="ja-JP" altLang="en-US" sz="2400" dirty="0">
                <a:solidFill>
                  <a:srgbClr val="2A2A40"/>
                </a:solidFill>
                <a:latin typeface="Arial" charset="0"/>
                <a:ea typeface="ＭＳ Ｐゴシック" charset="0"/>
                <a:sym typeface="Arial" charset="0"/>
              </a:rPr>
              <a:t>”</a:t>
            </a:r>
            <a:r>
              <a:rPr lang="en-US" altLang="ja-JP" sz="2400" dirty="0">
                <a:solidFill>
                  <a:srgbClr val="2A2A40"/>
                </a:solidFill>
                <a:latin typeface="Arial" charset="0"/>
                <a:ea typeface="Arial" charset="0"/>
                <a:cs typeface="Arial" charset="0"/>
                <a:sym typeface="Arial" charset="0"/>
              </a:rPr>
              <a:t> to operations in Malaysia</a:t>
            </a:r>
            <a:endParaRPr lang="en-US" altLang="ja-JP" sz="2400" dirty="0">
              <a:solidFill>
                <a:srgbClr val="666699"/>
              </a:solidFill>
              <a:latin typeface="Arial" charset="0"/>
              <a:ea typeface="Lucida Grande" charset="0"/>
              <a:cs typeface="Lucida Grande"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Arial" charset="0"/>
                <a:cs typeface="Arial" charset="0"/>
                <a:sym typeface="Arial" charset="0"/>
              </a:rPr>
              <a:t>Move up the value chain by providing R&amp;D services closer to North American customers</a:t>
            </a:r>
          </a:p>
        </p:txBody>
      </p:sp>
      <p:sp>
        <p:nvSpPr>
          <p:cNvPr id="89093" name="Rectangle 5"/>
          <p:cNvSpPr>
            <a:spLocks/>
          </p:cNvSpPr>
          <p:nvPr/>
        </p:nvSpPr>
        <p:spPr bwMode="auto">
          <a:xfrm>
            <a:off x="152400" y="6248400"/>
            <a:ext cx="8928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chemeClr val="bg2"/>
                </a:solidFill>
                <a:latin typeface="Arial" charset="0"/>
                <a:ea typeface="ＭＳ Ｐゴシック" charset="0"/>
                <a:sym typeface="Arial" charset="0"/>
              </a:rPr>
              <a:t>Source: George Leopold, </a:t>
            </a:r>
            <a:r>
              <a:rPr lang="en-US" sz="1100" dirty="0">
                <a:solidFill>
                  <a:schemeClr val="bg2"/>
                </a:solidFill>
                <a:latin typeface="Arial Italic" charset="0"/>
                <a:ea typeface="ＭＳ Ｐゴシック" charset="0"/>
                <a:sym typeface="Arial Italic" charset="0"/>
              </a:rPr>
              <a:t>EE Times</a:t>
            </a:r>
            <a:r>
              <a:rPr lang="en-US" sz="1100" dirty="0">
                <a:solidFill>
                  <a:schemeClr val="bg2"/>
                </a:solidFill>
                <a:latin typeface="Arial" charset="0"/>
                <a:ea typeface="ＭＳ Ｐゴシック" charset="0"/>
                <a:sym typeface="Arial" charset="0"/>
              </a:rPr>
              <a:t>. </a:t>
            </a:r>
            <a:r>
              <a:rPr lang="ja-JP" altLang="en-US" sz="1100" dirty="0">
                <a:solidFill>
                  <a:schemeClr val="bg2"/>
                </a:solidFill>
                <a:latin typeface="Arial" charset="0"/>
                <a:ea typeface="ＭＳ Ｐゴシック" charset="0"/>
                <a:sym typeface="Arial" charset="0"/>
              </a:rPr>
              <a:t>“</a:t>
            </a:r>
            <a:r>
              <a:rPr lang="en-US" altLang="ja-JP" sz="1100" dirty="0">
                <a:solidFill>
                  <a:schemeClr val="bg2"/>
                </a:solidFill>
                <a:latin typeface="Arial" charset="0"/>
                <a:ea typeface="Arial" charset="0"/>
                <a:cs typeface="Arial" charset="0"/>
                <a:sym typeface="Arial" charset="0"/>
              </a:rPr>
              <a:t>U.S., European manufacturers join forces to compete with China.</a:t>
            </a:r>
            <a:r>
              <a:rPr lang="ja-JP" altLang="en-US" sz="1100" dirty="0">
                <a:solidFill>
                  <a:schemeClr val="bg2"/>
                </a:solidFill>
                <a:latin typeface="Arial" charset="0"/>
                <a:ea typeface="ＭＳ Ｐゴシック" charset="0"/>
                <a:sym typeface="Arial" charset="0"/>
              </a:rPr>
              <a:t>”</a:t>
            </a:r>
            <a:r>
              <a:rPr lang="en-US" altLang="ja-JP" sz="1100" dirty="0">
                <a:solidFill>
                  <a:schemeClr val="bg2"/>
                </a:solidFill>
                <a:latin typeface="Arial" charset="0"/>
                <a:ea typeface="Arial" charset="0"/>
                <a:cs typeface="Arial" charset="0"/>
                <a:sym typeface="Arial" charset="0"/>
              </a:rPr>
              <a:t> June 27, 2012. </a:t>
            </a:r>
            <a:r>
              <a:rPr lang="en-US" altLang="ja-JP" sz="1100" u="sng" dirty="0">
                <a:solidFill>
                  <a:schemeClr val="bg2"/>
                </a:solidFill>
                <a:latin typeface="Arial" charset="0"/>
                <a:ea typeface="Arial" charset="0"/>
                <a:cs typeface="Arial" charset="0"/>
                <a:sym typeface="Arial" charset="0"/>
                <a:hlinkClick r:id="rId3"/>
              </a:rPr>
              <a:t>http://www.eetimes.com/document.asp?doc_id=1262024&amp;page_number=1</a:t>
            </a:r>
            <a:r>
              <a:rPr lang="en-US" altLang="ja-JP" sz="1100" dirty="0">
                <a:solidFill>
                  <a:schemeClr val="bg2"/>
                </a:solidFill>
                <a:latin typeface="Arial" charset="0"/>
                <a:ea typeface="Arial" charset="0"/>
                <a:cs typeface="Arial" charset="0"/>
                <a:sym typeface="Arial" charset="0"/>
              </a:rPr>
              <a:t>.  </a:t>
            </a:r>
            <a:endParaRPr lang="en-US" sz="1100" dirty="0">
              <a:solidFill>
                <a:schemeClr val="bg2"/>
              </a:solidFill>
              <a:latin typeface="Arial" charset="0"/>
              <a:ea typeface="Arial" charset="0"/>
              <a:cs typeface="Arial" charset="0"/>
              <a:sym typeface="Arial" charset="0"/>
            </a:endParaRPr>
          </a:p>
        </p:txBody>
      </p:sp>
      <p:pic>
        <p:nvPicPr>
          <p:cNvPr id="89094"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15000" y="609600"/>
            <a:ext cx="3314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9095"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429000" y="609600"/>
            <a:ext cx="24717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67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8672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F54E0739-A0A9-7640-9A7C-B40EC1E37B4A}" type="slidenum">
              <a:rPr lang="en-US" sz="1800" smtClean="0">
                <a:solidFill>
                  <a:srgbClr val="000000"/>
                </a:solidFill>
                <a:latin typeface="Times New Roman" charset="0"/>
                <a:cs typeface="Times New Roman" charset="0"/>
                <a:sym typeface="Times New Roman" charset="0"/>
              </a:rPr>
              <a:pPr algn="r">
                <a:defRPr/>
              </a:pPr>
              <a:t>233</a:t>
            </a:fld>
            <a:endParaRPr lang="en-US" sz="1800" smtClean="0">
              <a:solidFill>
                <a:srgbClr val="000000"/>
              </a:solidFill>
              <a:latin typeface="Times New Roman" charset="0"/>
              <a:cs typeface="Times New Roman" charset="0"/>
              <a:sym typeface="Times New Roman" charset="0"/>
            </a:endParaRPr>
          </a:p>
        </p:txBody>
      </p:sp>
      <p:sp>
        <p:nvSpPr>
          <p:cNvPr id="286723" name="Rectangle 3"/>
          <p:cNvSpPr>
            <a:spLocks noGrp="1" noChangeArrowheads="1"/>
          </p:cNvSpPr>
          <p:nvPr>
            <p:ph type="title"/>
          </p:nvPr>
        </p:nvSpPr>
        <p:spPr>
          <a:xfrm>
            <a:off x="1327150" y="-76200"/>
            <a:ext cx="6750050" cy="1200150"/>
          </a:xfrm>
        </p:spPr>
        <p:txBody>
          <a:bodyPr/>
          <a:lstStyle/>
          <a:p>
            <a:pPr algn="ctr" eaLnBrk="1" hangingPunct="1">
              <a:tabLst>
                <a:tab pos="723900" algn="l"/>
                <a:tab pos="1447800" algn="l"/>
                <a:tab pos="2171700" algn="l"/>
                <a:tab pos="2895600" algn="l"/>
                <a:tab pos="3619500" algn="l"/>
                <a:tab pos="4343400" algn="l"/>
                <a:tab pos="5067300" algn="l"/>
              </a:tabLst>
              <a:defRPr/>
            </a:pPr>
            <a:r>
              <a:rPr lang="en-US" sz="3200" dirty="0" smtClean="0">
                <a:solidFill>
                  <a:srgbClr val="2A2A40"/>
                </a:solidFill>
              </a:rPr>
              <a:t>Soda Ash</a:t>
            </a:r>
            <a:br>
              <a:rPr lang="en-US" sz="3200" dirty="0" smtClean="0">
                <a:solidFill>
                  <a:srgbClr val="2A2A40"/>
                </a:solidFill>
              </a:rPr>
            </a:br>
            <a:r>
              <a:rPr lang="en-US" sz="3200" dirty="0" smtClean="0">
                <a:solidFill>
                  <a:srgbClr val="2A2A40"/>
                </a:solidFill>
              </a:rPr>
              <a:t>(</a:t>
            </a:r>
            <a:r>
              <a:rPr lang="en-US" sz="3200" dirty="0">
                <a:solidFill>
                  <a:srgbClr val="2A2A40"/>
                </a:solidFill>
                <a:latin typeface="Arial" charset="0"/>
                <a:ea typeface="ＭＳ Ｐゴシック" charset="0"/>
              </a:rPr>
              <a:t>Foreign Direct Investment</a:t>
            </a:r>
            <a:r>
              <a:rPr lang="en-US" sz="3200" dirty="0" smtClean="0">
                <a:solidFill>
                  <a:srgbClr val="2A2A40"/>
                </a:solidFill>
              </a:rPr>
              <a:t>)</a:t>
            </a:r>
          </a:p>
        </p:txBody>
      </p:sp>
      <p:sp>
        <p:nvSpPr>
          <p:cNvPr id="284677" name="Rectangle 5"/>
          <p:cNvSpPr>
            <a:spLocks/>
          </p:cNvSpPr>
          <p:nvPr/>
        </p:nvSpPr>
        <p:spPr bwMode="auto">
          <a:xfrm>
            <a:off x="228600" y="6172200"/>
            <a:ext cx="8775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100">
                <a:solidFill>
                  <a:srgbClr val="190104"/>
                </a:solidFill>
                <a:latin typeface="Arial" charset="0"/>
                <a:ea typeface="ＭＳ Ｐゴシック" charset="0"/>
                <a:sym typeface="Arial" charset="0"/>
              </a:rPr>
              <a:t>Sources: http://www.areadevelopment.com/newsItems/2-4-2014/solvay-annual-production-capacity-increase-green-river-wyoming328923.shtml</a:t>
            </a:r>
          </a:p>
        </p:txBody>
      </p:sp>
      <p:pic>
        <p:nvPicPr>
          <p:cNvPr id="28467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53000" y="1295400"/>
            <a:ext cx="5286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Rectangle 1"/>
          <p:cNvSpPr/>
          <p:nvPr/>
        </p:nvSpPr>
        <p:spPr>
          <a:xfrm>
            <a:off x="533400" y="2819400"/>
            <a:ext cx="6248400" cy="954107"/>
          </a:xfrm>
          <a:prstGeom prst="rect">
            <a:avLst/>
          </a:prstGeom>
        </p:spPr>
        <p:txBody>
          <a:bodyPr wrap="square">
            <a:spAutoFit/>
          </a:bodyPr>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Belgium to Green River, </a:t>
            </a:r>
            <a:r>
              <a:rPr lang="en-US" sz="2800" dirty="0" smtClean="0">
                <a:latin typeface="Arial" charset="0"/>
                <a:ea typeface="ＭＳ Ｐゴシック" charset="0"/>
                <a:sym typeface="Arial" charset="0"/>
              </a:rPr>
              <a:t>WY</a:t>
            </a:r>
            <a:endParaRPr lang="en-US" sz="28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a:t>
            </a:r>
            <a:r>
              <a:rPr lang="en-US" sz="2800" dirty="0" smtClean="0">
                <a:latin typeface="Arial" charset="0"/>
                <a:ea typeface="ＭＳ Ｐゴシック" charset="0"/>
                <a:sym typeface="Arial" charset="0"/>
              </a:rPr>
              <a:t>400 employees</a:t>
            </a:r>
            <a:endParaRPr lang="en-US" sz="2800" dirty="0">
              <a:latin typeface="Arial" charset="0"/>
              <a:ea typeface="ＭＳ Ｐゴシック" charset="0"/>
              <a:sym typeface="Arial" charset="0"/>
            </a:endParaRPr>
          </a:p>
        </p:txBody>
      </p:sp>
    </p:spTree>
  </p:cSld>
  <p:clrMapOvr>
    <a:masterClrMapping/>
  </p:clrMapOvr>
  <p:transition xmlns:p14="http://schemas.microsoft.com/office/powerpoint/2010/mai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8774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BCCE8909-34B5-D54C-99C6-B873A0AA76DA}" type="slidenum">
              <a:rPr lang="en-US" sz="1800" smtClean="0">
                <a:solidFill>
                  <a:srgbClr val="000000"/>
                </a:solidFill>
                <a:latin typeface="Times New Roman" charset="0"/>
                <a:cs typeface="Times New Roman" charset="0"/>
                <a:sym typeface="Times New Roman" charset="0"/>
              </a:rPr>
              <a:pPr algn="r">
                <a:defRPr/>
              </a:pPr>
              <a:t>234</a:t>
            </a:fld>
            <a:endParaRPr lang="en-US" sz="1800" smtClean="0">
              <a:solidFill>
                <a:srgbClr val="000000"/>
              </a:solidFill>
              <a:latin typeface="Times New Roman" charset="0"/>
              <a:cs typeface="Times New Roman" charset="0"/>
              <a:sym typeface="Times New Roman" charset="0"/>
            </a:endParaRPr>
          </a:p>
        </p:txBody>
      </p:sp>
      <p:sp>
        <p:nvSpPr>
          <p:cNvPr id="287747" name="Rectangle 3"/>
          <p:cNvSpPr>
            <a:spLocks noGrp="1" noChangeArrowheads="1"/>
          </p:cNvSpPr>
          <p:nvPr>
            <p:ph type="title"/>
          </p:nvPr>
        </p:nvSpPr>
        <p:spPr>
          <a:xfrm>
            <a:off x="1654175" y="0"/>
            <a:ext cx="6146800" cy="1103313"/>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Recliners</a:t>
            </a:r>
            <a:br>
              <a:rPr lang="en-US" sz="3200" dirty="0" smtClean="0">
                <a:solidFill>
                  <a:srgbClr val="2A2A40"/>
                </a:solidFill>
              </a:rPr>
            </a:br>
            <a:r>
              <a:rPr lang="en-US" sz="3200" dirty="0" smtClean="0">
                <a:solidFill>
                  <a:srgbClr val="2A2A40"/>
                </a:solidFill>
              </a:rPr>
              <a:t>(Kept from Offshoring)</a:t>
            </a:r>
          </a:p>
        </p:txBody>
      </p:sp>
      <p:sp>
        <p:nvSpPr>
          <p:cNvPr id="285700" name="Rectangle 4"/>
          <p:cNvSpPr>
            <a:spLocks/>
          </p:cNvSpPr>
          <p:nvPr/>
        </p:nvSpPr>
        <p:spPr bwMode="auto">
          <a:xfrm>
            <a:off x="114300" y="2362200"/>
            <a:ext cx="88519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a:t>
            </a:r>
            <a:r>
              <a:rPr lang="en-US" sz="2800" dirty="0" err="1">
                <a:latin typeface="Arial" charset="0"/>
                <a:ea typeface="ＭＳ Ｐゴシック" charset="0"/>
                <a:sym typeface="Arial" charset="0"/>
              </a:rPr>
              <a:t>Potontoc</a:t>
            </a:r>
            <a:r>
              <a:rPr lang="en-US" sz="2800" dirty="0">
                <a:latin typeface="Arial" charset="0"/>
                <a:ea typeface="ＭＳ Ｐゴシック" charset="0"/>
                <a:sym typeface="Arial" charset="0"/>
              </a:rPr>
              <a:t>, MS instead of China</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a:t>
            </a:r>
            <a:r>
              <a:rPr lang="en-US" sz="2800" dirty="0" smtClean="0">
                <a:latin typeface="Arial" charset="0"/>
                <a:ea typeface="ＭＳ Ｐゴシック" charset="0"/>
                <a:sym typeface="Arial" charset="0"/>
              </a:rPr>
              <a:t>Reason:</a:t>
            </a:r>
            <a:endParaRPr lang="en-US" sz="2800" dirty="0">
              <a:latin typeface="Arial" charset="0"/>
              <a:ea typeface="ＭＳ Ｐゴシック" charset="0"/>
              <a:sym typeface="Arial" charset="0"/>
            </a:endParaRP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Image/brand</a:t>
            </a:r>
          </a:p>
        </p:txBody>
      </p:sp>
      <p:sp>
        <p:nvSpPr>
          <p:cNvPr id="285701" name="Rectangle 5"/>
          <p:cNvSpPr>
            <a:spLocks/>
          </p:cNvSpPr>
          <p:nvPr/>
        </p:nvSpPr>
        <p:spPr bwMode="auto">
          <a:xfrm>
            <a:off x="190500" y="5918200"/>
            <a:ext cx="8775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Wally Northway,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Is </a:t>
            </a:r>
            <a:r>
              <a:rPr lang="en-US" altLang="ja-JP" sz="1100" dirty="0" err="1">
                <a:solidFill>
                  <a:srgbClr val="190104"/>
                </a:solidFill>
                <a:latin typeface="Arial" charset="0"/>
                <a:ea typeface="Arial" charset="0"/>
                <a:cs typeface="Arial" charset="0"/>
                <a:sym typeface="Arial" charset="0"/>
              </a:rPr>
              <a:t>onshoring</a:t>
            </a:r>
            <a:r>
              <a:rPr lang="en-US" altLang="ja-JP" sz="1100" dirty="0">
                <a:solidFill>
                  <a:srgbClr val="190104"/>
                </a:solidFill>
                <a:latin typeface="Arial" charset="0"/>
                <a:ea typeface="Arial" charset="0"/>
                <a:cs typeface="Arial" charset="0"/>
                <a:sym typeface="Arial" charset="0"/>
              </a:rPr>
              <a:t> the new trend? Local manufacturers finding a more level playing field.</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Mississippi Business Journal</a:t>
            </a:r>
            <a:r>
              <a:rPr lang="en-US" altLang="ja-JP" sz="1100" dirty="0">
                <a:solidFill>
                  <a:srgbClr val="190104"/>
                </a:solidFill>
                <a:latin typeface="Arial" charset="0"/>
                <a:ea typeface="Arial" charset="0"/>
                <a:cs typeface="Arial" charset="0"/>
                <a:sym typeface="Arial" charset="0"/>
              </a:rPr>
              <a:t>. November 29, 2013.</a:t>
            </a:r>
            <a:endParaRPr lang="en-US" sz="1100" dirty="0">
              <a:solidFill>
                <a:srgbClr val="190104"/>
              </a:solidFill>
              <a:latin typeface="Arial" charset="0"/>
              <a:ea typeface="Arial" charset="0"/>
              <a:cs typeface="Arial" charset="0"/>
              <a:sym typeface="Arial" charset="0"/>
            </a:endParaRPr>
          </a:p>
        </p:txBody>
      </p:sp>
      <p:pic>
        <p:nvPicPr>
          <p:cNvPr id="285702"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53200" y="1174750"/>
            <a:ext cx="2387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6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9081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F64C18EC-BE67-D445-B7A6-43998F39FB3B}" type="slidenum">
              <a:rPr lang="en-US" sz="1800" smtClean="0">
                <a:solidFill>
                  <a:srgbClr val="000000"/>
                </a:solidFill>
                <a:latin typeface="Times New Roman" charset="0"/>
                <a:cs typeface="Times New Roman" charset="0"/>
                <a:sym typeface="Times New Roman" charset="0"/>
              </a:rPr>
              <a:pPr algn="r">
                <a:defRPr/>
              </a:pPr>
              <a:t>235</a:t>
            </a:fld>
            <a:endParaRPr lang="en-US" sz="1800" smtClean="0">
              <a:solidFill>
                <a:srgbClr val="000000"/>
              </a:solidFill>
              <a:latin typeface="Times New Roman" charset="0"/>
              <a:cs typeface="Times New Roman" charset="0"/>
              <a:sym typeface="Times New Roman" charset="0"/>
            </a:endParaRPr>
          </a:p>
        </p:txBody>
      </p:sp>
      <p:sp>
        <p:nvSpPr>
          <p:cNvPr id="288771" name="Rectangle 3"/>
          <p:cNvSpPr>
            <a:spLocks/>
          </p:cNvSpPr>
          <p:nvPr/>
        </p:nvSpPr>
        <p:spPr bwMode="auto">
          <a:xfrm>
            <a:off x="825500" y="0"/>
            <a:ext cx="73279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Home Furnishings</a:t>
            </a:r>
          </a:p>
        </p:txBody>
      </p:sp>
      <p:sp>
        <p:nvSpPr>
          <p:cNvPr id="288772" name="Rectangle 4"/>
          <p:cNvSpPr>
            <a:spLocks/>
          </p:cNvSpPr>
          <p:nvPr/>
        </p:nvSpPr>
        <p:spPr bwMode="auto">
          <a:xfrm>
            <a:off x="304800" y="1752600"/>
            <a:ext cx="84709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500"/>
              </a:spcBef>
              <a:buClr>
                <a:srgbClr val="E40B2A"/>
              </a:buClr>
              <a:buSzPct val="80000"/>
              <a:buFont typeface="Wingdings" charset="0"/>
              <a:buChar char="l"/>
            </a:pPr>
            <a:r>
              <a:rPr lang="en-US" sz="2200" dirty="0" err="1">
                <a:solidFill>
                  <a:srgbClr val="190104"/>
                </a:solidFill>
                <a:latin typeface="Arial" charset="0"/>
                <a:ea typeface="ＭＳ Ｐゴシック" charset="0"/>
                <a:sym typeface="Arial" charset="0"/>
              </a:rPr>
              <a:t>Reshored</a:t>
            </a:r>
            <a:r>
              <a:rPr lang="en-US" sz="2200" dirty="0">
                <a:solidFill>
                  <a:srgbClr val="190104"/>
                </a:solidFill>
                <a:latin typeface="Arial" charset="0"/>
                <a:ea typeface="ＭＳ Ｐゴシック" charset="0"/>
                <a:sym typeface="Arial" charset="0"/>
              </a:rPr>
              <a:t> </a:t>
            </a:r>
            <a:r>
              <a:rPr lang="ja-JP" altLang="en-US" sz="2200" dirty="0">
                <a:solidFill>
                  <a:srgbClr val="190104"/>
                </a:solidFill>
                <a:latin typeface="Arial" charset="0"/>
                <a:ea typeface="ＭＳ Ｐゴシック" charset="0"/>
                <a:sym typeface="Arial" charset="0"/>
              </a:rPr>
              <a:t>“</a:t>
            </a:r>
            <a:r>
              <a:rPr lang="en-US" altLang="ja-JP" sz="2200" dirty="0">
                <a:solidFill>
                  <a:srgbClr val="190104"/>
                </a:solidFill>
                <a:latin typeface="Arial" charset="0"/>
                <a:ea typeface="Arial" charset="0"/>
                <a:cs typeface="Arial" charset="0"/>
                <a:sym typeface="Arial" charset="0"/>
              </a:rPr>
              <a:t>Young America</a:t>
            </a:r>
            <a:r>
              <a:rPr lang="ja-JP" altLang="en-US" sz="2200" dirty="0">
                <a:solidFill>
                  <a:srgbClr val="190104"/>
                </a:solidFill>
                <a:latin typeface="Arial" charset="0"/>
                <a:ea typeface="ＭＳ Ｐゴシック" charset="0"/>
                <a:sym typeface="Arial" charset="0"/>
              </a:rPr>
              <a:t>”</a:t>
            </a:r>
            <a:r>
              <a:rPr lang="en-US" altLang="ja-JP" sz="2200" dirty="0">
                <a:solidFill>
                  <a:srgbClr val="190104"/>
                </a:solidFill>
                <a:latin typeface="Arial" charset="0"/>
                <a:ea typeface="Arial" charset="0"/>
                <a:cs typeface="Arial" charset="0"/>
                <a:sym typeface="Arial" charset="0"/>
              </a:rPr>
              <a:t> manufacturing from China and Vietnam to Robbinsville, NC</a:t>
            </a:r>
            <a:endParaRPr lang="en-US" altLang="ja-JP" sz="2400" dirty="0">
              <a:solidFill>
                <a:srgbClr val="666699"/>
              </a:solidFill>
              <a:latin typeface="Arial" charset="0"/>
              <a:ea typeface="Lucida Grande" charset="0"/>
              <a:cs typeface="Lucida Grande" charset="0"/>
              <a:sym typeface="Arial" charset="0"/>
            </a:endParaRPr>
          </a:p>
          <a:p>
            <a:pPr marL="303213" indent="-303213" algn="l">
              <a:spcBef>
                <a:spcPts val="500"/>
              </a:spcBef>
              <a:buClr>
                <a:srgbClr val="E40B2A"/>
              </a:buClr>
              <a:buSzPct val="80000"/>
              <a:buFont typeface="Wingdings" charset="0"/>
              <a:buChar char="l"/>
            </a:pPr>
            <a:r>
              <a:rPr lang="en-US" sz="2200" dirty="0">
                <a:solidFill>
                  <a:srgbClr val="190104"/>
                </a:solidFill>
                <a:latin typeface="Arial" charset="0"/>
                <a:ea typeface="Arial" charset="0"/>
                <a:cs typeface="Arial" charset="0"/>
                <a:sym typeface="Arial" charset="0"/>
              </a:rPr>
              <a:t>350 employees, invested $4 million to retool </a:t>
            </a:r>
            <a:r>
              <a:rPr lang="en-US" sz="2200" dirty="0" smtClean="0">
                <a:solidFill>
                  <a:srgbClr val="190104"/>
                </a:solidFill>
                <a:latin typeface="Arial" charset="0"/>
                <a:ea typeface="Arial" charset="0"/>
                <a:cs typeface="Arial" charset="0"/>
                <a:sym typeface="Arial" charset="0"/>
              </a:rPr>
              <a:t>factory</a:t>
            </a:r>
            <a:endParaRPr lang="en-US" sz="2400" dirty="0">
              <a:solidFill>
                <a:srgbClr val="666699"/>
              </a:solidFill>
              <a:latin typeface="Arial" charset="0"/>
              <a:ea typeface="Lucida Grande" charset="0"/>
              <a:cs typeface="Lucida Grande" charset="0"/>
              <a:sym typeface="Arial" charset="0"/>
            </a:endParaRPr>
          </a:p>
          <a:p>
            <a:pPr marL="303213" indent="-303213" algn="l">
              <a:spcBef>
                <a:spcPts val="500"/>
              </a:spcBef>
              <a:buClr>
                <a:srgbClr val="E40B2A"/>
              </a:buClr>
              <a:buSzPct val="80000"/>
              <a:buFont typeface="Wingdings" charset="0"/>
              <a:buChar char="l"/>
            </a:pPr>
            <a:r>
              <a:rPr lang="ja-JP" altLang="en-US" sz="2200" dirty="0" smtClean="0">
                <a:solidFill>
                  <a:srgbClr val="190104"/>
                </a:solidFill>
                <a:latin typeface="Arial" charset="0"/>
                <a:ea typeface="ＭＳ Ｐゴシック" charset="0"/>
                <a:sym typeface="Arial" charset="0"/>
              </a:rPr>
              <a:t>“</a:t>
            </a:r>
            <a:r>
              <a:rPr lang="en-US" altLang="ja-JP" sz="2200" dirty="0">
                <a:solidFill>
                  <a:srgbClr val="190104"/>
                </a:solidFill>
                <a:latin typeface="Arial" charset="0"/>
                <a:ea typeface="Arial" charset="0"/>
                <a:cs typeface="Arial" charset="0"/>
                <a:sym typeface="Arial" charset="0"/>
              </a:rPr>
              <a:t>..the shift back to a 100% American manufacturing platform has enabled us to gain complete control over our products.</a:t>
            </a:r>
            <a:r>
              <a:rPr lang="ja-JP" altLang="en-US" sz="2200" dirty="0">
                <a:solidFill>
                  <a:srgbClr val="190104"/>
                </a:solidFill>
                <a:latin typeface="Arial" charset="0"/>
                <a:ea typeface="ＭＳ Ｐゴシック" charset="0"/>
                <a:sym typeface="Arial" charset="0"/>
              </a:rPr>
              <a:t>”</a:t>
            </a:r>
            <a:endParaRPr lang="en-US" altLang="ja-JP" sz="2400" dirty="0">
              <a:solidFill>
                <a:srgbClr val="666699"/>
              </a:solidFill>
              <a:latin typeface="Arial" charset="0"/>
              <a:ea typeface="Lucida Grande" charset="0"/>
              <a:cs typeface="Lucida Grande" charset="0"/>
              <a:sym typeface="Arial" charset="0"/>
            </a:endParaRPr>
          </a:p>
          <a:p>
            <a:pPr marL="303213" indent="-303213" algn="l">
              <a:spcBef>
                <a:spcPts val="500"/>
              </a:spcBef>
              <a:buClr>
                <a:srgbClr val="E40B2A"/>
              </a:buClr>
              <a:buSzPct val="80000"/>
              <a:buFont typeface="Wingdings" charset="0"/>
              <a:buChar char="l"/>
            </a:pPr>
            <a:r>
              <a:rPr lang="en-US" sz="2200" dirty="0">
                <a:solidFill>
                  <a:srgbClr val="190104"/>
                </a:solidFill>
                <a:latin typeface="Arial" charset="0"/>
                <a:ea typeface="Arial" charset="0"/>
                <a:cs typeface="Arial" charset="0"/>
                <a:sym typeface="Arial" charset="0"/>
              </a:rPr>
              <a:t>Reasons:</a:t>
            </a:r>
            <a:endParaRPr lang="en-US" sz="2400" dirty="0">
              <a:solidFill>
                <a:srgbClr val="666699"/>
              </a:solidFill>
              <a:latin typeface="Arial" charset="0"/>
              <a:ea typeface="Lucida Grande" charset="0"/>
              <a:cs typeface="Lucida Grande" charset="0"/>
              <a:sym typeface="Arial" charset="0"/>
            </a:endParaRPr>
          </a:p>
          <a:p>
            <a:pPr marL="703263" lvl="1" indent="-341313" algn="l">
              <a:spcBef>
                <a:spcPts val="500"/>
              </a:spcBef>
              <a:buClr>
                <a:srgbClr val="E40B2A"/>
              </a:buClr>
              <a:buSzPct val="64000"/>
              <a:buFont typeface="Wingdings" charset="0"/>
              <a:buChar char="l"/>
            </a:pPr>
            <a:r>
              <a:rPr lang="en-US" sz="2000" dirty="0">
                <a:solidFill>
                  <a:srgbClr val="190104"/>
                </a:solidFill>
                <a:latin typeface="Arial" charset="0"/>
                <a:ea typeface="Arial" charset="0"/>
                <a:cs typeface="Arial" charset="0"/>
                <a:sym typeface="Arial" charset="0"/>
              </a:rPr>
              <a:t>Eco-consciousness</a:t>
            </a:r>
            <a:endParaRPr lang="en-US" sz="2400" dirty="0">
              <a:solidFill>
                <a:srgbClr val="666699"/>
              </a:solidFill>
              <a:latin typeface="Arial" charset="0"/>
              <a:ea typeface="Lucida Grande" charset="0"/>
              <a:cs typeface="Lucida Grande" charset="0"/>
              <a:sym typeface="Arial" charset="0"/>
            </a:endParaRPr>
          </a:p>
          <a:p>
            <a:pPr marL="703263" lvl="1" indent="-341313" algn="l">
              <a:spcBef>
                <a:spcPts val="500"/>
              </a:spcBef>
              <a:buClr>
                <a:srgbClr val="E40B2A"/>
              </a:buClr>
              <a:buSzPct val="64000"/>
              <a:buFont typeface="Wingdings" charset="0"/>
              <a:buChar char="l"/>
            </a:pPr>
            <a:r>
              <a:rPr lang="en-US" sz="2000" dirty="0">
                <a:solidFill>
                  <a:srgbClr val="190104"/>
                </a:solidFill>
                <a:latin typeface="Arial" charset="0"/>
                <a:ea typeface="Arial" charset="0"/>
                <a:cs typeface="Arial" charset="0"/>
                <a:sym typeface="Arial" charset="0"/>
              </a:rPr>
              <a:t>Quality, control</a:t>
            </a:r>
            <a:endParaRPr lang="en-US" sz="2400" dirty="0">
              <a:solidFill>
                <a:srgbClr val="666699"/>
              </a:solidFill>
              <a:latin typeface="Arial" charset="0"/>
              <a:ea typeface="Lucida Grande" charset="0"/>
              <a:cs typeface="Lucida Grande" charset="0"/>
              <a:sym typeface="Arial" charset="0"/>
            </a:endParaRPr>
          </a:p>
          <a:p>
            <a:pPr marL="703263" lvl="1" indent="-341313" algn="l">
              <a:spcBef>
                <a:spcPts val="500"/>
              </a:spcBef>
              <a:buClr>
                <a:srgbClr val="E40B2A"/>
              </a:buClr>
              <a:buSzPct val="64000"/>
              <a:buFont typeface="Wingdings" charset="0"/>
              <a:buChar char="l"/>
            </a:pPr>
            <a:r>
              <a:rPr lang="en-US" sz="2000" dirty="0">
                <a:solidFill>
                  <a:srgbClr val="190104"/>
                </a:solidFill>
                <a:latin typeface="Arial" charset="0"/>
                <a:ea typeface="Arial" charset="0"/>
                <a:cs typeface="Arial" charset="0"/>
                <a:sym typeface="Arial" charset="0"/>
              </a:rPr>
              <a:t>Inventory savings for retailers</a:t>
            </a:r>
            <a:endParaRPr lang="en-US" sz="2400" dirty="0">
              <a:solidFill>
                <a:srgbClr val="666699"/>
              </a:solidFill>
              <a:latin typeface="Arial" charset="0"/>
              <a:ea typeface="Lucida Grande" charset="0"/>
              <a:cs typeface="Lucida Grande" charset="0"/>
              <a:sym typeface="Arial" charset="0"/>
            </a:endParaRPr>
          </a:p>
          <a:p>
            <a:pPr marL="703263" lvl="1" indent="-341313" algn="l">
              <a:spcBef>
                <a:spcPts val="500"/>
              </a:spcBef>
              <a:buClr>
                <a:srgbClr val="E40B2A"/>
              </a:buClr>
              <a:buSzPct val="64000"/>
              <a:buFont typeface="Wingdings" charset="0"/>
              <a:buChar char="l"/>
            </a:pPr>
            <a:r>
              <a:rPr lang="en-US" sz="2000" dirty="0">
                <a:solidFill>
                  <a:srgbClr val="190104"/>
                </a:solidFill>
                <a:latin typeface="Arial" charset="0"/>
                <a:ea typeface="Arial" charset="0"/>
                <a:cs typeface="Arial" charset="0"/>
                <a:sym typeface="Arial" charset="0"/>
              </a:rPr>
              <a:t>Technology</a:t>
            </a:r>
            <a:endParaRPr lang="en-US" sz="2400" dirty="0">
              <a:solidFill>
                <a:srgbClr val="666699"/>
              </a:solidFill>
              <a:latin typeface="Arial" charset="0"/>
              <a:ea typeface="Lucida Grande" charset="0"/>
              <a:cs typeface="Lucida Grande" charset="0"/>
              <a:sym typeface="Arial" charset="0"/>
            </a:endParaRPr>
          </a:p>
          <a:p>
            <a:pPr marL="703263" lvl="1" indent="-341313" algn="l">
              <a:spcBef>
                <a:spcPts val="500"/>
              </a:spcBef>
              <a:buClr>
                <a:srgbClr val="E40B2A"/>
              </a:buClr>
              <a:buSzPct val="64000"/>
              <a:buFont typeface="Wingdings" charset="0"/>
              <a:buChar char="l"/>
            </a:pPr>
            <a:r>
              <a:rPr lang="en-US" sz="2000" dirty="0">
                <a:solidFill>
                  <a:srgbClr val="190104"/>
                </a:solidFill>
                <a:latin typeface="Arial" charset="0"/>
                <a:ea typeface="Arial" charset="0"/>
                <a:cs typeface="Arial" charset="0"/>
                <a:sym typeface="Arial" charset="0"/>
              </a:rPr>
              <a:t>Best practices</a:t>
            </a:r>
          </a:p>
        </p:txBody>
      </p:sp>
      <p:sp>
        <p:nvSpPr>
          <p:cNvPr id="288773" name="Rectangle 5"/>
          <p:cNvSpPr>
            <a:spLocks/>
          </p:cNvSpPr>
          <p:nvPr/>
        </p:nvSpPr>
        <p:spPr bwMode="auto">
          <a:xfrm>
            <a:off x="228600" y="6019800"/>
            <a:ext cx="8775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a:t>
            </a:r>
            <a:r>
              <a:rPr lang="en-US" sz="1100" dirty="0">
                <a:solidFill>
                  <a:srgbClr val="190104"/>
                </a:solidFill>
                <a:latin typeface="Arial Italic" charset="0"/>
                <a:ea typeface="ＭＳ Ｐゴシック" charset="0"/>
                <a:sym typeface="Arial Italic" charset="0"/>
              </a:rPr>
              <a:t>Young America moves all production to United States. </a:t>
            </a:r>
            <a:r>
              <a:rPr lang="en-US" sz="1100" dirty="0">
                <a:solidFill>
                  <a:srgbClr val="190104"/>
                </a:solidFill>
                <a:latin typeface="Arial" charset="0"/>
                <a:ea typeface="ＭＳ Ｐゴシック" charset="0"/>
                <a:sym typeface="Arial" charset="0"/>
              </a:rPr>
              <a:t>Jenny </a:t>
            </a:r>
            <a:r>
              <a:rPr lang="en-US" sz="1100" dirty="0" err="1">
                <a:solidFill>
                  <a:srgbClr val="190104"/>
                </a:solidFill>
                <a:latin typeface="Arial" charset="0"/>
                <a:ea typeface="ＭＳ Ｐゴシック" charset="0"/>
                <a:sym typeface="Arial" charset="0"/>
              </a:rPr>
              <a:t>Heinzen</a:t>
            </a:r>
            <a:r>
              <a:rPr lang="en-US" sz="1100" dirty="0">
                <a:solidFill>
                  <a:srgbClr val="190104"/>
                </a:solidFill>
                <a:latin typeface="Arial" charset="0"/>
                <a:ea typeface="ＭＳ Ｐゴシック" charset="0"/>
                <a:sym typeface="Arial" charset="0"/>
              </a:rPr>
              <a:t> York -- Kids Today, 9/13/2009.</a:t>
            </a:r>
            <a:endParaRPr lang="en-US" sz="1100" dirty="0">
              <a:solidFill>
                <a:srgbClr val="666699"/>
              </a:solidFill>
              <a:latin typeface="Arial" charset="0"/>
              <a:ea typeface="ＭＳ Ｐゴシック" charset="0"/>
              <a:sym typeface="Arial" charset="0"/>
            </a:endParaRPr>
          </a:p>
          <a:p>
            <a:pPr algn="l"/>
            <a:r>
              <a:rPr lang="en-US" sz="1100" dirty="0">
                <a:solidFill>
                  <a:srgbClr val="190104"/>
                </a:solidFill>
                <a:latin typeface="Arial" charset="0"/>
                <a:ea typeface="ＭＳ Ｐゴシック" charset="0"/>
                <a:sym typeface="Arial" charset="0"/>
              </a:rPr>
              <a:t>Bill </a:t>
            </a:r>
            <a:r>
              <a:rPr lang="en-US" sz="1100" dirty="0" err="1">
                <a:solidFill>
                  <a:srgbClr val="190104"/>
                </a:solidFill>
                <a:latin typeface="Arial" charset="0"/>
                <a:ea typeface="ＭＳ Ｐゴシック" charset="0"/>
                <a:sym typeface="Arial" charset="0"/>
              </a:rPr>
              <a:t>Esler</a:t>
            </a:r>
            <a:r>
              <a:rPr lang="en-US" sz="1100" dirty="0">
                <a:solidFill>
                  <a:srgbClr val="190104"/>
                </a:solidFill>
                <a:latin typeface="Arial" charset="0"/>
                <a:ea typeface="ＭＳ Ｐゴシック" charset="0"/>
                <a:sym typeface="Arial" charset="0"/>
              </a:rPr>
              <a:t>, </a:t>
            </a:r>
            <a:r>
              <a:rPr lang="en-US" sz="1100" dirty="0">
                <a:solidFill>
                  <a:srgbClr val="190104"/>
                </a:solidFill>
                <a:latin typeface="Arial Italic" charset="0"/>
                <a:ea typeface="ＭＳ Ｐゴシック" charset="0"/>
                <a:sym typeface="Arial Italic" charset="0"/>
              </a:rPr>
              <a:t>Woodworking Network</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Wood Industry Sees Return of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Made in America.</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June 7, 2012. </a:t>
            </a:r>
            <a:endParaRPr lang="en-US" altLang="ja-JP" sz="1100" dirty="0">
              <a:solidFill>
                <a:srgbClr val="666699"/>
              </a:solidFill>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Jenny </a:t>
            </a:r>
            <a:r>
              <a:rPr lang="en-US" sz="1100" dirty="0" err="1">
                <a:solidFill>
                  <a:srgbClr val="190104"/>
                </a:solidFill>
                <a:latin typeface="Arial" charset="0"/>
                <a:ea typeface="Arial" charset="0"/>
                <a:cs typeface="Arial" charset="0"/>
                <a:sym typeface="Arial" charset="0"/>
              </a:rPr>
              <a:t>Heinzen</a:t>
            </a:r>
            <a:r>
              <a:rPr lang="en-US" sz="1100" dirty="0">
                <a:solidFill>
                  <a:srgbClr val="190104"/>
                </a:solidFill>
                <a:latin typeface="Arial" charset="0"/>
                <a:ea typeface="Arial" charset="0"/>
                <a:cs typeface="Arial" charset="0"/>
                <a:sym typeface="Arial" charset="0"/>
              </a:rPr>
              <a:t> York, </a:t>
            </a:r>
            <a:r>
              <a:rPr lang="en-US" sz="1100" dirty="0">
                <a:solidFill>
                  <a:srgbClr val="190104"/>
                </a:solidFill>
                <a:latin typeface="Arial Italic" charset="0"/>
                <a:ea typeface="Arial Italic" charset="0"/>
                <a:cs typeface="Arial Italic" charset="0"/>
                <a:sym typeface="Arial Italic" charset="0"/>
              </a:rPr>
              <a:t>Kids Today</a:t>
            </a:r>
            <a:r>
              <a:rPr lang="en-US" sz="1100" dirty="0">
                <a:solidFill>
                  <a:srgbClr val="190104"/>
                </a:solidFill>
                <a:latin typeface="Arial" charset="0"/>
                <a:ea typeface="Arial" charset="0"/>
                <a:cs typeface="Arial"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Young America moves all production to United States.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September 13, 2009.</a:t>
            </a:r>
            <a:endParaRPr lang="en-US" sz="1100" dirty="0">
              <a:solidFill>
                <a:srgbClr val="190104"/>
              </a:solidFill>
              <a:latin typeface="Arial" charset="0"/>
              <a:ea typeface="Arial" charset="0"/>
              <a:cs typeface="Arial" charset="0"/>
              <a:sym typeface="Arial" charset="0"/>
            </a:endParaRPr>
          </a:p>
        </p:txBody>
      </p:sp>
      <p:pic>
        <p:nvPicPr>
          <p:cNvPr id="288774"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19800" y="609600"/>
            <a:ext cx="29972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88775" name="Rectangle 7"/>
          <p:cNvSpPr>
            <a:spLocks/>
          </p:cNvSpPr>
          <p:nvPr/>
        </p:nvSpPr>
        <p:spPr bwMode="auto">
          <a:xfrm>
            <a:off x="1981200" y="2667000"/>
            <a:ext cx="55753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p>
            <a:r>
              <a:rPr lang="en-US" sz="4400">
                <a:solidFill>
                  <a:srgbClr val="FF0000"/>
                </a:solidFill>
                <a:latin typeface="Arial Bold" charset="0"/>
                <a:ea typeface="ＭＳ Ｐゴシック" charset="0"/>
                <a:sym typeface="Arial Bold" charset="0"/>
              </a:rPr>
              <a:t>FAILED</a:t>
            </a:r>
          </a:p>
        </p:txBody>
      </p:sp>
    </p:spTree>
  </p:cSld>
  <p:clrMapOvr>
    <a:masterClrMapping/>
  </p:clrMapOvr>
  <p:transition xmlns:p14="http://schemas.microsoft.com/office/powerpoint/2010/main"/>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1"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8877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8BD24E85-CACD-0249-8864-B424698C3A19}" type="slidenum">
              <a:rPr lang="en-US" sz="1800" smtClean="0">
                <a:solidFill>
                  <a:srgbClr val="000000"/>
                </a:solidFill>
                <a:latin typeface="Times New Roman" charset="0"/>
                <a:cs typeface="Times New Roman" charset="0"/>
                <a:sym typeface="Times New Roman" charset="0"/>
              </a:rPr>
              <a:pPr algn="r">
                <a:defRPr/>
              </a:pPr>
              <a:t>236</a:t>
            </a:fld>
            <a:endParaRPr lang="en-US" sz="1800" smtClean="0">
              <a:solidFill>
                <a:srgbClr val="000000"/>
              </a:solidFill>
              <a:latin typeface="Times New Roman" charset="0"/>
              <a:cs typeface="Times New Roman" charset="0"/>
              <a:sym typeface="Times New Roman" charset="0"/>
            </a:endParaRPr>
          </a:p>
        </p:txBody>
      </p:sp>
      <p:sp>
        <p:nvSpPr>
          <p:cNvPr id="286723" name="Rectangle 3"/>
          <p:cNvSpPr>
            <a:spLocks/>
          </p:cNvSpPr>
          <p:nvPr/>
        </p:nvSpPr>
        <p:spPr bwMode="auto">
          <a:xfrm>
            <a:off x="-622300" y="114300"/>
            <a:ext cx="111379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	</a:t>
            </a:r>
            <a:r>
              <a:rPr lang="en-US" sz="3200" dirty="0" smtClean="0">
                <a:solidFill>
                  <a:srgbClr val="2A2A40"/>
                </a:solidFill>
                <a:latin typeface="Arial" charset="0"/>
                <a:ea typeface="ＭＳ Ｐゴシック" charset="0"/>
                <a:sym typeface="Arial" charset="0"/>
              </a:rPr>
              <a:t>Frameless </a:t>
            </a:r>
            <a:r>
              <a:rPr lang="en-US" sz="3200" dirty="0">
                <a:solidFill>
                  <a:srgbClr val="2A2A40"/>
                </a:solidFill>
                <a:latin typeface="Arial" charset="0"/>
                <a:ea typeface="ＭＳ Ｐゴシック" charset="0"/>
                <a:sym typeface="Arial" charset="0"/>
              </a:rPr>
              <a:t>Cabinetry </a:t>
            </a:r>
            <a:endParaRPr lang="en-US" sz="3200" dirty="0" smtClean="0">
              <a:solidFill>
                <a:srgbClr val="2A2A40"/>
              </a:solidFill>
              <a:latin typeface="Arial" charset="0"/>
              <a:ea typeface="ＭＳ Ｐゴシック" charset="0"/>
              <a:sym typeface="Arial" charset="0"/>
            </a:endParaRPr>
          </a:p>
          <a:p>
            <a:r>
              <a:rPr lang="en-US" sz="3200" dirty="0">
                <a:solidFill>
                  <a:srgbClr val="2A2A40"/>
                </a:solidFill>
                <a:latin typeface="Arial" charset="0"/>
                <a:ea typeface="ＭＳ Ｐゴシック" charset="0"/>
                <a:sym typeface="Arial" charset="0"/>
              </a:rPr>
              <a:t>(Foreign Direct Investment)</a:t>
            </a:r>
          </a:p>
        </p:txBody>
      </p:sp>
      <p:sp>
        <p:nvSpPr>
          <p:cNvPr id="286724" name="Rectangle 4"/>
          <p:cNvSpPr>
            <a:spLocks/>
          </p:cNvSpPr>
          <p:nvPr/>
        </p:nvSpPr>
        <p:spPr bwMode="auto">
          <a:xfrm>
            <a:off x="152400" y="1752600"/>
            <a:ext cx="82423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500"/>
              </a:spcBef>
              <a:buClr>
                <a:srgbClr val="E40B2A"/>
              </a:buClr>
              <a:buSzPct val="80000"/>
              <a:buFont typeface="Wingdings" charset="0"/>
              <a:buChar char="l"/>
            </a:pPr>
            <a:r>
              <a:rPr lang="en-US" sz="2400" dirty="0">
                <a:solidFill>
                  <a:srgbClr val="190104"/>
                </a:solidFill>
                <a:latin typeface="Arial" charset="0"/>
                <a:ea typeface="ＭＳ Ｐゴシック" charset="0"/>
                <a:sym typeface="Arial" charset="0"/>
              </a:rPr>
              <a:t>Transplant from China to Cressona, PA</a:t>
            </a:r>
            <a:endParaRPr lang="en-US" sz="24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Wingdings" charset="0"/>
              <a:buChar char="l"/>
            </a:pPr>
            <a:r>
              <a:rPr lang="en-US" sz="2400" dirty="0">
                <a:solidFill>
                  <a:srgbClr val="190104"/>
                </a:solidFill>
                <a:latin typeface="Arial" charset="0"/>
                <a:ea typeface="ＭＳ Ｐゴシック" charset="0"/>
                <a:sym typeface="Arial" charset="0"/>
              </a:rPr>
              <a:t>Globally sourced kitchen cabinet manufacturer opened plant in PA to supply North American customers</a:t>
            </a:r>
            <a:endParaRPr lang="en-US" sz="24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Wingdings" charset="0"/>
              <a:buChar char="l"/>
            </a:pPr>
            <a:r>
              <a:rPr lang="en-US" sz="2400" dirty="0">
                <a:solidFill>
                  <a:srgbClr val="190104"/>
                </a:solidFill>
                <a:latin typeface="Arial" charset="0"/>
                <a:ea typeface="ＭＳ Ｐゴシック" charset="0"/>
                <a:sym typeface="Arial" charset="0"/>
              </a:rPr>
              <a:t>Reasons: </a:t>
            </a:r>
            <a:endParaRPr lang="en-US" sz="2400" dirty="0" smtClean="0">
              <a:solidFill>
                <a:srgbClr val="190104"/>
              </a:solidFill>
              <a:latin typeface="Arial" charset="0"/>
              <a:ea typeface="ＭＳ Ｐゴシック" charset="0"/>
              <a:sym typeface="Arial" charset="0"/>
            </a:endParaRPr>
          </a:p>
          <a:p>
            <a:pPr marL="760413" lvl="1" indent="-303213" algn="l">
              <a:spcBef>
                <a:spcPts val="500"/>
              </a:spcBef>
              <a:buClr>
                <a:srgbClr val="E40B2A"/>
              </a:buClr>
              <a:buSzPct val="80000"/>
              <a:buFont typeface="Wingdings" charset="0"/>
              <a:buChar char="l"/>
            </a:pPr>
            <a:r>
              <a:rPr lang="en-US" sz="2200" dirty="0" smtClean="0">
                <a:solidFill>
                  <a:srgbClr val="190104"/>
                </a:solidFill>
                <a:latin typeface="Arial" charset="0"/>
                <a:ea typeface="ＭＳ Ｐゴシック" charset="0"/>
                <a:sym typeface="Arial" charset="0"/>
              </a:rPr>
              <a:t>Quality </a:t>
            </a:r>
            <a:r>
              <a:rPr lang="en-US" sz="2200" dirty="0">
                <a:solidFill>
                  <a:srgbClr val="190104"/>
                </a:solidFill>
                <a:latin typeface="Arial" charset="0"/>
                <a:ea typeface="ＭＳ Ｐゴシック" charset="0"/>
                <a:sym typeface="Arial" charset="0"/>
              </a:rPr>
              <a:t>and Local  Sourcing</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FF0000"/>
                </a:solidFill>
                <a:latin typeface="Arial" charset="0"/>
                <a:ea typeface="ＭＳ Ｐゴシック" charset="0"/>
                <a:sym typeface="Arial" charset="0"/>
              </a:rPr>
              <a:t>The customer sees the quality of the American worker</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FF0000"/>
                </a:solidFill>
                <a:latin typeface="Arial" charset="0"/>
                <a:ea typeface="ＭＳ Ｐゴシック" charset="0"/>
                <a:sym typeface="Arial" charset="0"/>
              </a:rPr>
              <a:t>Good </a:t>
            </a:r>
            <a:r>
              <a:rPr lang="en-US" sz="2400" dirty="0" smtClean="0">
                <a:solidFill>
                  <a:srgbClr val="FF0000"/>
                </a:solidFill>
                <a:latin typeface="Arial" charset="0"/>
                <a:ea typeface="ＭＳ Ｐゴシック" charset="0"/>
                <a:sym typeface="Arial" charset="0"/>
              </a:rPr>
              <a:t>local labor </a:t>
            </a:r>
            <a:r>
              <a:rPr lang="en-US" sz="2400" dirty="0">
                <a:solidFill>
                  <a:srgbClr val="FF0000"/>
                </a:solidFill>
                <a:latin typeface="Arial" charset="0"/>
                <a:ea typeface="ＭＳ Ｐゴシック" charset="0"/>
                <a:sym typeface="Arial" charset="0"/>
              </a:rPr>
              <a:t>force </a:t>
            </a:r>
            <a:r>
              <a:rPr lang="en-US" sz="2400" dirty="0" smtClean="0">
                <a:solidFill>
                  <a:srgbClr val="FF0000"/>
                </a:solidFill>
                <a:latin typeface="Arial" charset="0"/>
                <a:ea typeface="ＭＳ Ｐゴシック" charset="0"/>
                <a:sym typeface="Arial" charset="0"/>
              </a:rPr>
              <a:t> </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smtClean="0">
                <a:solidFill>
                  <a:srgbClr val="FF0000"/>
                </a:solidFill>
                <a:latin typeface="Arial" charset="0"/>
                <a:ea typeface="ＭＳ Ｐゴシック" charset="0"/>
                <a:sym typeface="Arial" charset="0"/>
              </a:rPr>
              <a:t>Want </a:t>
            </a:r>
            <a:r>
              <a:rPr lang="en-US" sz="2400" dirty="0">
                <a:solidFill>
                  <a:srgbClr val="FF0000"/>
                </a:solidFill>
                <a:latin typeface="Arial" charset="0"/>
                <a:ea typeface="ＭＳ Ｐゴシック" charset="0"/>
                <a:sym typeface="Arial" charset="0"/>
              </a:rPr>
              <a:t>to keep manufacturing </a:t>
            </a:r>
            <a:r>
              <a:rPr lang="en-US" sz="2400" dirty="0" smtClean="0">
                <a:solidFill>
                  <a:srgbClr val="FF0000"/>
                </a:solidFill>
                <a:latin typeface="Arial" charset="0"/>
                <a:ea typeface="ＭＳ Ｐゴシック" charset="0"/>
                <a:sym typeface="Arial" charset="0"/>
              </a:rPr>
              <a:t>in </a:t>
            </a:r>
            <a:r>
              <a:rPr lang="en-US" sz="2400" dirty="0">
                <a:solidFill>
                  <a:srgbClr val="FF0000"/>
                </a:solidFill>
                <a:latin typeface="Arial" charset="0"/>
                <a:ea typeface="ＭＳ Ｐゴシック" charset="0"/>
                <a:sym typeface="Arial" charset="0"/>
              </a:rPr>
              <a:t>the U.S. </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smtClean="0">
                <a:solidFill>
                  <a:srgbClr val="FF0000"/>
                </a:solidFill>
                <a:latin typeface="Arial" charset="0"/>
                <a:ea typeface="ＭＳ Ｐゴシック" charset="0"/>
                <a:sym typeface="Arial" charset="0"/>
              </a:rPr>
              <a:t>To service </a:t>
            </a:r>
            <a:r>
              <a:rPr lang="en-US" sz="2400" dirty="0">
                <a:solidFill>
                  <a:srgbClr val="FF0000"/>
                </a:solidFill>
                <a:latin typeface="Arial" charset="0"/>
                <a:ea typeface="ＭＳ Ｐゴシック" charset="0"/>
                <a:sym typeface="Arial" charset="0"/>
              </a:rPr>
              <a:t>the market better</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smtClean="0">
                <a:solidFill>
                  <a:srgbClr val="FF0000"/>
                </a:solidFill>
                <a:latin typeface="Arial" charset="0"/>
                <a:ea typeface="ＭＳ Ｐゴシック" charset="0"/>
                <a:sym typeface="Arial" charset="0"/>
              </a:rPr>
              <a:t>To be </a:t>
            </a:r>
            <a:r>
              <a:rPr lang="en-US" sz="2400" dirty="0">
                <a:solidFill>
                  <a:srgbClr val="FF0000"/>
                </a:solidFill>
                <a:latin typeface="Arial" charset="0"/>
                <a:ea typeface="ＭＳ Ｐゴシック" charset="0"/>
                <a:sym typeface="Arial" charset="0"/>
              </a:rPr>
              <a:t>a better supplier to dealers</a:t>
            </a:r>
          </a:p>
        </p:txBody>
      </p:sp>
      <p:sp>
        <p:nvSpPr>
          <p:cNvPr id="286725" name="Rectangle 5"/>
          <p:cNvSpPr>
            <a:spLocks/>
          </p:cNvSpPr>
          <p:nvPr/>
        </p:nvSpPr>
        <p:spPr bwMode="auto">
          <a:xfrm>
            <a:off x="673100" y="6451600"/>
            <a:ext cx="6807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a:t>
            </a:r>
            <a:r>
              <a:rPr lang="en-US" sz="1100" dirty="0">
                <a:solidFill>
                  <a:srgbClr val="190104"/>
                </a:solidFill>
                <a:latin typeface="Arial Italic" charset="0"/>
                <a:ea typeface="ＭＳ Ｐゴシック" charset="0"/>
                <a:sym typeface="Arial Italic" charset="0"/>
              </a:rPr>
              <a:t>republican herald 09/16/2011</a:t>
            </a:r>
            <a:r>
              <a:rPr lang="en-US" sz="1100" dirty="0">
                <a:solidFill>
                  <a:srgbClr val="666699"/>
                </a:solidFill>
                <a:latin typeface="Arial Italic" charset="0"/>
                <a:ea typeface="ＭＳ Ｐゴシック" charset="0"/>
                <a:sym typeface="Arial Italic" charset="0"/>
              </a:rPr>
              <a:t> </a:t>
            </a:r>
          </a:p>
        </p:txBody>
      </p:sp>
      <p:pic>
        <p:nvPicPr>
          <p:cNvPr id="286726"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72200" y="1048067"/>
            <a:ext cx="2590800" cy="100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9286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064A2F54-8CA1-1D44-A5AE-EE876267250D}" type="slidenum">
              <a:rPr lang="en-US" sz="1800" smtClean="0">
                <a:solidFill>
                  <a:srgbClr val="000000"/>
                </a:solidFill>
                <a:latin typeface="Times New Roman" charset="0"/>
                <a:cs typeface="Times New Roman" charset="0"/>
                <a:sym typeface="Times New Roman" charset="0"/>
              </a:rPr>
              <a:pPr algn="r">
                <a:defRPr/>
              </a:pPr>
              <a:t>237</a:t>
            </a:fld>
            <a:endParaRPr lang="en-US" sz="1800" smtClean="0">
              <a:solidFill>
                <a:srgbClr val="000000"/>
              </a:solidFill>
              <a:latin typeface="Times New Roman" charset="0"/>
              <a:cs typeface="Times New Roman" charset="0"/>
              <a:sym typeface="Times New Roman" charset="0"/>
            </a:endParaRPr>
          </a:p>
        </p:txBody>
      </p:sp>
      <p:sp>
        <p:nvSpPr>
          <p:cNvPr id="290819" name="Rectangle 3"/>
          <p:cNvSpPr>
            <a:spLocks/>
          </p:cNvSpPr>
          <p:nvPr/>
        </p:nvSpPr>
        <p:spPr bwMode="auto">
          <a:xfrm>
            <a:off x="762000" y="-41275"/>
            <a:ext cx="79375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Guitars</a:t>
            </a:r>
          </a:p>
        </p:txBody>
      </p:sp>
      <p:sp>
        <p:nvSpPr>
          <p:cNvPr id="290820" name="Rectangle 4"/>
          <p:cNvSpPr>
            <a:spLocks/>
          </p:cNvSpPr>
          <p:nvPr/>
        </p:nvSpPr>
        <p:spPr bwMode="auto">
          <a:xfrm>
            <a:off x="152400" y="6248400"/>
            <a:ext cx="8928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a:t>
            </a:r>
            <a:r>
              <a:rPr lang="en-US" sz="1100">
                <a:solidFill>
                  <a:srgbClr val="190104"/>
                </a:solidFill>
                <a:latin typeface="Arial Italic" charset="0"/>
                <a:ea typeface="ＭＳ Ｐゴシック" charset="0"/>
                <a:sym typeface="Arial Italic" charset="0"/>
              </a:rPr>
              <a:t>Murietta Patch</a:t>
            </a:r>
            <a:r>
              <a:rPr lang="en-US" sz="1100">
                <a:solidFill>
                  <a:srgbClr val="190104"/>
                </a:solidFill>
                <a:latin typeface="Arial" charset="0"/>
                <a:ea typeface="ＭＳ Ｐゴシック" charset="0"/>
                <a:sym typeface="Arial" charset="0"/>
              </a:rPr>
              <a:t>.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Reshoring</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event highlights return of manufacturing to U.S., southwest Riverside County.</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October 1, 2013.</a:t>
            </a:r>
            <a:endParaRPr lang="en-US" sz="1100">
              <a:solidFill>
                <a:srgbClr val="190104"/>
              </a:solidFill>
              <a:latin typeface="Arial" charset="0"/>
              <a:ea typeface="Arial" charset="0"/>
              <a:cs typeface="Arial" charset="0"/>
              <a:sym typeface="Arial" charset="0"/>
            </a:endParaRPr>
          </a:p>
        </p:txBody>
      </p:sp>
      <p:sp>
        <p:nvSpPr>
          <p:cNvPr id="290821" name="Rectangle 5"/>
          <p:cNvSpPr>
            <a:spLocks/>
          </p:cNvSpPr>
          <p:nvPr/>
        </p:nvSpPr>
        <p:spPr bwMode="auto">
          <a:xfrm>
            <a:off x="152400" y="1981200"/>
            <a:ext cx="88519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China to Lake Elsinore, CA</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Quality</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Production process control</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ja-JP" altLang="en-US" sz="2400" dirty="0">
                <a:solidFill>
                  <a:srgbClr val="2A2A40"/>
                </a:solidFill>
                <a:latin typeface="Arial" charset="0"/>
                <a:ea typeface="ＭＳ Ｐゴシック" charset="0"/>
                <a:sym typeface="Arial" charset="0"/>
              </a:rPr>
              <a:t>“</a:t>
            </a:r>
            <a:r>
              <a:rPr lang="en-US" altLang="ja-JP" sz="2400" dirty="0">
                <a:solidFill>
                  <a:srgbClr val="2A2A40"/>
                </a:solidFill>
                <a:latin typeface="Arial" charset="0"/>
                <a:ea typeface="Arial" charset="0"/>
                <a:cs typeface="Arial" charset="0"/>
                <a:sym typeface="Arial" charset="0"/>
              </a:rPr>
              <a:t>Stronger attention to detail</a:t>
            </a:r>
            <a:r>
              <a:rPr lang="ja-JP" altLang="en-US" sz="2400" dirty="0">
                <a:solidFill>
                  <a:srgbClr val="2A2A40"/>
                </a:solidFill>
                <a:latin typeface="Arial" charset="0"/>
                <a:ea typeface="ＭＳ Ｐゴシック" charset="0"/>
                <a:sym typeface="Arial" charset="0"/>
              </a:rPr>
              <a:t>”</a:t>
            </a:r>
            <a:endParaRPr lang="en-US" sz="2400" dirty="0">
              <a:solidFill>
                <a:srgbClr val="2A2A40"/>
              </a:solidFill>
              <a:latin typeface="Arial" charset="0"/>
              <a:ea typeface="ＭＳ Ｐゴシック" charset="0"/>
              <a:sym typeface="Arial" charset="0"/>
            </a:endParaRPr>
          </a:p>
        </p:txBody>
      </p:sp>
      <p:pic>
        <p:nvPicPr>
          <p:cNvPr id="290822"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77000" y="609600"/>
            <a:ext cx="2540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9491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F24C9E3A-2074-C444-B920-7D063B339C4B}" type="slidenum">
              <a:rPr lang="en-US" sz="1800" smtClean="0">
                <a:solidFill>
                  <a:srgbClr val="000000"/>
                </a:solidFill>
                <a:latin typeface="Times New Roman" charset="0"/>
                <a:cs typeface="Times New Roman" charset="0"/>
                <a:sym typeface="Times New Roman" charset="0"/>
              </a:rPr>
              <a:pPr algn="r">
                <a:defRPr/>
              </a:pPr>
              <a:t>238</a:t>
            </a:fld>
            <a:endParaRPr lang="en-US" sz="1800" smtClean="0">
              <a:solidFill>
                <a:srgbClr val="000000"/>
              </a:solidFill>
              <a:latin typeface="Times New Roman" charset="0"/>
              <a:cs typeface="Times New Roman" charset="0"/>
              <a:sym typeface="Times New Roman" charset="0"/>
            </a:endParaRPr>
          </a:p>
        </p:txBody>
      </p:sp>
      <p:sp>
        <p:nvSpPr>
          <p:cNvPr id="292867" name="Rectangle 3"/>
          <p:cNvSpPr>
            <a:spLocks/>
          </p:cNvSpPr>
          <p:nvPr/>
        </p:nvSpPr>
        <p:spPr bwMode="auto">
          <a:xfrm>
            <a:off x="1219200" y="-69850"/>
            <a:ext cx="79375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Solar Cells, Panels, Systems</a:t>
            </a:r>
          </a:p>
        </p:txBody>
      </p:sp>
      <p:sp>
        <p:nvSpPr>
          <p:cNvPr id="292868" name="Rectangle 4"/>
          <p:cNvSpPr>
            <a:spLocks/>
          </p:cNvSpPr>
          <p:nvPr/>
        </p:nvSpPr>
        <p:spPr bwMode="auto">
          <a:xfrm>
            <a:off x="152400" y="1447800"/>
            <a:ext cx="88519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400" dirty="0">
                <a:solidFill>
                  <a:srgbClr val="190104"/>
                </a:solidFill>
                <a:latin typeface="Arial" charset="0"/>
                <a:ea typeface="ＭＳ Ｐゴシック" charset="0"/>
                <a:sym typeface="Arial" charset="0"/>
              </a:rPr>
              <a:t>Milpitas, CA</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err="1">
                <a:solidFill>
                  <a:srgbClr val="190104"/>
                </a:solidFill>
                <a:latin typeface="Arial" charset="0"/>
                <a:ea typeface="ＭＳ Ｐゴシック" charset="0"/>
                <a:sym typeface="Arial" charset="0"/>
              </a:rPr>
              <a:t>SunPower</a:t>
            </a:r>
            <a:r>
              <a:rPr lang="en-US" sz="2400" dirty="0">
                <a:solidFill>
                  <a:srgbClr val="190104"/>
                </a:solidFill>
                <a:latin typeface="Arial" charset="0"/>
                <a:ea typeface="ＭＳ Ｐゴシック" charset="0"/>
                <a:sym typeface="Arial" charset="0"/>
              </a:rPr>
              <a:t> (Silicon Valley) partnering with Flextronics (Singapore) to being manufacturing in California</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190104"/>
                </a:solidFill>
                <a:latin typeface="Arial" charset="0"/>
                <a:ea typeface="ＭＳ Ｐゴシック" charset="0"/>
                <a:sym typeface="Arial" charset="0"/>
              </a:rPr>
              <a:t>Expected to create 100 jobs</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190104"/>
                </a:solidFill>
                <a:latin typeface="Arial" charset="0"/>
                <a:ea typeface="ＭＳ Ｐゴシック" charset="0"/>
                <a:sym typeface="Arial" charset="0"/>
              </a:rPr>
              <a:t>California Solar Initiative</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190104"/>
                </a:solidFill>
                <a:latin typeface="Arial" charset="0"/>
                <a:ea typeface="ＭＳ Ｐゴシック" charset="0"/>
                <a:sym typeface="Arial" charset="0"/>
              </a:rPr>
              <a:t>Solar Energy Technologies Program (DOE):</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Up to $24 million in federal funding to improve design and manufacture of solar power systems</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190104"/>
                </a:solidFill>
                <a:latin typeface="Arial" charset="0"/>
                <a:ea typeface="ＭＳ Ｐゴシック" charset="0"/>
                <a:sym typeface="Arial" charset="0"/>
              </a:rPr>
              <a:t>Federal manufacturing tax credit will support equipment investment in Silicon Valley</a:t>
            </a:r>
          </a:p>
        </p:txBody>
      </p:sp>
      <p:sp>
        <p:nvSpPr>
          <p:cNvPr id="292869" name="Rectangle 5"/>
          <p:cNvSpPr>
            <a:spLocks/>
          </p:cNvSpPr>
          <p:nvPr/>
        </p:nvSpPr>
        <p:spPr bwMode="auto">
          <a:xfrm>
            <a:off x="228600" y="6172200"/>
            <a:ext cx="8699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a:t>
            </a:r>
            <a:r>
              <a:rPr lang="en-US" sz="1100">
                <a:solidFill>
                  <a:srgbClr val="190104"/>
                </a:solidFill>
                <a:latin typeface="Arial Italic" charset="0"/>
                <a:ea typeface="ＭＳ Ｐゴシック" charset="0"/>
                <a:sym typeface="Arial Italic" charset="0"/>
              </a:rPr>
              <a:t>PR Newswire</a:t>
            </a:r>
            <a:r>
              <a:rPr lang="en-US" sz="1100">
                <a:solidFill>
                  <a:srgbClr val="190104"/>
                </a:solidFill>
                <a:latin typeface="Arial" charset="0"/>
                <a:ea typeface="ＭＳ Ｐゴシック" charset="0"/>
                <a:sym typeface="Arial" charset="0"/>
              </a:rPr>
              <a:t>.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SunPower partners with Flextronics and announces Silicon Valley manufacturing.</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April 22, 2013. http://www.prnewswire.com/news-releases/sunpower-partners-with-flextronics-and-announces-silicon-valley-manufacturing-facility-91837899.html.</a:t>
            </a:r>
            <a:endParaRPr lang="en-US" sz="1100">
              <a:solidFill>
                <a:srgbClr val="190104"/>
              </a:solidFill>
              <a:latin typeface="Arial" charset="0"/>
              <a:ea typeface="Arial" charset="0"/>
              <a:cs typeface="Arial" charset="0"/>
              <a:sym typeface="Arial" charset="0"/>
            </a:endParaRPr>
          </a:p>
        </p:txBody>
      </p:sp>
      <p:pic>
        <p:nvPicPr>
          <p:cNvPr id="29287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19400" y="685800"/>
            <a:ext cx="34671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92871"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00" y="577850"/>
            <a:ext cx="25908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9389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51F8C291-FFAE-7A45-AFF7-B92DD5A3A1EB}" type="slidenum">
              <a:rPr lang="en-US" sz="1800" smtClean="0">
                <a:solidFill>
                  <a:srgbClr val="000000"/>
                </a:solidFill>
                <a:latin typeface="Times New Roman" charset="0"/>
                <a:cs typeface="Times New Roman" charset="0"/>
                <a:sym typeface="Times New Roman" charset="0"/>
              </a:rPr>
              <a:pPr algn="r">
                <a:defRPr/>
              </a:pPr>
              <a:t>239</a:t>
            </a:fld>
            <a:endParaRPr lang="en-US" sz="1800" smtClean="0">
              <a:solidFill>
                <a:srgbClr val="000000"/>
              </a:solidFill>
              <a:latin typeface="Times New Roman" charset="0"/>
              <a:cs typeface="Times New Roman" charset="0"/>
              <a:sym typeface="Times New Roman" charset="0"/>
            </a:endParaRPr>
          </a:p>
        </p:txBody>
      </p:sp>
      <p:sp>
        <p:nvSpPr>
          <p:cNvPr id="291843" name="Rectangle 3"/>
          <p:cNvSpPr>
            <a:spLocks/>
          </p:cNvSpPr>
          <p:nvPr/>
        </p:nvSpPr>
        <p:spPr bwMode="auto">
          <a:xfrm>
            <a:off x="762000" y="0"/>
            <a:ext cx="7937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r"/>
            <a:r>
              <a:rPr lang="en-US" sz="2800" dirty="0">
                <a:solidFill>
                  <a:srgbClr val="2A2A40"/>
                </a:solidFill>
                <a:latin typeface="Arial" charset="0"/>
                <a:ea typeface="ＭＳ Ｐゴシック" charset="0"/>
                <a:sym typeface="Arial" charset="0"/>
              </a:rPr>
              <a:t>Electronics Manufacturing Systems (EMS)</a:t>
            </a:r>
          </a:p>
        </p:txBody>
      </p:sp>
      <p:sp>
        <p:nvSpPr>
          <p:cNvPr id="291844" name="Rectangle 4"/>
          <p:cNvSpPr>
            <a:spLocks/>
          </p:cNvSpPr>
          <p:nvPr/>
        </p:nvSpPr>
        <p:spPr bwMode="auto">
          <a:xfrm>
            <a:off x="152400" y="2209800"/>
            <a:ext cx="88519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800" dirty="0" err="1">
                <a:solidFill>
                  <a:srgbClr val="2A2A40"/>
                </a:solidFill>
                <a:latin typeface="Arial" charset="0"/>
                <a:ea typeface="ＭＳ Ｐゴシック" charset="0"/>
                <a:sym typeface="Arial" charset="0"/>
              </a:rPr>
              <a:t>ZeeVee</a:t>
            </a:r>
            <a:r>
              <a:rPr lang="en-US" sz="2800" dirty="0">
                <a:solidFill>
                  <a:srgbClr val="2A2A40"/>
                </a:solidFill>
                <a:latin typeface="Arial" charset="0"/>
                <a:ea typeface="ＭＳ Ｐゴシック" charset="0"/>
                <a:sym typeface="Arial" charset="0"/>
              </a:rPr>
              <a:t> Inc. moved production of high definition video distribution products from China to Methuen, MA</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As a result, </a:t>
            </a:r>
            <a:r>
              <a:rPr lang="en-US" sz="2800" dirty="0" err="1">
                <a:solidFill>
                  <a:srgbClr val="2A2A40"/>
                </a:solidFill>
                <a:latin typeface="Arial" charset="0"/>
                <a:ea typeface="ＭＳ Ｐゴシック" charset="0"/>
                <a:sym typeface="Arial" charset="0"/>
              </a:rPr>
              <a:t>Suntron</a:t>
            </a:r>
            <a:r>
              <a:rPr lang="en-US" sz="2800" dirty="0">
                <a:solidFill>
                  <a:srgbClr val="2A2A40"/>
                </a:solidFill>
                <a:latin typeface="Arial" charset="0"/>
                <a:ea typeface="ＭＳ Ｐゴシック" charset="0"/>
                <a:sym typeface="Arial" charset="0"/>
              </a:rPr>
              <a:t> has added 20 new employees, with more expected.</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Partnership significantly improves its time to market</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err="1">
                <a:solidFill>
                  <a:srgbClr val="2A2A40"/>
                </a:solidFill>
                <a:latin typeface="Arial" charset="0"/>
                <a:ea typeface="ＭＳ Ｐゴシック" charset="0"/>
                <a:sym typeface="Arial" charset="0"/>
              </a:rPr>
              <a:t>ZeeVee</a:t>
            </a:r>
            <a:r>
              <a:rPr lang="ja-JP" altLang="en-US" sz="2400" dirty="0">
                <a:solidFill>
                  <a:srgbClr val="2A2A40"/>
                </a:solidFill>
                <a:latin typeface="Arial" charset="0"/>
                <a:ea typeface="ＭＳ Ｐゴシック" charset="0"/>
                <a:sym typeface="Arial" charset="0"/>
              </a:rPr>
              <a:t>’</a:t>
            </a:r>
            <a:r>
              <a:rPr lang="en-US" altLang="ja-JP" sz="2400" dirty="0">
                <a:solidFill>
                  <a:srgbClr val="2A2A40"/>
                </a:solidFill>
                <a:latin typeface="Arial" charset="0"/>
                <a:ea typeface="Arial" charset="0"/>
                <a:cs typeface="Arial" charset="0"/>
                <a:sym typeface="Arial" charset="0"/>
              </a:rPr>
              <a:t>s business has doubled</a:t>
            </a:r>
            <a:endParaRPr lang="en-US" sz="2400" dirty="0">
              <a:solidFill>
                <a:srgbClr val="2A2A40"/>
              </a:solidFill>
              <a:latin typeface="Arial" charset="0"/>
              <a:ea typeface="Arial" charset="0"/>
              <a:cs typeface="Arial" charset="0"/>
              <a:sym typeface="Arial" charset="0"/>
            </a:endParaRPr>
          </a:p>
        </p:txBody>
      </p:sp>
      <p:sp>
        <p:nvSpPr>
          <p:cNvPr id="291845" name="Rectangle 5"/>
          <p:cNvSpPr>
            <a:spLocks/>
          </p:cNvSpPr>
          <p:nvPr/>
        </p:nvSpPr>
        <p:spPr bwMode="auto">
          <a:xfrm>
            <a:off x="457200" y="6205538"/>
            <a:ext cx="8318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chemeClr val="bg2"/>
                </a:solidFill>
                <a:latin typeface="Arial" charset="0"/>
                <a:ea typeface="ＭＳ Ｐゴシック" charset="0"/>
                <a:sym typeface="Arial" charset="0"/>
              </a:rPr>
              <a:t>Source: Tuesday, July 03, 2012 | </a:t>
            </a:r>
            <a:r>
              <a:rPr lang="en-US" sz="1100" dirty="0" err="1">
                <a:solidFill>
                  <a:schemeClr val="bg2"/>
                </a:solidFill>
                <a:latin typeface="Arial" charset="0"/>
                <a:ea typeface="ＭＳ Ｐゴシック" charset="0"/>
                <a:sym typeface="Arial" charset="0"/>
              </a:rPr>
              <a:t>Suntron</a:t>
            </a:r>
            <a:r>
              <a:rPr lang="en-US" sz="1100" dirty="0">
                <a:solidFill>
                  <a:schemeClr val="bg2"/>
                </a:solidFill>
                <a:latin typeface="Arial" charset="0"/>
                <a:ea typeface="ＭＳ Ｐゴシック" charset="0"/>
                <a:sym typeface="Arial" charset="0"/>
              </a:rPr>
              <a:t> Corporation	</a:t>
            </a:r>
          </a:p>
        </p:txBody>
      </p:sp>
      <p:pic>
        <p:nvPicPr>
          <p:cNvPr id="291846"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0" y="609600"/>
            <a:ext cx="11811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91847" name="Picture 7"/>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886200" y="608013"/>
            <a:ext cx="16510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91848" name="Rectangle 8"/>
          <p:cNvSpPr>
            <a:spLocks/>
          </p:cNvSpPr>
          <p:nvPr/>
        </p:nvSpPr>
        <p:spPr bwMode="auto">
          <a:xfrm>
            <a:off x="5648325" y="1141413"/>
            <a:ext cx="16129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38100" tIns="38100" rIns="38100" bIns="38100">
            <a:spAutoFit/>
          </a:bodyPr>
          <a:lstStyle/>
          <a:p>
            <a:pPr algn="l"/>
            <a:r>
              <a:rPr lang="en-US" sz="1800">
                <a:solidFill>
                  <a:srgbClr val="666699"/>
                </a:solidFill>
                <a:latin typeface="Arial" charset="0"/>
                <a:ea typeface="ＭＳ Ｐゴシック" charset="0"/>
                <a:sym typeface="Arial" charset="0"/>
              </a:rPr>
              <a:t>Partnering with</a:t>
            </a:r>
            <a:endParaRPr lang="en-US" sz="2400">
              <a:solidFill>
                <a:srgbClr val="666699"/>
              </a:solidFill>
              <a:latin typeface="Arial" charset="0"/>
              <a:ea typeface="ＭＳ Ｐゴシック" charset="0"/>
              <a:sym typeface="Arial" charset="0"/>
            </a:endParaRPr>
          </a:p>
          <a:p>
            <a:pPr algn="l"/>
            <a:r>
              <a:rPr lang="en-US" sz="1800">
                <a:solidFill>
                  <a:srgbClr val="666699"/>
                </a:solidFill>
                <a:latin typeface="Arial" charset="0"/>
                <a:ea typeface="ＭＳ Ｐゴシック" charset="0"/>
                <a:sym typeface="Arial" charset="0"/>
              </a:rPr>
              <a:t>ZeeVee Inc. </a:t>
            </a:r>
          </a:p>
        </p:txBody>
      </p:sp>
    </p:spTree>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584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537BC39B-8673-424E-AECF-E135F98FFA7A}" type="slidenum">
              <a:rPr lang="en-US" sz="1800" smtClean="0">
                <a:solidFill>
                  <a:srgbClr val="000000"/>
                </a:solidFill>
                <a:latin typeface="Times New Roman" charset="0"/>
                <a:cs typeface="Times New Roman" charset="0"/>
                <a:sym typeface="Times New Roman" charset="0"/>
              </a:rPr>
              <a:pPr algn="r">
                <a:defRPr/>
              </a:pPr>
              <a:t>24</a:t>
            </a:fld>
            <a:endParaRPr lang="en-US" sz="1800" smtClean="0">
              <a:solidFill>
                <a:srgbClr val="000000"/>
              </a:solidFill>
              <a:latin typeface="Times New Roman" charset="0"/>
              <a:cs typeface="Times New Roman" charset="0"/>
              <a:sym typeface="Times New Roman" charset="0"/>
            </a:endParaRPr>
          </a:p>
        </p:txBody>
      </p:sp>
      <p:sp>
        <p:nvSpPr>
          <p:cNvPr id="35843" name="Rectangle 3"/>
          <p:cNvSpPr>
            <a:spLocks noGrp="1" noChangeArrowheads="1"/>
          </p:cNvSpPr>
          <p:nvPr>
            <p:ph type="title"/>
          </p:nvPr>
        </p:nvSpPr>
        <p:spPr>
          <a:xfrm>
            <a:off x="1524000" y="0"/>
            <a:ext cx="7108825" cy="10668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Plastic Processing Machinery</a:t>
            </a:r>
            <a:br>
              <a:rPr lang="en-US" sz="3200" dirty="0" smtClean="0">
                <a:solidFill>
                  <a:srgbClr val="2A2A40"/>
                </a:solidFill>
              </a:rPr>
            </a:br>
            <a:r>
              <a:rPr lang="en-US" sz="3200" dirty="0" smtClean="0">
                <a:solidFill>
                  <a:srgbClr val="2A2A40"/>
                </a:solidFill>
              </a:rPr>
              <a:t>(</a:t>
            </a:r>
            <a:r>
              <a:rPr lang="en-US" sz="3200" dirty="0">
                <a:solidFill>
                  <a:srgbClr val="2A2A40"/>
                </a:solidFill>
                <a:latin typeface="Arial" charset="0"/>
                <a:ea typeface="ＭＳ Ｐゴシック" charset="0"/>
              </a:rPr>
              <a:t>Foreign Direct Investment</a:t>
            </a:r>
            <a:r>
              <a:rPr lang="en-US" sz="3200" dirty="0" smtClean="0">
                <a:solidFill>
                  <a:srgbClr val="2A2A40"/>
                </a:solidFill>
              </a:rPr>
              <a:t>)</a:t>
            </a:r>
          </a:p>
        </p:txBody>
      </p:sp>
      <p:sp>
        <p:nvSpPr>
          <p:cNvPr id="33796" name="Rectangle 4"/>
          <p:cNvSpPr>
            <a:spLocks/>
          </p:cNvSpPr>
          <p:nvPr/>
        </p:nvSpPr>
        <p:spPr bwMode="auto">
          <a:xfrm>
            <a:off x="114300" y="2209800"/>
            <a:ext cx="88519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China to Chicago, IL</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Total cost</a:t>
            </a:r>
          </a:p>
        </p:txBody>
      </p:sp>
      <p:sp>
        <p:nvSpPr>
          <p:cNvPr id="33797" name="Rectangle 5"/>
          <p:cNvSpPr>
            <a:spLocks/>
          </p:cNvSpPr>
          <p:nvPr/>
        </p:nvSpPr>
        <p:spPr bwMode="auto">
          <a:xfrm>
            <a:off x="192088" y="6108700"/>
            <a:ext cx="8775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Rebecca </a:t>
            </a:r>
            <a:r>
              <a:rPr lang="en-US" sz="1100" dirty="0" err="1">
                <a:solidFill>
                  <a:srgbClr val="190104"/>
                </a:solidFill>
                <a:latin typeface="Arial" charset="0"/>
                <a:ea typeface="ＭＳ Ｐゴシック" charset="0"/>
                <a:sym typeface="Arial" charset="0"/>
              </a:rPr>
              <a:t>Kanthor</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Granulator maker Avian opening US factory in Chicago.</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Plastics News</a:t>
            </a:r>
            <a:r>
              <a:rPr lang="en-US" altLang="ja-JP" sz="1100" dirty="0">
                <a:solidFill>
                  <a:srgbClr val="190104"/>
                </a:solidFill>
                <a:latin typeface="Arial" charset="0"/>
                <a:ea typeface="Arial" charset="0"/>
                <a:cs typeface="Arial" charset="0"/>
                <a:sym typeface="Arial" charset="0"/>
              </a:rPr>
              <a:t>. March 14, 2014.</a:t>
            </a:r>
            <a:endParaRPr lang="en-US" sz="1100" dirty="0">
              <a:solidFill>
                <a:srgbClr val="190104"/>
              </a:solidFill>
              <a:latin typeface="Arial" charset="0"/>
              <a:ea typeface="Arial" charset="0"/>
              <a:cs typeface="Arial" charset="0"/>
              <a:sym typeface="Arial" charset="0"/>
            </a:endParaRPr>
          </a:p>
        </p:txBody>
      </p:sp>
      <p:pic>
        <p:nvPicPr>
          <p:cNvPr id="3379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64275" y="1066800"/>
            <a:ext cx="26892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8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9593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69C601D6-D964-B441-8C4F-66B6C3F400F6}" type="slidenum">
              <a:rPr lang="en-US" sz="1800" smtClean="0">
                <a:solidFill>
                  <a:srgbClr val="000000"/>
                </a:solidFill>
                <a:latin typeface="Times New Roman" charset="0"/>
                <a:cs typeface="Times New Roman" charset="0"/>
                <a:sym typeface="Times New Roman" charset="0"/>
              </a:rPr>
              <a:pPr algn="r">
                <a:defRPr/>
              </a:pPr>
              <a:t>240</a:t>
            </a:fld>
            <a:endParaRPr lang="en-US" sz="1800" dirty="0" smtClean="0">
              <a:solidFill>
                <a:srgbClr val="000000"/>
              </a:solidFill>
              <a:latin typeface="Times New Roman" charset="0"/>
              <a:cs typeface="Times New Roman" charset="0"/>
              <a:sym typeface="Times New Roman" charset="0"/>
            </a:endParaRPr>
          </a:p>
        </p:txBody>
      </p:sp>
      <p:sp>
        <p:nvSpPr>
          <p:cNvPr id="293891" name="Rectangle 3"/>
          <p:cNvSpPr>
            <a:spLocks/>
          </p:cNvSpPr>
          <p:nvPr/>
        </p:nvSpPr>
        <p:spPr bwMode="auto">
          <a:xfrm>
            <a:off x="838200" y="39688"/>
            <a:ext cx="90678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2400" dirty="0" err="1" smtClean="0">
                <a:solidFill>
                  <a:srgbClr val="2A2A40"/>
                </a:solidFill>
                <a:latin typeface="Arial" charset="0"/>
                <a:ea typeface="ＭＳ Ｐゴシック" charset="0"/>
                <a:sym typeface="Arial" charset="0"/>
              </a:rPr>
              <a:t>Taesung</a:t>
            </a:r>
            <a:r>
              <a:rPr lang="en-US" sz="2400" dirty="0" smtClean="0">
                <a:solidFill>
                  <a:srgbClr val="2A2A40"/>
                </a:solidFill>
                <a:latin typeface="Arial" charset="0"/>
                <a:ea typeface="ＭＳ Ｐゴシック" charset="0"/>
                <a:sym typeface="Arial" charset="0"/>
              </a:rPr>
              <a:t>: Injection</a:t>
            </a:r>
            <a:r>
              <a:rPr lang="en-US" sz="2400" dirty="0">
                <a:solidFill>
                  <a:srgbClr val="2A2A40"/>
                </a:solidFill>
                <a:latin typeface="Arial" charset="0"/>
                <a:ea typeface="ＭＳ Ｐゴシック" charset="0"/>
                <a:sym typeface="Arial" charset="0"/>
              </a:rPr>
              <a:t>-Molded </a:t>
            </a:r>
            <a:r>
              <a:rPr lang="en-US" sz="2400" dirty="0" smtClean="0">
                <a:solidFill>
                  <a:srgbClr val="2A2A40"/>
                </a:solidFill>
                <a:latin typeface="Arial" charset="0"/>
                <a:ea typeface="ＭＳ Ｐゴシック" charset="0"/>
                <a:sym typeface="Arial" charset="0"/>
              </a:rPr>
              <a:t>Plastics for </a:t>
            </a:r>
            <a:r>
              <a:rPr lang="en-US" sz="2400" dirty="0">
                <a:solidFill>
                  <a:srgbClr val="2A2A40"/>
                </a:solidFill>
                <a:latin typeface="Arial" charset="0"/>
                <a:ea typeface="ＭＳ Ｐゴシック" charset="0"/>
                <a:sym typeface="Arial" charset="0"/>
              </a:rPr>
              <a:t>Auto </a:t>
            </a:r>
            <a:r>
              <a:rPr lang="en-US" sz="2400" dirty="0" smtClean="0">
                <a:solidFill>
                  <a:srgbClr val="2A2A40"/>
                </a:solidFill>
                <a:latin typeface="Arial" charset="0"/>
                <a:ea typeface="ＭＳ Ｐゴシック" charset="0"/>
                <a:sym typeface="Arial" charset="0"/>
              </a:rPr>
              <a:t>Industry</a:t>
            </a:r>
          </a:p>
          <a:p>
            <a:r>
              <a:rPr lang="en-US" sz="2400" dirty="0">
                <a:solidFill>
                  <a:srgbClr val="2A2A40"/>
                </a:solidFill>
                <a:latin typeface="Arial" charset="0"/>
                <a:ea typeface="ＭＳ Ｐゴシック" charset="0"/>
                <a:sym typeface="Arial" charset="0"/>
              </a:rPr>
              <a:t> (Foreign Direct Investment)</a:t>
            </a:r>
          </a:p>
        </p:txBody>
      </p:sp>
      <p:sp>
        <p:nvSpPr>
          <p:cNvPr id="293892" name="Rectangle 4"/>
          <p:cNvSpPr>
            <a:spLocks/>
          </p:cNvSpPr>
          <p:nvPr/>
        </p:nvSpPr>
        <p:spPr bwMode="auto">
          <a:xfrm>
            <a:off x="152400" y="2463800"/>
            <a:ext cx="88519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419100" indent="-419100" algn="l">
              <a:buClr>
                <a:srgbClr val="E00202"/>
              </a:buClr>
              <a:buSzPct val="80000"/>
              <a:buFont typeface="Arial" charset="0"/>
              <a:buChar char="●"/>
            </a:pPr>
            <a:r>
              <a:rPr lang="en-US" sz="2800" dirty="0">
                <a:solidFill>
                  <a:srgbClr val="2A2A40"/>
                </a:solidFill>
                <a:latin typeface="Arial" charset="0"/>
                <a:ea typeface="ＭＳ Ｐゴシック" charset="0"/>
                <a:sym typeface="Arial" charset="0"/>
              </a:rPr>
              <a:t>South Korea to Shorter, AL</a:t>
            </a:r>
            <a:endParaRPr lang="en-US" sz="2400" dirty="0">
              <a:solidFill>
                <a:srgbClr val="666699"/>
              </a:solidFill>
              <a:latin typeface="Arial" charset="0"/>
              <a:ea typeface="ＭＳ Ｐゴシック" charset="0"/>
              <a:sym typeface="Arial" charset="0"/>
            </a:endParaRPr>
          </a:p>
          <a:p>
            <a:pPr marL="419100" indent="-419100" algn="l">
              <a:buClr>
                <a:srgbClr val="E00202"/>
              </a:buClr>
              <a:buSzPct val="80000"/>
              <a:buFont typeface="Arial" charset="0"/>
              <a:buChar char="●"/>
            </a:pPr>
            <a:r>
              <a:rPr lang="en-US" sz="2800" dirty="0">
                <a:solidFill>
                  <a:srgbClr val="2A2A40"/>
                </a:solidFill>
                <a:latin typeface="Arial" charset="0"/>
                <a:ea typeface="ＭＳ Ｐゴシック" charset="0"/>
                <a:sym typeface="Arial" charset="0"/>
              </a:rPr>
              <a:t>$6.6 million investment to build and equip facility</a:t>
            </a:r>
            <a:endParaRPr lang="en-US" sz="2400" dirty="0">
              <a:solidFill>
                <a:srgbClr val="666699"/>
              </a:solidFill>
              <a:latin typeface="Arial" charset="0"/>
              <a:ea typeface="ＭＳ Ｐゴシック" charset="0"/>
              <a:sym typeface="Arial" charset="0"/>
            </a:endParaRPr>
          </a:p>
          <a:p>
            <a:pPr marL="419100" indent="-419100" algn="l">
              <a:buClr>
                <a:srgbClr val="E00202"/>
              </a:buClr>
              <a:buSzPct val="80000"/>
              <a:buFont typeface="Arial" charset="0"/>
              <a:buChar char="●"/>
            </a:pPr>
            <a:r>
              <a:rPr lang="en-US" sz="2800" dirty="0">
                <a:solidFill>
                  <a:srgbClr val="2A2A40"/>
                </a:solidFill>
                <a:latin typeface="Arial" charset="0"/>
                <a:ea typeface="ＭＳ Ｐゴシック" charset="0"/>
                <a:sym typeface="Arial" charset="0"/>
              </a:rPr>
              <a:t>70 jobs with potential for more</a:t>
            </a:r>
            <a:endParaRPr lang="en-US" sz="2400" dirty="0">
              <a:solidFill>
                <a:srgbClr val="666699"/>
              </a:solidFill>
              <a:latin typeface="Arial" charset="0"/>
              <a:ea typeface="ＭＳ Ｐゴシック" charset="0"/>
              <a:sym typeface="Arial" charset="0"/>
            </a:endParaRPr>
          </a:p>
          <a:p>
            <a:pPr marL="419100" indent="-419100" algn="l">
              <a:spcBef>
                <a:spcPts val="500"/>
              </a:spcBef>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876300" lvl="1" indent="-419100" algn="l">
              <a:spcBef>
                <a:spcPts val="4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Government incentives</a:t>
            </a:r>
            <a:endParaRPr lang="en-US" sz="2400" dirty="0">
              <a:solidFill>
                <a:srgbClr val="666699"/>
              </a:solidFill>
              <a:latin typeface="Arial" charset="0"/>
              <a:ea typeface="ＭＳ Ｐゴシック" charset="0"/>
              <a:sym typeface="Arial" charset="0"/>
            </a:endParaRPr>
          </a:p>
          <a:p>
            <a:pPr marL="876300" lvl="1" indent="-419100" algn="l">
              <a:spcBef>
                <a:spcPts val="400"/>
              </a:spcBef>
              <a:buClr>
                <a:srgbClr val="E00202"/>
              </a:buClr>
              <a:buSzPct val="69000"/>
              <a:buFont typeface="Arial" charset="0"/>
              <a:buChar char="●"/>
            </a:pPr>
            <a:r>
              <a:rPr lang="en-US" sz="2400" dirty="0">
                <a:solidFill>
                  <a:srgbClr val="2A2A40"/>
                </a:solidFill>
                <a:latin typeface="Arial" charset="0"/>
                <a:ea typeface="ＭＳ Ｐゴシック" charset="0"/>
                <a:sym typeface="Arial" charset="0"/>
              </a:rPr>
              <a:t>Eco-system: proximity to Kia and Hyundai facilities</a:t>
            </a:r>
          </a:p>
        </p:txBody>
      </p:sp>
      <p:sp>
        <p:nvSpPr>
          <p:cNvPr id="293893" name="Rectangle 5"/>
          <p:cNvSpPr>
            <a:spLocks/>
          </p:cNvSpPr>
          <p:nvPr/>
        </p:nvSpPr>
        <p:spPr bwMode="auto">
          <a:xfrm>
            <a:off x="152400" y="5867400"/>
            <a:ext cx="8851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a:t>
            </a:r>
            <a:r>
              <a:rPr lang="en-US" sz="1100">
                <a:solidFill>
                  <a:srgbClr val="190104"/>
                </a:solidFill>
                <a:latin typeface="Arial Italic" charset="0"/>
                <a:ea typeface="ＭＳ Ｐゴシック" charset="0"/>
                <a:sym typeface="Arial Italic" charset="0"/>
              </a:rPr>
              <a:t>American Manufacturing</a:t>
            </a:r>
            <a:r>
              <a:rPr lang="en-US" sz="1100">
                <a:solidFill>
                  <a:srgbClr val="190104"/>
                </a:solidFill>
                <a:latin typeface="Arial" charset="0"/>
                <a:ea typeface="ＭＳ Ｐゴシック" charset="0"/>
                <a:sym typeface="Arial" charset="0"/>
              </a:rPr>
              <a:t>.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S. Korea Company Building Mfg. Facility in Ala.</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December 12, 2013.</a:t>
            </a:r>
            <a:endParaRPr lang="en-US" altLang="ja-JP" sz="2400">
              <a:solidFill>
                <a:srgbClr val="666699"/>
              </a:solidFill>
              <a:latin typeface="Arial" charset="0"/>
              <a:ea typeface="Lucida Grande" charset="0"/>
              <a:cs typeface="Lucida Grande" charset="0"/>
              <a:sym typeface="Arial" charset="0"/>
            </a:endParaRPr>
          </a:p>
          <a:p>
            <a:pPr algn="l"/>
            <a:r>
              <a:rPr lang="en-US" sz="1100">
                <a:solidFill>
                  <a:srgbClr val="190104"/>
                </a:solidFill>
                <a:latin typeface="Arial Italic" charset="0"/>
                <a:ea typeface="Arial Italic" charset="0"/>
                <a:cs typeface="Arial Italic" charset="0"/>
                <a:sym typeface="Arial Italic" charset="0"/>
              </a:rPr>
              <a:t>Tuscaloosa News/The AP</a:t>
            </a:r>
            <a:r>
              <a:rPr lang="en-US" sz="1100">
                <a:solidFill>
                  <a:srgbClr val="190104"/>
                </a:solidFill>
                <a:latin typeface="Arial" charset="0"/>
                <a:ea typeface="Arial" charset="0"/>
                <a:cs typeface="Arial" charset="0"/>
                <a:sym typeface="Arial" charset="0"/>
              </a:rPr>
              <a:t>.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Koren auto parts supplier Taesung will be opening in Macon County near stil-shuttered Victoryland Casino.</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December 7, 2013.</a:t>
            </a:r>
            <a:endParaRPr lang="en-US" sz="1100">
              <a:solidFill>
                <a:srgbClr val="190104"/>
              </a:solidFill>
              <a:latin typeface="Arial" charset="0"/>
              <a:ea typeface="Arial" charset="0"/>
              <a:cs typeface="Arial" charset="0"/>
              <a:sym typeface="Arial" charset="0"/>
            </a:endParaRPr>
          </a:p>
        </p:txBody>
      </p:sp>
      <p:pic>
        <p:nvPicPr>
          <p:cNvPr id="293894"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05550" y="1114425"/>
            <a:ext cx="268605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6B2B533-EB82-A243-AC9F-97C4CDDA5904}" type="slidenum">
              <a:rPr lang="en-US" smtClean="0"/>
              <a:pPr>
                <a:defRPr/>
              </a:pPr>
              <a:t>241</a:t>
            </a:fld>
            <a:endParaRPr lang="en-US"/>
          </a:p>
        </p:txBody>
      </p:sp>
      <p:pic>
        <p:nvPicPr>
          <p:cNvPr id="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Rectangle 5"/>
          <p:cNvSpPr/>
          <p:nvPr/>
        </p:nvSpPr>
        <p:spPr>
          <a:xfrm>
            <a:off x="1981200" y="0"/>
            <a:ext cx="6858000" cy="584776"/>
          </a:xfrm>
          <a:prstGeom prst="rect">
            <a:avLst/>
          </a:prstGeom>
        </p:spPr>
        <p:txBody>
          <a:bodyPr wrap="square">
            <a:spAutoFit/>
          </a:bodyPr>
          <a:lstStyle/>
          <a:p>
            <a:r>
              <a:rPr lang="en-US" sz="3200" dirty="0">
                <a:solidFill>
                  <a:srgbClr val="2A2A40"/>
                </a:solidFill>
                <a:latin typeface="Arial" charset="0"/>
                <a:ea typeface="ＭＳ Ｐゴシック" charset="0"/>
                <a:sym typeface="Arial" charset="0"/>
              </a:rPr>
              <a:t>Beer Marketing/</a:t>
            </a:r>
            <a:r>
              <a:rPr lang="en-US" sz="3200" dirty="0" smtClean="0">
                <a:solidFill>
                  <a:srgbClr val="2A2A40"/>
                </a:solidFill>
                <a:latin typeface="Arial" charset="0"/>
                <a:ea typeface="ＭＳ Ｐゴシック" charset="0"/>
                <a:sym typeface="Arial" charset="0"/>
              </a:rPr>
              <a:t>Branding Products          </a:t>
            </a:r>
            <a:endParaRPr lang="en-US" sz="3200" dirty="0">
              <a:solidFill>
                <a:srgbClr val="2A2A40"/>
              </a:solidFill>
              <a:latin typeface="Arial" charset="0"/>
              <a:ea typeface="ＭＳ Ｐゴシック" charset="0"/>
              <a:sym typeface="Arial" charset="0"/>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39000" y="762000"/>
            <a:ext cx="16764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 name="Rectangle 7"/>
          <p:cNvSpPr/>
          <p:nvPr/>
        </p:nvSpPr>
        <p:spPr>
          <a:xfrm>
            <a:off x="381000" y="983522"/>
            <a:ext cx="7620000" cy="5722078"/>
          </a:xfrm>
          <a:prstGeom prst="rect">
            <a:avLst/>
          </a:prstGeom>
        </p:spPr>
        <p:txBody>
          <a:bodyPr wrap="square">
            <a:spAutoFit/>
          </a:bodyPr>
          <a:lstStyle/>
          <a:p>
            <a:pPr marL="303213" indent="-303213" algn="l">
              <a:spcBef>
                <a:spcPts val="700"/>
              </a:spcBef>
              <a:buClr>
                <a:srgbClr val="E40B2A"/>
              </a:buClr>
              <a:buSzPct val="80000"/>
              <a:buFont typeface="Wingdings" charset="0"/>
              <a:buChar char="l"/>
            </a:pPr>
            <a:r>
              <a:rPr lang="en-US" sz="2400" dirty="0" smtClean="0">
                <a:solidFill>
                  <a:srgbClr val="190104"/>
                </a:solidFill>
                <a:latin typeface="Arial" charset="0"/>
                <a:ea typeface="ＭＳ Ｐゴシック" charset="0"/>
                <a:sym typeface="Arial" charset="0"/>
              </a:rPr>
              <a:t>Woodinville, WA</a:t>
            </a:r>
          </a:p>
          <a:p>
            <a:pPr marL="303213" indent="-303213" algn="l">
              <a:spcBef>
                <a:spcPts val="700"/>
              </a:spcBef>
              <a:buClr>
                <a:srgbClr val="E40B2A"/>
              </a:buClr>
              <a:buSzPct val="80000"/>
              <a:buFont typeface="Wingdings" charset="0"/>
              <a:buChar char="l"/>
            </a:pPr>
            <a:r>
              <a:rPr lang="en-US" sz="2400" dirty="0" smtClean="0">
                <a:solidFill>
                  <a:srgbClr val="190104"/>
                </a:solidFill>
                <a:latin typeface="Arial" charset="0"/>
                <a:ea typeface="ＭＳ Ｐゴシック" charset="0"/>
                <a:sym typeface="Arial" charset="0"/>
              </a:rPr>
              <a:t>Will be producing signs and displays, such as sandwich boards, in the U.S. </a:t>
            </a:r>
          </a:p>
          <a:p>
            <a:pPr marL="303213" indent="-303213" algn="l">
              <a:spcBef>
                <a:spcPts val="700"/>
              </a:spcBef>
              <a:buClr>
                <a:srgbClr val="E40B2A"/>
              </a:buClr>
              <a:buSzPct val="80000"/>
              <a:buFont typeface="Wingdings" charset="0"/>
              <a:buChar char="l"/>
            </a:pPr>
            <a:r>
              <a:rPr lang="en-US" sz="2400" dirty="0" smtClean="0">
                <a:solidFill>
                  <a:srgbClr val="190104"/>
                </a:solidFill>
                <a:latin typeface="Arial" charset="0"/>
                <a:ea typeface="ＭＳ Ｐゴシック" charset="0"/>
                <a:sym typeface="Arial" charset="0"/>
              </a:rPr>
              <a:t>Reasons:</a:t>
            </a:r>
          </a:p>
          <a:p>
            <a:pPr marL="760413" lvl="1" indent="-303213" algn="l">
              <a:spcBef>
                <a:spcPts val="500"/>
              </a:spcBef>
              <a:buClr>
                <a:srgbClr val="E40B2A"/>
              </a:buClr>
              <a:buSzPct val="69000"/>
              <a:buFont typeface="Wingdings" charset="0"/>
              <a:buChar char="l"/>
            </a:pPr>
            <a:r>
              <a:rPr lang="en-US" sz="2000" dirty="0" smtClean="0">
                <a:solidFill>
                  <a:srgbClr val="190104"/>
                </a:solidFill>
                <a:latin typeface="Arial" charset="0"/>
                <a:ea typeface="ＭＳ Ｐゴシック" charset="0"/>
                <a:sym typeface="Arial" charset="0"/>
              </a:rPr>
              <a:t>Bulky and expensive to ship</a:t>
            </a:r>
            <a:endParaRPr lang="en-US" sz="2400" dirty="0" smtClean="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smtClean="0">
                <a:solidFill>
                  <a:srgbClr val="190104"/>
                </a:solidFill>
                <a:latin typeface="Arial" charset="0"/>
                <a:ea typeface="ＭＳ Ｐゴシック" charset="0"/>
                <a:sym typeface="Arial" charset="0"/>
              </a:rPr>
              <a:t>Highly automatable</a:t>
            </a:r>
            <a:endParaRPr lang="en-US" sz="2400" dirty="0" smtClean="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smtClean="0">
                <a:solidFill>
                  <a:srgbClr val="190104"/>
                </a:solidFill>
                <a:latin typeface="Arial" charset="0"/>
                <a:ea typeface="ＭＳ Ｐゴシック" charset="0"/>
                <a:sym typeface="Arial" charset="0"/>
              </a:rPr>
              <a:t>Short lead time</a:t>
            </a:r>
          </a:p>
          <a:p>
            <a:pPr marL="303213" indent="-303213" algn="l">
              <a:spcBef>
                <a:spcPts val="700"/>
              </a:spcBef>
              <a:buClr>
                <a:srgbClr val="E40B2A"/>
              </a:buClr>
              <a:buSzPct val="80000"/>
              <a:buFont typeface="Wingdings" charset="0"/>
              <a:buChar char="l"/>
            </a:pPr>
            <a:r>
              <a:rPr lang="en-US" sz="2400" dirty="0">
                <a:solidFill>
                  <a:srgbClr val="190104"/>
                </a:solidFill>
                <a:latin typeface="Arial" charset="0"/>
                <a:ea typeface="ＭＳ Ｐゴシック" charset="0"/>
                <a:sym typeface="Arial" charset="0"/>
              </a:rPr>
              <a:t>98% of </a:t>
            </a:r>
            <a:r>
              <a:rPr lang="en-US" sz="2400" dirty="0" err="1">
                <a:solidFill>
                  <a:srgbClr val="190104"/>
                </a:solidFill>
                <a:latin typeface="Arial" charset="0"/>
                <a:ea typeface="ＭＳ Ｐゴシック" charset="0"/>
                <a:sym typeface="Arial" charset="0"/>
              </a:rPr>
              <a:t>taphandles</a:t>
            </a:r>
            <a:r>
              <a:rPr lang="en-US" sz="2400" dirty="0">
                <a:solidFill>
                  <a:srgbClr val="190104"/>
                </a:solidFill>
                <a:latin typeface="Arial" charset="0"/>
                <a:ea typeface="ＭＳ Ｐゴシック" charset="0"/>
                <a:sym typeface="Arial" charset="0"/>
              </a:rPr>
              <a:t> will still be produced in China because of low labor costs</a:t>
            </a:r>
            <a:endParaRPr lang="en-US" sz="20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400" dirty="0" smtClean="0">
                <a:solidFill>
                  <a:srgbClr val="190104"/>
                </a:solidFill>
                <a:latin typeface="Arial" charset="0"/>
                <a:ea typeface="ＭＳ Ｐゴシック" charset="0"/>
                <a:sym typeface="Arial" charset="0"/>
              </a:rPr>
              <a:t>Expecting </a:t>
            </a:r>
            <a:r>
              <a:rPr lang="en-US" sz="2400" dirty="0">
                <a:solidFill>
                  <a:srgbClr val="190104"/>
                </a:solidFill>
                <a:latin typeface="Arial" charset="0"/>
                <a:ea typeface="ＭＳ Ｐゴシック" charset="0"/>
                <a:sym typeface="Arial" charset="0"/>
              </a:rPr>
              <a:t>to hire 150 employees in WA by 2015</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400" dirty="0">
                <a:solidFill>
                  <a:srgbClr val="190104"/>
                </a:solidFill>
                <a:latin typeface="Arial" charset="0"/>
                <a:ea typeface="ＭＳ Ｐゴシック" charset="0"/>
                <a:sym typeface="Arial" charset="0"/>
              </a:rPr>
              <a:t>Financing expansion with tax savings from 2010 law allowing capital investments to be deducted immediately</a:t>
            </a:r>
          </a:p>
          <a:p>
            <a:pPr lvl="1" algn="l">
              <a:spcBef>
                <a:spcPts val="500"/>
              </a:spcBef>
              <a:buClr>
                <a:srgbClr val="E40B2A"/>
              </a:buClr>
              <a:buSzPct val="69000"/>
            </a:pPr>
            <a:endParaRPr lang="en-US" sz="2000" dirty="0">
              <a:solidFill>
                <a:srgbClr val="666699"/>
              </a:solidFill>
              <a:latin typeface="Arial" charset="0"/>
              <a:ea typeface="ＭＳ Ｐゴシック" charset="0"/>
              <a:sym typeface="Arial" charset="0"/>
            </a:endParaRPr>
          </a:p>
        </p:txBody>
      </p:sp>
      <p:sp>
        <p:nvSpPr>
          <p:cNvPr id="9" name="Rectangle 5"/>
          <p:cNvSpPr>
            <a:spLocks/>
          </p:cNvSpPr>
          <p:nvPr/>
        </p:nvSpPr>
        <p:spPr bwMode="auto">
          <a:xfrm>
            <a:off x="76200" y="6400800"/>
            <a:ext cx="830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Adriana </a:t>
            </a:r>
            <a:r>
              <a:rPr lang="en-US" sz="1100" dirty="0" err="1">
                <a:solidFill>
                  <a:srgbClr val="190104"/>
                </a:solidFill>
                <a:latin typeface="Arial" charset="0"/>
                <a:ea typeface="ＭＳ Ｐゴシック" charset="0"/>
                <a:sym typeface="Arial" charset="0"/>
              </a:rPr>
              <a:t>Gardella</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A company grows, and builds a plant back in the U.S.A.</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NYT Business</a:t>
            </a:r>
            <a:r>
              <a:rPr lang="en-US" altLang="ja-JP" sz="1100" dirty="0">
                <a:solidFill>
                  <a:srgbClr val="190104"/>
                </a:solidFill>
                <a:latin typeface="Arial" charset="0"/>
                <a:ea typeface="Arial" charset="0"/>
                <a:cs typeface="Arial" charset="0"/>
                <a:sym typeface="Arial" charset="0"/>
              </a:rPr>
              <a:t>. October 12, 2011. http://</a:t>
            </a:r>
            <a:r>
              <a:rPr lang="en-US" altLang="ja-JP" sz="1100" dirty="0" err="1">
                <a:solidFill>
                  <a:srgbClr val="190104"/>
                </a:solidFill>
                <a:latin typeface="Arial" charset="0"/>
                <a:ea typeface="Arial" charset="0"/>
                <a:cs typeface="Arial" charset="0"/>
                <a:sym typeface="Arial" charset="0"/>
              </a:rPr>
              <a:t>www.nytimes.com</a:t>
            </a:r>
            <a:r>
              <a:rPr lang="en-US" altLang="ja-JP" sz="1100" dirty="0">
                <a:solidFill>
                  <a:srgbClr val="190104"/>
                </a:solidFill>
                <a:latin typeface="Arial" charset="0"/>
                <a:ea typeface="Arial" charset="0"/>
                <a:cs typeface="Arial" charset="0"/>
                <a:sym typeface="Arial" charset="0"/>
              </a:rPr>
              <a:t>/2011/10/13/business/</a:t>
            </a:r>
            <a:r>
              <a:rPr lang="en-US" altLang="ja-JP" sz="1100" dirty="0" err="1">
                <a:solidFill>
                  <a:srgbClr val="190104"/>
                </a:solidFill>
                <a:latin typeface="Arial" charset="0"/>
                <a:ea typeface="Arial" charset="0"/>
                <a:cs typeface="Arial" charset="0"/>
                <a:sym typeface="Arial" charset="0"/>
              </a:rPr>
              <a:t>smallbusiness</a:t>
            </a:r>
            <a:r>
              <a:rPr lang="en-US" altLang="ja-JP" sz="1100" dirty="0">
                <a:solidFill>
                  <a:srgbClr val="190104"/>
                </a:solidFill>
                <a:latin typeface="Arial" charset="0"/>
                <a:ea typeface="Arial" charset="0"/>
                <a:cs typeface="Arial" charset="0"/>
                <a:sym typeface="Arial" charset="0"/>
              </a:rPr>
              <a:t>/bringing-manufacturing-back-to-the-united-states.html?pagewanted=</a:t>
            </a:r>
            <a:r>
              <a:rPr lang="en-US" altLang="ja-JP" sz="1100" dirty="0" err="1">
                <a:solidFill>
                  <a:srgbClr val="190104"/>
                </a:solidFill>
                <a:latin typeface="Arial" charset="0"/>
                <a:ea typeface="Arial" charset="0"/>
                <a:cs typeface="Arial" charset="0"/>
                <a:sym typeface="Arial" charset="0"/>
              </a:rPr>
              <a:t>all&amp;_r</a:t>
            </a:r>
            <a:r>
              <a:rPr lang="en-US" altLang="ja-JP" sz="1100" dirty="0">
                <a:solidFill>
                  <a:srgbClr val="190104"/>
                </a:solidFill>
                <a:latin typeface="Arial" charset="0"/>
                <a:ea typeface="Arial" charset="0"/>
                <a:cs typeface="Arial" charset="0"/>
                <a:sym typeface="Arial" charset="0"/>
              </a:rPr>
              <a:t>=0.</a:t>
            </a:r>
            <a:endParaRPr lang="en-US" sz="1100" dirty="0">
              <a:solidFill>
                <a:srgbClr val="190104"/>
              </a:solidFill>
              <a:latin typeface="Arial" charset="0"/>
              <a:ea typeface="Arial" charset="0"/>
              <a:cs typeface="Arial" charset="0"/>
              <a:sym typeface="Arial" charset="0"/>
            </a:endParaRPr>
          </a:p>
        </p:txBody>
      </p:sp>
      <p:sp>
        <p:nvSpPr>
          <p:cNvPr id="10" name="Rectangle 9"/>
          <p:cNvSpPr/>
          <p:nvPr/>
        </p:nvSpPr>
        <p:spPr>
          <a:xfrm>
            <a:off x="8153400" y="6324600"/>
            <a:ext cx="609601" cy="369332"/>
          </a:xfrm>
          <a:prstGeom prst="rect">
            <a:avLst/>
          </a:prstGeom>
        </p:spPr>
        <p:txBody>
          <a:bodyPr wrap="square">
            <a:spAutoFit/>
          </a:bodyPr>
          <a:lstStyle/>
          <a:p>
            <a:fld id="{69C601D6-D964-B441-8C4F-66B6C3F400F6}" type="slidenum">
              <a:rPr lang="en-US" sz="1800">
                <a:latin typeface="Times New Roman" charset="0"/>
                <a:cs typeface="Times New Roman" charset="0"/>
                <a:sym typeface="Times New Roman" charset="0"/>
              </a:rPr>
              <a:pPr/>
              <a:t>241</a:t>
            </a:fld>
            <a:endParaRPr lang="en-US" sz="1800" dirty="0"/>
          </a:p>
        </p:txBody>
      </p:sp>
    </p:spTree>
    <p:extLst>
      <p:ext uri="{BB962C8B-B14F-4D97-AF65-F5344CB8AC3E}">
        <p14:creationId xmlns:p14="http://schemas.microsoft.com/office/powerpoint/2010/main" val="3516245572"/>
      </p:ext>
    </p:extLst>
  </p:cSld>
  <p:clrMapOvr>
    <a:masterClrMapping/>
  </p:clrMapOvr>
  <p:transition xmlns:p14="http://schemas.microsoft.com/office/powerpoint/2010/mai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93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9798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B8AAC7F9-7A59-5A44-A81A-5AFC2EF524DD}" type="slidenum">
              <a:rPr lang="en-US" sz="1800" smtClean="0">
                <a:solidFill>
                  <a:srgbClr val="000000"/>
                </a:solidFill>
                <a:latin typeface="Times New Roman" charset="0"/>
                <a:cs typeface="Times New Roman" charset="0"/>
                <a:sym typeface="Times New Roman" charset="0"/>
              </a:rPr>
              <a:pPr algn="r">
                <a:defRPr/>
              </a:pPr>
              <a:t>242</a:t>
            </a:fld>
            <a:endParaRPr lang="en-US" sz="1800" smtClean="0">
              <a:solidFill>
                <a:srgbClr val="000000"/>
              </a:solidFill>
              <a:latin typeface="Times New Roman" charset="0"/>
              <a:cs typeface="Times New Roman" charset="0"/>
              <a:sym typeface="Times New Roman" charset="0"/>
            </a:endParaRPr>
          </a:p>
        </p:txBody>
      </p:sp>
      <p:sp>
        <p:nvSpPr>
          <p:cNvPr id="297987" name="Rectangle 3"/>
          <p:cNvSpPr>
            <a:spLocks noGrp="1" noChangeArrowheads="1"/>
          </p:cNvSpPr>
          <p:nvPr>
            <p:ph type="title"/>
          </p:nvPr>
        </p:nvSpPr>
        <p:spPr>
          <a:xfrm>
            <a:off x="2159000" y="-76200"/>
            <a:ext cx="6146800" cy="1103313"/>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2800" dirty="0" smtClean="0">
                <a:solidFill>
                  <a:srgbClr val="2A2A40"/>
                </a:solidFill>
              </a:rPr>
              <a:t>Injection-Molded Automotive Products (</a:t>
            </a:r>
            <a:r>
              <a:rPr lang="en-US" sz="2800" dirty="0">
                <a:solidFill>
                  <a:srgbClr val="2A2A40"/>
                </a:solidFill>
                <a:latin typeface="Arial" charset="0"/>
                <a:ea typeface="ＭＳ Ｐゴシック" charset="0"/>
              </a:rPr>
              <a:t>Foreign Direct Investment</a:t>
            </a:r>
            <a:r>
              <a:rPr lang="en-US" sz="2800" dirty="0" smtClean="0">
                <a:solidFill>
                  <a:srgbClr val="2A2A40"/>
                </a:solidFill>
              </a:rPr>
              <a:t>)</a:t>
            </a:r>
          </a:p>
        </p:txBody>
      </p:sp>
      <p:sp>
        <p:nvSpPr>
          <p:cNvPr id="295940" name="Rectangle 4"/>
          <p:cNvSpPr>
            <a:spLocks/>
          </p:cNvSpPr>
          <p:nvPr/>
        </p:nvSpPr>
        <p:spPr bwMode="auto">
          <a:xfrm>
            <a:off x="114300" y="1458913"/>
            <a:ext cx="8851900"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Japan to Florence, AL</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$19 million</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135 jobs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Political instability</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Government incentives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Skilled workforce</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U.S. price of natural gas, etc.</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Proximity to market</a:t>
            </a:r>
          </a:p>
        </p:txBody>
      </p:sp>
      <p:sp>
        <p:nvSpPr>
          <p:cNvPr id="295941" name="Rectangle 5"/>
          <p:cNvSpPr>
            <a:spLocks/>
          </p:cNvSpPr>
          <p:nvPr/>
        </p:nvSpPr>
        <p:spPr bwMode="auto">
          <a:xfrm>
            <a:off x="190500" y="6157913"/>
            <a:ext cx="8775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Frank Esposito, </a:t>
            </a:r>
            <a:r>
              <a:rPr lang="ja-JP" altLang="en-US" sz="1100" dirty="0">
                <a:solidFill>
                  <a:srgbClr val="190104"/>
                </a:solidFill>
                <a:latin typeface="Arial" charset="0"/>
                <a:ea typeface="ＭＳ Ｐゴシック" charset="0"/>
                <a:sym typeface="Arial" charset="0"/>
              </a:rPr>
              <a:t>“</a:t>
            </a:r>
            <a:r>
              <a:rPr lang="en-US" altLang="ja-JP" sz="1100" dirty="0" err="1">
                <a:solidFill>
                  <a:srgbClr val="190104"/>
                </a:solidFill>
                <a:latin typeface="Arial" charset="0"/>
                <a:ea typeface="Arial" charset="0"/>
                <a:cs typeface="Arial" charset="0"/>
                <a:sym typeface="Arial" charset="0"/>
              </a:rPr>
              <a:t>Reshoring</a:t>
            </a:r>
            <a:r>
              <a:rPr lang="en-US" altLang="ja-JP" sz="1100" dirty="0">
                <a:solidFill>
                  <a:srgbClr val="190104"/>
                </a:solidFill>
                <a:latin typeface="Arial" charset="0"/>
                <a:ea typeface="Arial" charset="0"/>
                <a:cs typeface="Arial" charset="0"/>
                <a:sym typeface="Arial" charset="0"/>
              </a:rPr>
              <a:t> is manufacturing moving to where it should be.</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Plastics News</a:t>
            </a:r>
            <a:r>
              <a:rPr lang="en-US" altLang="ja-JP" sz="1100" dirty="0">
                <a:solidFill>
                  <a:srgbClr val="190104"/>
                </a:solidFill>
                <a:latin typeface="Arial" charset="0"/>
                <a:ea typeface="Arial" charset="0"/>
                <a:cs typeface="Arial" charset="0"/>
                <a:sym typeface="Arial" charset="0"/>
              </a:rPr>
              <a:t>. March 13, 2014.</a:t>
            </a:r>
            <a:endParaRPr lang="en-US" altLang="ja-JP" sz="1100" dirty="0">
              <a:latin typeface="Arial" charset="0"/>
              <a:ea typeface="Lucida Grande" charset="0"/>
              <a:cs typeface="Lucida Grande" charset="0"/>
              <a:sym typeface="Arial" charset="0"/>
            </a:endParaRPr>
          </a:p>
          <a:p>
            <a:pPr algn="l"/>
            <a:r>
              <a:rPr lang="en-US" sz="1100" dirty="0">
                <a:latin typeface="Arial Bold" charset="0"/>
                <a:ea typeface="Arial Bold" charset="0"/>
                <a:cs typeface="Arial Bold" charset="0"/>
                <a:sym typeface="Arial Bold" charset="0"/>
              </a:rPr>
              <a:t>Japan-based TASUS Corp, Invests $19 Million In Florence, Alabama, Manufacturing Facility, Creating 135 Jobs</a:t>
            </a:r>
            <a:r>
              <a:rPr lang="en-US" sz="1100" dirty="0">
                <a:latin typeface="Arial" charset="0"/>
                <a:ea typeface="Arial" charset="0"/>
                <a:cs typeface="Arial" charset="0"/>
                <a:sym typeface="Arial" charset="0"/>
              </a:rPr>
              <a:t>. </a:t>
            </a:r>
            <a:r>
              <a:rPr lang="en-US" sz="1100" dirty="0">
                <a:latin typeface="Arial Italic" charset="0"/>
                <a:ea typeface="Arial Italic" charset="0"/>
                <a:cs typeface="Arial Italic" charset="0"/>
                <a:sym typeface="Arial Italic" charset="0"/>
              </a:rPr>
              <a:t>Area </a:t>
            </a:r>
            <a:endParaRPr lang="en-US" sz="1100" dirty="0" smtClean="0">
              <a:latin typeface="Arial Italic" charset="0"/>
              <a:ea typeface="Arial Italic" charset="0"/>
              <a:cs typeface="Arial Italic" charset="0"/>
              <a:sym typeface="Arial Italic" charset="0"/>
            </a:endParaRPr>
          </a:p>
          <a:p>
            <a:pPr algn="l"/>
            <a:r>
              <a:rPr lang="en-US" sz="1100" dirty="0" smtClean="0">
                <a:latin typeface="Arial Italic" charset="0"/>
                <a:ea typeface="Arial Italic" charset="0"/>
                <a:cs typeface="Arial Italic" charset="0"/>
                <a:sym typeface="Arial Italic" charset="0"/>
              </a:rPr>
              <a:t>Development</a:t>
            </a:r>
            <a:r>
              <a:rPr lang="en-US" sz="1100" dirty="0">
                <a:latin typeface="Arial Italic" charset="0"/>
                <a:ea typeface="Arial Italic" charset="0"/>
                <a:cs typeface="Arial Italic" charset="0"/>
                <a:sym typeface="Arial Italic" charset="0"/>
              </a:rPr>
              <a:t>. </a:t>
            </a:r>
            <a:r>
              <a:rPr lang="en-US" sz="1100" dirty="0">
                <a:latin typeface="Arial" charset="0"/>
                <a:ea typeface="Arial" charset="0"/>
                <a:cs typeface="Arial" charset="0"/>
                <a:sym typeface="Arial" charset="0"/>
              </a:rPr>
              <a:t>September 12, 2012.</a:t>
            </a:r>
          </a:p>
        </p:txBody>
      </p:sp>
      <p:pic>
        <p:nvPicPr>
          <p:cNvPr id="295942"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91250" y="1219200"/>
            <a:ext cx="27622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6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9901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71C6FC57-88A8-0F4B-AED7-448B7D4CDF10}" type="slidenum">
              <a:rPr lang="en-US" sz="1800" smtClean="0">
                <a:solidFill>
                  <a:srgbClr val="000000"/>
                </a:solidFill>
                <a:latin typeface="Times New Roman" charset="0"/>
                <a:cs typeface="Times New Roman" charset="0"/>
                <a:sym typeface="Times New Roman" charset="0"/>
              </a:rPr>
              <a:pPr algn="r">
                <a:defRPr/>
              </a:pPr>
              <a:t>243</a:t>
            </a:fld>
            <a:endParaRPr lang="en-US" sz="1800" smtClean="0">
              <a:solidFill>
                <a:srgbClr val="000000"/>
              </a:solidFill>
              <a:latin typeface="Times New Roman" charset="0"/>
              <a:cs typeface="Times New Roman" charset="0"/>
              <a:sym typeface="Times New Roman" charset="0"/>
            </a:endParaRPr>
          </a:p>
        </p:txBody>
      </p:sp>
      <p:sp>
        <p:nvSpPr>
          <p:cNvPr id="296963" name="Rectangle 3"/>
          <p:cNvSpPr>
            <a:spLocks/>
          </p:cNvSpPr>
          <p:nvPr/>
        </p:nvSpPr>
        <p:spPr bwMode="auto">
          <a:xfrm>
            <a:off x="990600" y="12700"/>
            <a:ext cx="72517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Jewelry</a:t>
            </a:r>
          </a:p>
        </p:txBody>
      </p:sp>
      <p:sp>
        <p:nvSpPr>
          <p:cNvPr id="296964" name="Rectangle 4"/>
          <p:cNvSpPr>
            <a:spLocks/>
          </p:cNvSpPr>
          <p:nvPr/>
        </p:nvSpPr>
        <p:spPr bwMode="auto">
          <a:xfrm>
            <a:off x="228600" y="1295400"/>
            <a:ext cx="79375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Was producing Collegiate licensed </a:t>
            </a:r>
            <a:endParaRPr lang="en-US" sz="2800" dirty="0" smtClean="0">
              <a:solidFill>
                <a:srgbClr val="2A2A40"/>
              </a:solidFill>
              <a:latin typeface="Arial" charset="0"/>
              <a:ea typeface="ＭＳ Ｐゴシック" charset="0"/>
              <a:sym typeface="Arial" charset="0"/>
            </a:endParaRPr>
          </a:p>
          <a:p>
            <a:pPr algn="l">
              <a:spcBef>
                <a:spcPts val="600"/>
              </a:spcBef>
              <a:buClr>
                <a:srgbClr val="E40B2A"/>
              </a:buClr>
              <a:buSzPct val="80000"/>
            </a:pPr>
            <a:r>
              <a:rPr lang="en-US" sz="2800" dirty="0">
                <a:solidFill>
                  <a:srgbClr val="2A2A40"/>
                </a:solidFill>
                <a:latin typeface="Arial" charset="0"/>
                <a:ea typeface="ＭＳ Ｐゴシック" charset="0"/>
                <a:sym typeface="Arial" charset="0"/>
              </a:rPr>
              <a:t> </a:t>
            </a:r>
            <a:r>
              <a:rPr lang="en-US" sz="2800" dirty="0" smtClean="0">
                <a:solidFill>
                  <a:srgbClr val="2A2A40"/>
                </a:solidFill>
                <a:latin typeface="Arial" charset="0"/>
                <a:ea typeface="ＭＳ Ｐゴシック" charset="0"/>
                <a:sym typeface="Arial" charset="0"/>
              </a:rPr>
              <a:t>   sterling </a:t>
            </a:r>
            <a:r>
              <a:rPr lang="en-US" sz="2800" dirty="0">
                <a:solidFill>
                  <a:srgbClr val="2A2A40"/>
                </a:solidFill>
                <a:latin typeface="Arial" charset="0"/>
                <a:ea typeface="ＭＳ Ｐゴシック" charset="0"/>
                <a:sym typeface="Arial" charset="0"/>
              </a:rPr>
              <a:t>silver beads in China</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err="1">
                <a:solidFill>
                  <a:srgbClr val="2A2A40"/>
                </a:solidFill>
                <a:latin typeface="Arial" charset="0"/>
                <a:ea typeface="ＭＳ Ｐゴシック" charset="0"/>
                <a:sym typeface="Arial" charset="0"/>
              </a:rPr>
              <a:t>Reshored</a:t>
            </a:r>
            <a:r>
              <a:rPr lang="en-US" sz="2800" dirty="0">
                <a:solidFill>
                  <a:srgbClr val="2A2A40"/>
                </a:solidFill>
                <a:latin typeface="Arial" charset="0"/>
                <a:ea typeface="ＭＳ Ｐゴシック" charset="0"/>
                <a:sym typeface="Arial" charset="0"/>
              </a:rPr>
              <a:t> to Grand Rapids, MI</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Added back 10 employees</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 </a:t>
            </a:r>
            <a:endParaRPr lang="en-US" sz="28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Significantly quicker product prototyping and tooling development (2 days compared to 6 weeks)</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Reduced defectives (0% vs. 25%)</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Ability to manufacture smaller run sizes (25 pieces versus 300).</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Ability to handle end recipient fulfillment domestically</a:t>
            </a:r>
          </a:p>
        </p:txBody>
      </p:sp>
      <p:pic>
        <p:nvPicPr>
          <p:cNvPr id="296965"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153150" y="1447800"/>
            <a:ext cx="260985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96966"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200" y="609600"/>
            <a:ext cx="2362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5"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30003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7325A0CB-4F3B-754B-B831-ED80C594BA44}" type="slidenum">
              <a:rPr lang="en-US" sz="1800" smtClean="0">
                <a:latin typeface="Times New Roman" charset="0"/>
                <a:cs typeface="Times New Roman" charset="0"/>
                <a:sym typeface="Times New Roman" charset="0"/>
              </a:rPr>
              <a:pPr algn="r">
                <a:defRPr/>
              </a:pPr>
              <a:t>244</a:t>
            </a:fld>
            <a:endParaRPr lang="en-US" sz="1800" smtClean="0">
              <a:latin typeface="Times New Roman" charset="0"/>
              <a:cs typeface="Times New Roman" charset="0"/>
              <a:sym typeface="Times New Roman" charset="0"/>
            </a:endParaRPr>
          </a:p>
        </p:txBody>
      </p:sp>
      <p:sp>
        <p:nvSpPr>
          <p:cNvPr id="297987" name="Rectangle 3"/>
          <p:cNvSpPr>
            <a:spLocks/>
          </p:cNvSpPr>
          <p:nvPr/>
        </p:nvSpPr>
        <p:spPr bwMode="auto">
          <a:xfrm>
            <a:off x="269875" y="1539875"/>
            <a:ext cx="80137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38100" tIns="38100" rIns="38100" bIns="38100"/>
          <a:lstStyle/>
          <a:p>
            <a:pPr marL="304800" indent="-304800" algn="l">
              <a:lnSpc>
                <a:spcPct val="80000"/>
              </a:lnSpc>
              <a:spcBef>
                <a:spcPts val="800"/>
              </a:spcBef>
            </a:pPr>
            <a:endParaRPr lang="en-US" sz="2800" dirty="0">
              <a:solidFill>
                <a:srgbClr val="190104"/>
              </a:solidFill>
              <a:latin typeface="Arial" charset="0"/>
              <a:ea typeface="ＭＳ Ｐゴシック" charset="0"/>
              <a:sym typeface="Arial" charset="0"/>
            </a:endParaRPr>
          </a:p>
          <a:p>
            <a:pPr marL="304800" indent="-304800" algn="l">
              <a:lnSpc>
                <a:spcPct val="80000"/>
              </a:lnSpc>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China to Centennial, CO</a:t>
            </a:r>
            <a:endParaRPr lang="en-US" sz="2400" dirty="0">
              <a:solidFill>
                <a:srgbClr val="666699"/>
              </a:solidFill>
              <a:latin typeface="Arial" charset="0"/>
              <a:ea typeface="ＭＳ Ｐゴシック" charset="0"/>
              <a:sym typeface="Arial" charset="0"/>
            </a:endParaRPr>
          </a:p>
          <a:p>
            <a:pPr marL="304800" indent="-304800" algn="l">
              <a:lnSpc>
                <a:spcPct val="80000"/>
              </a:lnSpc>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In-house</a:t>
            </a:r>
          </a:p>
          <a:p>
            <a:pPr marL="304800" indent="-304800" algn="l">
              <a:lnSpc>
                <a:spcPct val="80000"/>
              </a:lnSpc>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Reasons:</a:t>
            </a:r>
          </a:p>
          <a:p>
            <a:pPr marL="762000" lvl="1" indent="-304800" algn="l">
              <a:lnSpc>
                <a:spcPct val="80000"/>
              </a:lnSpc>
              <a:spcBef>
                <a:spcPts val="700"/>
              </a:spcBef>
              <a:buClr>
                <a:srgbClr val="E40B2A"/>
              </a:buClr>
              <a:buSzPct val="80000"/>
              <a:buFont typeface="Wingdings" charset="0"/>
              <a:buChar char="l"/>
            </a:pPr>
            <a:r>
              <a:rPr lang="en-US" sz="2400" dirty="0">
                <a:solidFill>
                  <a:srgbClr val="190104"/>
                </a:solidFill>
                <a:latin typeface="Arial" charset="0"/>
                <a:ea typeface="ＭＳ Ｐゴシック" charset="0"/>
                <a:sym typeface="Arial" charset="0"/>
              </a:rPr>
              <a:t>3D component printing</a:t>
            </a:r>
          </a:p>
          <a:p>
            <a:pPr marL="762000" lvl="1" indent="-304800" algn="l">
              <a:lnSpc>
                <a:spcPct val="80000"/>
              </a:lnSpc>
              <a:spcBef>
                <a:spcPts val="700"/>
              </a:spcBef>
              <a:buClr>
                <a:srgbClr val="E40B2A"/>
              </a:buClr>
              <a:buSzPct val="80000"/>
              <a:buFont typeface="Wingdings" charset="0"/>
              <a:buChar char="l"/>
            </a:pPr>
            <a:r>
              <a:rPr lang="en-US" sz="2400" dirty="0">
                <a:solidFill>
                  <a:srgbClr val="190104"/>
                </a:solidFill>
                <a:latin typeface="Arial" charset="0"/>
                <a:ea typeface="ＭＳ Ｐゴシック" charset="0"/>
                <a:sym typeface="Arial" charset="0"/>
              </a:rPr>
              <a:t>Re-design</a:t>
            </a:r>
          </a:p>
          <a:p>
            <a:pPr marL="762000" lvl="1" indent="-304800" algn="l">
              <a:lnSpc>
                <a:spcPct val="80000"/>
              </a:lnSpc>
              <a:spcBef>
                <a:spcPts val="700"/>
              </a:spcBef>
              <a:buClr>
                <a:srgbClr val="E40B2A"/>
              </a:buClr>
              <a:buSzPct val="80000"/>
              <a:buFont typeface="Wingdings" charset="0"/>
              <a:buChar char="l"/>
            </a:pPr>
            <a:r>
              <a:rPr lang="en-US" sz="2400" dirty="0">
                <a:solidFill>
                  <a:srgbClr val="190104"/>
                </a:solidFill>
                <a:latin typeface="Arial" charset="0"/>
                <a:ea typeface="ＭＳ Ｐゴシック" charset="0"/>
                <a:sym typeface="Arial" charset="0"/>
              </a:rPr>
              <a:t>Innovation</a:t>
            </a:r>
          </a:p>
          <a:p>
            <a:pPr marL="762000" lvl="1" indent="-304800" algn="l">
              <a:lnSpc>
                <a:spcPct val="80000"/>
              </a:lnSpc>
              <a:spcBef>
                <a:spcPts val="700"/>
              </a:spcBef>
              <a:buClr>
                <a:srgbClr val="E40B2A"/>
              </a:buClr>
              <a:buSzPct val="80000"/>
              <a:buFont typeface="Wingdings" charset="0"/>
              <a:buChar char="l"/>
            </a:pPr>
            <a:r>
              <a:rPr lang="en-US" sz="2400" dirty="0">
                <a:solidFill>
                  <a:srgbClr val="190104"/>
                </a:solidFill>
                <a:latin typeface="Arial" charset="0"/>
                <a:ea typeface="ＭＳ Ｐゴシック" charset="0"/>
                <a:sym typeface="Arial" charset="0"/>
              </a:rPr>
              <a:t>Ability to scale as needed</a:t>
            </a:r>
          </a:p>
          <a:p>
            <a:pPr marL="762000" lvl="1" indent="-304800" algn="l">
              <a:lnSpc>
                <a:spcPct val="80000"/>
              </a:lnSpc>
              <a:spcBef>
                <a:spcPts val="700"/>
              </a:spcBef>
              <a:buClr>
                <a:srgbClr val="E40B2A"/>
              </a:buClr>
              <a:buSzPct val="80000"/>
              <a:buFont typeface="Wingdings" charset="0"/>
              <a:buChar char="l"/>
            </a:pPr>
            <a:r>
              <a:rPr lang="en-US" sz="2400" dirty="0">
                <a:solidFill>
                  <a:srgbClr val="190104"/>
                </a:solidFill>
                <a:latin typeface="Arial" charset="0"/>
                <a:ea typeface="ＭＳ Ｐゴシック" charset="0"/>
                <a:sym typeface="Arial" charset="0"/>
              </a:rPr>
              <a:t>"Moving that back from China wasn't a question of quality — it was about our ability to </a:t>
            </a:r>
            <a:r>
              <a:rPr lang="en-US" sz="2400" dirty="0">
                <a:solidFill>
                  <a:srgbClr val="190104"/>
                </a:solidFill>
                <a:latin typeface="Arial Bold" charset="0"/>
                <a:ea typeface="ＭＳ Ｐゴシック" charset="0"/>
                <a:sym typeface="Arial Bold" charset="0"/>
              </a:rPr>
              <a:t>innovate</a:t>
            </a:r>
            <a:r>
              <a:rPr lang="en-US" sz="2400" dirty="0">
                <a:solidFill>
                  <a:srgbClr val="190104"/>
                </a:solidFill>
                <a:latin typeface="Arial" charset="0"/>
                <a:ea typeface="ＭＳ Ｐゴシック" charset="0"/>
                <a:sym typeface="Arial" charset="0"/>
              </a:rPr>
              <a:t> and make the product better."</a:t>
            </a:r>
          </a:p>
        </p:txBody>
      </p:sp>
      <p:sp>
        <p:nvSpPr>
          <p:cNvPr id="297988" name="Rectangle 4"/>
          <p:cNvSpPr>
            <a:spLocks/>
          </p:cNvSpPr>
          <p:nvPr/>
        </p:nvSpPr>
        <p:spPr bwMode="auto">
          <a:xfrm>
            <a:off x="104775" y="6310313"/>
            <a:ext cx="8928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Greg Avery,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Bringing manufacturing back from China was key to this tech innovation.</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Denver Business Journal</a:t>
            </a:r>
            <a:r>
              <a:rPr lang="en-US" altLang="ja-JP" sz="1100" dirty="0">
                <a:solidFill>
                  <a:srgbClr val="190104"/>
                </a:solidFill>
                <a:latin typeface="Arial" charset="0"/>
                <a:ea typeface="Arial" charset="0"/>
                <a:cs typeface="Arial" charset="0"/>
                <a:sym typeface="Arial" charset="0"/>
              </a:rPr>
              <a:t>. </a:t>
            </a:r>
            <a:endParaRPr lang="en-US" altLang="ja-JP" sz="1100" dirty="0" smtClean="0">
              <a:solidFill>
                <a:srgbClr val="190104"/>
              </a:solidFill>
              <a:latin typeface="Arial" charset="0"/>
              <a:ea typeface="Arial" charset="0"/>
              <a:cs typeface="Arial" charset="0"/>
              <a:sym typeface="Arial" charset="0"/>
            </a:endParaRPr>
          </a:p>
          <a:p>
            <a:pPr algn="l"/>
            <a:r>
              <a:rPr lang="en-US" altLang="ja-JP" sz="1100" dirty="0" smtClean="0">
                <a:solidFill>
                  <a:srgbClr val="190104"/>
                </a:solidFill>
                <a:latin typeface="Arial" charset="0"/>
                <a:ea typeface="Arial" charset="0"/>
                <a:cs typeface="Arial" charset="0"/>
                <a:sym typeface="Arial" charset="0"/>
              </a:rPr>
              <a:t>November </a:t>
            </a:r>
            <a:r>
              <a:rPr lang="en-US" altLang="ja-JP" sz="1100" dirty="0">
                <a:solidFill>
                  <a:srgbClr val="190104"/>
                </a:solidFill>
                <a:latin typeface="Arial" charset="0"/>
                <a:ea typeface="Arial" charset="0"/>
                <a:cs typeface="Arial" charset="0"/>
                <a:sym typeface="Arial" charset="0"/>
              </a:rPr>
              <a:t>17, 2014.</a:t>
            </a:r>
            <a:endParaRPr lang="en-US" sz="1100" dirty="0">
              <a:solidFill>
                <a:srgbClr val="190104"/>
              </a:solidFill>
              <a:latin typeface="Arial" charset="0"/>
              <a:ea typeface="Arial" charset="0"/>
              <a:cs typeface="Arial" charset="0"/>
              <a:sym typeface="Arial" charset="0"/>
            </a:endParaRPr>
          </a:p>
        </p:txBody>
      </p:sp>
      <p:pic>
        <p:nvPicPr>
          <p:cNvPr id="29798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76850" y="2247900"/>
            <a:ext cx="371475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97990"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15000" y="558800"/>
            <a:ext cx="34036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97991" name="Rectangle 7"/>
          <p:cNvSpPr>
            <a:spLocks/>
          </p:cNvSpPr>
          <p:nvPr/>
        </p:nvSpPr>
        <p:spPr bwMode="auto">
          <a:xfrm>
            <a:off x="1171575" y="0"/>
            <a:ext cx="72517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38100" tIns="38100" rIns="38100" bIns="38100" anchor="ctr"/>
          <a:lstStyle/>
          <a:p>
            <a:r>
              <a:rPr lang="en-US" sz="3200" dirty="0">
                <a:solidFill>
                  <a:schemeClr val="tx1"/>
                </a:solidFill>
                <a:latin typeface="Arial" charset="0"/>
                <a:ea typeface="ＭＳ Ｐゴシック" charset="0"/>
                <a:sym typeface="Arial" charset="0"/>
              </a:rPr>
              <a:t>Wireless Stethoscope</a:t>
            </a:r>
          </a:p>
        </p:txBody>
      </p:sp>
    </p:spTree>
  </p:cSld>
  <p:clrMapOvr>
    <a:masterClrMapping/>
  </p:clrMapOvr>
  <p:transition xmlns:p14="http://schemas.microsoft.com/office/powerpoint/2010/main"/>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33"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208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A6F3EB7B-03ED-264D-A2DF-A6E61C3B5EC6}" type="slidenum">
              <a:rPr lang="en-US" sz="1800" smtClean="0">
                <a:solidFill>
                  <a:srgbClr val="000000"/>
                </a:solidFill>
                <a:latin typeface="Times New Roman" charset="0"/>
                <a:cs typeface="Times New Roman" charset="0"/>
                <a:sym typeface="Times New Roman" charset="0"/>
              </a:rPr>
              <a:pPr algn="r">
                <a:defRPr/>
              </a:pPr>
              <a:t>245</a:t>
            </a:fld>
            <a:endParaRPr lang="en-US" sz="1800" smtClean="0">
              <a:solidFill>
                <a:srgbClr val="000000"/>
              </a:solidFill>
              <a:latin typeface="Times New Roman" charset="0"/>
              <a:cs typeface="Times New Roman" charset="0"/>
              <a:sym typeface="Times New Roman" charset="0"/>
            </a:endParaRPr>
          </a:p>
        </p:txBody>
      </p:sp>
      <p:sp>
        <p:nvSpPr>
          <p:cNvPr id="300035" name="Rectangle 3"/>
          <p:cNvSpPr>
            <a:spLocks/>
          </p:cNvSpPr>
          <p:nvPr/>
        </p:nvSpPr>
        <p:spPr bwMode="auto">
          <a:xfrm>
            <a:off x="762000" y="65088"/>
            <a:ext cx="79375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smtClean="0">
                <a:solidFill>
                  <a:srgbClr val="2A2A40"/>
                </a:solidFill>
                <a:latin typeface="Arial" charset="0"/>
                <a:ea typeface="ＭＳ Ｐゴシック" charset="0"/>
                <a:sym typeface="Arial" charset="0"/>
              </a:rPr>
              <a:t>Men’</a:t>
            </a:r>
            <a:r>
              <a:rPr lang="en-US" altLang="ja-JP" sz="3200" dirty="0" smtClean="0">
                <a:solidFill>
                  <a:srgbClr val="2A2A40"/>
                </a:solidFill>
                <a:latin typeface="Arial" charset="0"/>
                <a:ea typeface="Arial" charset="0"/>
                <a:cs typeface="Arial" charset="0"/>
                <a:sym typeface="Arial" charset="0"/>
              </a:rPr>
              <a:t>s </a:t>
            </a:r>
            <a:r>
              <a:rPr lang="en-US" altLang="ja-JP" sz="3200" dirty="0">
                <a:solidFill>
                  <a:srgbClr val="2A2A40"/>
                </a:solidFill>
                <a:latin typeface="Arial" charset="0"/>
                <a:ea typeface="Arial" charset="0"/>
                <a:cs typeface="Arial" charset="0"/>
                <a:sym typeface="Arial" charset="0"/>
              </a:rPr>
              <a:t>Sweat-Proof Undershirts </a:t>
            </a:r>
            <a:r>
              <a:rPr lang="en-US" altLang="ja-JP" sz="2800" dirty="0">
                <a:solidFill>
                  <a:srgbClr val="2A2A40"/>
                </a:solidFill>
                <a:latin typeface="Arial" charset="0"/>
                <a:sym typeface="Arial" charset="0"/>
              </a:rPr>
              <a:t/>
            </a:r>
            <a:br>
              <a:rPr lang="en-US" altLang="ja-JP" sz="2800" dirty="0">
                <a:solidFill>
                  <a:srgbClr val="2A2A40"/>
                </a:solidFill>
                <a:latin typeface="Arial" charset="0"/>
                <a:sym typeface="Arial" charset="0"/>
              </a:rPr>
            </a:br>
            <a:r>
              <a:rPr lang="en-US" altLang="ja-JP" sz="2800" dirty="0">
                <a:solidFill>
                  <a:srgbClr val="2A2A40"/>
                </a:solidFill>
                <a:latin typeface="Arial" charset="0"/>
                <a:sym typeface="Arial" charset="0"/>
              </a:rPr>
              <a:t>(Kept from Offshoring)</a:t>
            </a:r>
            <a:endParaRPr lang="en-US" sz="2800" dirty="0">
              <a:solidFill>
                <a:srgbClr val="2A2A40"/>
              </a:solidFill>
              <a:latin typeface="Arial" charset="0"/>
              <a:sym typeface="Arial" charset="0"/>
            </a:endParaRPr>
          </a:p>
        </p:txBody>
      </p:sp>
      <p:sp>
        <p:nvSpPr>
          <p:cNvPr id="300036" name="Rectangle 4"/>
          <p:cNvSpPr>
            <a:spLocks/>
          </p:cNvSpPr>
          <p:nvPr/>
        </p:nvSpPr>
        <p:spPr bwMode="auto">
          <a:xfrm>
            <a:off x="152400" y="2895600"/>
            <a:ext cx="88519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Attempted to raise $25,000 on </a:t>
            </a:r>
            <a:r>
              <a:rPr lang="en-US" sz="2800" dirty="0" err="1">
                <a:solidFill>
                  <a:srgbClr val="2A2A40"/>
                </a:solidFill>
                <a:latin typeface="Arial" charset="0"/>
                <a:ea typeface="ＭＳ Ｐゴシック" charset="0"/>
                <a:sym typeface="Arial" charset="0"/>
              </a:rPr>
              <a:t>Indiegogo</a:t>
            </a:r>
            <a:r>
              <a:rPr lang="en-US" sz="2800" dirty="0">
                <a:solidFill>
                  <a:srgbClr val="2A2A40"/>
                </a:solidFill>
                <a:latin typeface="Arial" charset="0"/>
                <a:ea typeface="ＭＳ Ｐゴシック" charset="0"/>
                <a:sym typeface="Arial" charset="0"/>
              </a:rPr>
              <a:t> (</a:t>
            </a:r>
            <a:r>
              <a:rPr lang="en-US" sz="2800" dirty="0" err="1">
                <a:solidFill>
                  <a:srgbClr val="2A2A40"/>
                </a:solidFill>
                <a:latin typeface="Arial" charset="0"/>
                <a:ea typeface="ＭＳ Ｐゴシック" charset="0"/>
                <a:sym typeface="Arial" charset="0"/>
              </a:rPr>
              <a:t>crowdfunding</a:t>
            </a:r>
            <a:r>
              <a:rPr lang="en-US" sz="2800" dirty="0">
                <a:solidFill>
                  <a:srgbClr val="2A2A40"/>
                </a:solidFill>
                <a:latin typeface="Arial" charset="0"/>
                <a:ea typeface="ＭＳ Ｐゴシック" charset="0"/>
                <a:sym typeface="Arial" charset="0"/>
              </a:rPr>
              <a:t>) because angel investors wanted them to offshore</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Reason:</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To create jobs in the U.S.: one job per 2,000 t-shirts</a:t>
            </a:r>
          </a:p>
        </p:txBody>
      </p:sp>
      <p:sp>
        <p:nvSpPr>
          <p:cNvPr id="300037" name="Rectangle 5"/>
          <p:cNvSpPr>
            <a:spLocks/>
          </p:cNvSpPr>
          <p:nvPr/>
        </p:nvSpPr>
        <p:spPr bwMode="auto">
          <a:xfrm>
            <a:off x="152400" y="6324600"/>
            <a:ext cx="8928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a:t>
            </a:r>
            <a:r>
              <a:rPr lang="en-US" sz="1100" dirty="0" err="1">
                <a:solidFill>
                  <a:srgbClr val="190104"/>
                </a:solidFill>
                <a:latin typeface="Arial" charset="0"/>
                <a:ea typeface="ＭＳ Ｐゴシック" charset="0"/>
                <a:sym typeface="Arial" charset="0"/>
              </a:rPr>
              <a:t>Heesun</a:t>
            </a:r>
            <a:r>
              <a:rPr lang="en-US" sz="1100" dirty="0">
                <a:solidFill>
                  <a:srgbClr val="190104"/>
                </a:solidFill>
                <a:latin typeface="Arial" charset="0"/>
                <a:ea typeface="ＭＳ Ｐゴシック" charset="0"/>
                <a:sym typeface="Arial" charset="0"/>
              </a:rPr>
              <a:t> Wee, </a:t>
            </a:r>
            <a:r>
              <a:rPr lang="en-US" sz="1100" dirty="0">
                <a:solidFill>
                  <a:srgbClr val="190104"/>
                </a:solidFill>
                <a:latin typeface="Arial Italic" charset="0"/>
                <a:ea typeface="ＭＳ Ｐゴシック" charset="0"/>
                <a:sym typeface="Arial Italic" charset="0"/>
              </a:rPr>
              <a:t>CNBC</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Welcome Home,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Made in U.S.A.</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on the Rise.</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June 8, 2013. </a:t>
            </a:r>
            <a:r>
              <a:rPr lang="en-US" altLang="ja-JP" sz="1100" u="sng" dirty="0">
                <a:solidFill>
                  <a:srgbClr val="CCCCFF"/>
                </a:solidFill>
                <a:latin typeface="Arial" charset="0"/>
                <a:ea typeface="Arial" charset="0"/>
                <a:cs typeface="Arial" charset="0"/>
                <a:sym typeface="Arial" charset="0"/>
                <a:hlinkClick r:id="rId4"/>
              </a:rPr>
              <a:t>http://www.cnbc.com/id/100610061/</a:t>
            </a:r>
            <a:r>
              <a:rPr lang="en-US" altLang="ja-JP" sz="1100" dirty="0">
                <a:solidFill>
                  <a:srgbClr val="190104"/>
                </a:solidFill>
                <a:latin typeface="Arial" charset="0"/>
                <a:ea typeface="Arial" charset="0"/>
                <a:cs typeface="Arial" charset="0"/>
                <a:sym typeface="Arial" charset="0"/>
              </a:rPr>
              <a:t>. </a:t>
            </a:r>
            <a:endParaRPr lang="en-US" sz="1100" dirty="0">
              <a:solidFill>
                <a:srgbClr val="190104"/>
              </a:solidFill>
              <a:latin typeface="Arial" charset="0"/>
              <a:ea typeface="Arial" charset="0"/>
              <a:cs typeface="Arial" charset="0"/>
              <a:sym typeface="Arial" charset="0"/>
            </a:endParaRPr>
          </a:p>
        </p:txBody>
      </p:sp>
      <p:pic>
        <p:nvPicPr>
          <p:cNvPr id="300038"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65813" y="1066800"/>
            <a:ext cx="31178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8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413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551E0647-B459-0244-801B-57818B70C415}" type="slidenum">
              <a:rPr lang="en-US" sz="1800" smtClean="0">
                <a:solidFill>
                  <a:srgbClr val="000000"/>
                </a:solidFill>
                <a:latin typeface="Times New Roman" charset="0"/>
                <a:cs typeface="Times New Roman" charset="0"/>
                <a:sym typeface="Times New Roman" charset="0"/>
              </a:rPr>
              <a:pPr algn="r">
                <a:defRPr/>
              </a:pPr>
              <a:t>246</a:t>
            </a:fld>
            <a:endParaRPr lang="en-US" sz="1800" smtClean="0">
              <a:solidFill>
                <a:srgbClr val="000000"/>
              </a:solidFill>
              <a:latin typeface="Times New Roman" charset="0"/>
              <a:cs typeface="Times New Roman" charset="0"/>
              <a:sym typeface="Times New Roman" charset="0"/>
            </a:endParaRPr>
          </a:p>
        </p:txBody>
      </p:sp>
      <p:sp>
        <p:nvSpPr>
          <p:cNvPr id="304131" name="Rectangle 3"/>
          <p:cNvSpPr>
            <a:spLocks noGrp="1" noChangeArrowheads="1"/>
          </p:cNvSpPr>
          <p:nvPr>
            <p:ph type="title"/>
          </p:nvPr>
        </p:nvSpPr>
        <p:spPr>
          <a:xfrm>
            <a:off x="1654175" y="0"/>
            <a:ext cx="6146800" cy="11430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Steel</a:t>
            </a:r>
            <a:br>
              <a:rPr lang="en-US" sz="3200" dirty="0" smtClean="0">
                <a:solidFill>
                  <a:srgbClr val="2A2A40"/>
                </a:solidFill>
              </a:rPr>
            </a:br>
            <a:r>
              <a:rPr lang="en-US" sz="3200" dirty="0" smtClean="0">
                <a:solidFill>
                  <a:srgbClr val="2A2A40"/>
                </a:solidFill>
              </a:rPr>
              <a:t>(</a:t>
            </a:r>
            <a:r>
              <a:rPr lang="en-US" sz="3200" dirty="0">
                <a:solidFill>
                  <a:srgbClr val="2A2A40"/>
                </a:solidFill>
                <a:latin typeface="Arial" charset="0"/>
                <a:ea typeface="ＭＳ Ｐゴシック" charset="0"/>
              </a:rPr>
              <a:t>Foreign Direct Investment</a:t>
            </a:r>
            <a:r>
              <a:rPr lang="en-US" sz="3200" dirty="0" smtClean="0">
                <a:solidFill>
                  <a:srgbClr val="2A2A40"/>
                </a:solidFill>
              </a:rPr>
              <a:t>)</a:t>
            </a:r>
          </a:p>
        </p:txBody>
      </p:sp>
      <p:sp>
        <p:nvSpPr>
          <p:cNvPr id="302084" name="Rectangle 4"/>
          <p:cNvSpPr>
            <a:spLocks/>
          </p:cNvSpPr>
          <p:nvPr/>
        </p:nvSpPr>
        <p:spPr bwMode="auto">
          <a:xfrm>
            <a:off x="152400" y="1454150"/>
            <a:ext cx="88519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Germany to Calvert, AL in 2010</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$5 billion investment to build processing plant</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Currency variation</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Freight cost</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Inventory</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Supply chain interruption risk</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U.S. price of natural gas, energy</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Facility purchased in 2014 by </a:t>
            </a:r>
            <a:r>
              <a:rPr lang="en-US" sz="2800" dirty="0" err="1">
                <a:latin typeface="Arial" charset="0"/>
                <a:ea typeface="ＭＳ Ｐゴシック" charset="0"/>
                <a:sym typeface="Arial" charset="0"/>
              </a:rPr>
              <a:t>ArcelorMittal</a:t>
            </a:r>
            <a:r>
              <a:rPr lang="en-US" sz="2800" dirty="0">
                <a:latin typeface="Arial" charset="0"/>
                <a:ea typeface="ＭＳ Ｐゴシック" charset="0"/>
                <a:sym typeface="Arial" charset="0"/>
              </a:rPr>
              <a:t> and Nippon Steel and Sumitomo Metal Corp</a:t>
            </a:r>
          </a:p>
        </p:txBody>
      </p:sp>
      <p:sp>
        <p:nvSpPr>
          <p:cNvPr id="302085" name="Rectangle 5"/>
          <p:cNvSpPr>
            <a:spLocks/>
          </p:cNvSpPr>
          <p:nvPr/>
        </p:nvSpPr>
        <p:spPr bwMode="auto">
          <a:xfrm>
            <a:off x="198438" y="5943600"/>
            <a:ext cx="87757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a:ea typeface="ＭＳ Ｐゴシック" charset="0"/>
                <a:cs typeface="Arial"/>
                <a:sym typeface="Arial" charset="0"/>
              </a:rPr>
              <a:t>Source: Michael Finch II, </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ThyssenKrupp no more, Calvert steel processing plant gets new name after acquisition.</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a:t>
            </a:r>
            <a:r>
              <a:rPr lang="en-US" altLang="ja-JP" sz="1100" dirty="0" err="1">
                <a:solidFill>
                  <a:srgbClr val="190104"/>
                </a:solidFill>
                <a:latin typeface="Arial"/>
                <a:ea typeface="Arial" charset="0"/>
                <a:cs typeface="Arial"/>
                <a:sym typeface="Arial" charset="0"/>
              </a:rPr>
              <a:t>AL.com</a:t>
            </a:r>
            <a:r>
              <a:rPr lang="en-US" altLang="ja-JP" sz="1100" dirty="0">
                <a:solidFill>
                  <a:srgbClr val="190104"/>
                </a:solidFill>
                <a:latin typeface="Arial"/>
                <a:ea typeface="Arial" charset="0"/>
                <a:cs typeface="Arial"/>
                <a:sym typeface="Arial" charset="0"/>
              </a:rPr>
              <a:t>, February 28, 2014.</a:t>
            </a:r>
            <a:endParaRPr lang="en-US" altLang="ja-JP" sz="1100" dirty="0">
              <a:latin typeface="Arial"/>
              <a:ea typeface="Lucida Grande" charset="0"/>
              <a:cs typeface="Arial"/>
              <a:sym typeface="Arial" charset="0"/>
            </a:endParaRPr>
          </a:p>
          <a:p>
            <a:pPr algn="l"/>
            <a:r>
              <a:rPr lang="en-US" sz="1100" dirty="0">
                <a:latin typeface="Arial"/>
                <a:ea typeface="Arial" charset="0"/>
                <a:cs typeface="Arial"/>
                <a:sym typeface="Arial" charset="0"/>
              </a:rPr>
              <a:t>Trey Hollingsworth, </a:t>
            </a:r>
            <a:r>
              <a:rPr lang="ja-JP" altLang="en-US" sz="1100" dirty="0">
                <a:latin typeface="Arial"/>
                <a:ea typeface="ＭＳ Ｐゴシック" charset="0"/>
                <a:cs typeface="Arial"/>
                <a:sym typeface="Arial" charset="0"/>
              </a:rPr>
              <a:t>“</a:t>
            </a:r>
            <a:r>
              <a:rPr lang="en-US" altLang="ja-JP" sz="1100" dirty="0">
                <a:latin typeface="Arial"/>
                <a:ea typeface="Arial" charset="0"/>
                <a:cs typeface="Arial"/>
                <a:sym typeface="Arial" charset="0"/>
              </a:rPr>
              <a:t>Assembling Success in the U.S.</a:t>
            </a:r>
            <a:r>
              <a:rPr lang="ja-JP" altLang="en-US" sz="1100" dirty="0">
                <a:latin typeface="Arial"/>
                <a:ea typeface="ＭＳ Ｐゴシック" charset="0"/>
                <a:cs typeface="Arial"/>
                <a:sym typeface="Arial" charset="0"/>
              </a:rPr>
              <a:t>”</a:t>
            </a:r>
            <a:r>
              <a:rPr lang="en-US" altLang="ja-JP" sz="1100" dirty="0">
                <a:latin typeface="Arial"/>
                <a:ea typeface="Arial" charset="0"/>
                <a:cs typeface="Arial"/>
                <a:sym typeface="Arial" charset="0"/>
              </a:rPr>
              <a:t> </a:t>
            </a:r>
            <a:r>
              <a:rPr lang="en-US" altLang="ja-JP" sz="1100" dirty="0" err="1">
                <a:latin typeface="Arial"/>
                <a:ea typeface="Arial" charset="0"/>
                <a:cs typeface="Arial"/>
                <a:sym typeface="Arial" charset="0"/>
              </a:rPr>
              <a:t>Cire</a:t>
            </a:r>
            <a:r>
              <a:rPr lang="en-US" altLang="ja-JP" sz="1100" dirty="0">
                <a:latin typeface="Arial"/>
                <a:ea typeface="Arial" charset="0"/>
                <a:cs typeface="Arial"/>
                <a:sym typeface="Arial" charset="0"/>
              </a:rPr>
              <a:t> Magazine, January 10, 2011.</a:t>
            </a:r>
            <a:endParaRPr lang="en-US" altLang="ja-JP" sz="1100" dirty="0">
              <a:latin typeface="Arial"/>
              <a:ea typeface="Lucida Grande" charset="0"/>
              <a:cs typeface="Arial"/>
              <a:sym typeface="Arial" charset="0"/>
            </a:endParaRPr>
          </a:p>
          <a:p>
            <a:pPr algn="l"/>
            <a:r>
              <a:rPr lang="en-US" sz="1100" dirty="0">
                <a:latin typeface="Arial"/>
                <a:ea typeface="Arial" charset="0"/>
                <a:cs typeface="Arial"/>
                <a:sym typeface="Arial" charset="0"/>
              </a:rPr>
              <a:t>John W. Miller, </a:t>
            </a:r>
            <a:r>
              <a:rPr lang="ja-JP" altLang="en-US" sz="1100" dirty="0">
                <a:latin typeface="Arial"/>
                <a:ea typeface="ＭＳ Ｐゴシック" charset="0"/>
                <a:cs typeface="Arial"/>
                <a:sym typeface="Arial" charset="0"/>
              </a:rPr>
              <a:t>“</a:t>
            </a:r>
            <a:r>
              <a:rPr lang="en-US" altLang="ja-JP" sz="1100" dirty="0">
                <a:latin typeface="Arial"/>
                <a:ea typeface="Arial" charset="0"/>
                <a:cs typeface="Arial"/>
                <a:sym typeface="Arial" charset="0"/>
              </a:rPr>
              <a:t>America</a:t>
            </a:r>
            <a:r>
              <a:rPr lang="ja-JP" altLang="en-US" sz="1100" dirty="0">
                <a:latin typeface="Arial"/>
                <a:ea typeface="ＭＳ Ｐゴシック" charset="0"/>
                <a:cs typeface="Arial"/>
                <a:sym typeface="Arial" charset="0"/>
              </a:rPr>
              <a:t>’</a:t>
            </a:r>
            <a:r>
              <a:rPr lang="en-US" altLang="ja-JP" sz="1100" dirty="0">
                <a:latin typeface="Arial"/>
                <a:ea typeface="Arial" charset="0"/>
                <a:cs typeface="Arial"/>
                <a:sym typeface="Arial" charset="0"/>
              </a:rPr>
              <a:t>s $5 billion steel mill for sale.</a:t>
            </a:r>
            <a:r>
              <a:rPr lang="ja-JP" altLang="en-US" sz="1100" dirty="0">
                <a:latin typeface="Arial"/>
                <a:ea typeface="ＭＳ Ｐゴシック" charset="0"/>
                <a:cs typeface="Arial"/>
                <a:sym typeface="Arial" charset="0"/>
              </a:rPr>
              <a:t>”</a:t>
            </a:r>
            <a:r>
              <a:rPr lang="en-US" altLang="ja-JP" sz="1100" dirty="0">
                <a:latin typeface="Arial"/>
                <a:ea typeface="Arial" charset="0"/>
                <a:cs typeface="Arial"/>
                <a:sym typeface="Arial" charset="0"/>
              </a:rPr>
              <a:t> </a:t>
            </a:r>
            <a:r>
              <a:rPr lang="en-US" altLang="ja-JP" sz="1100" dirty="0">
                <a:latin typeface="Arial"/>
                <a:ea typeface="Arial Italic" charset="0"/>
                <a:cs typeface="Arial"/>
                <a:sym typeface="Arial Italic" charset="0"/>
              </a:rPr>
              <a:t>Wall Street Journal</a:t>
            </a:r>
            <a:r>
              <a:rPr lang="en-US" altLang="ja-JP" sz="1100" dirty="0">
                <a:latin typeface="Arial"/>
                <a:ea typeface="Arial" charset="0"/>
                <a:cs typeface="Arial"/>
                <a:sym typeface="Arial" charset="0"/>
              </a:rPr>
              <a:t>. October 1, 2012.</a:t>
            </a:r>
            <a:endParaRPr lang="en-US" sz="1100" dirty="0">
              <a:latin typeface="Arial"/>
              <a:ea typeface="Arial" charset="0"/>
              <a:cs typeface="Arial"/>
              <a:sym typeface="Arial" charset="0"/>
            </a:endParaRPr>
          </a:p>
        </p:txBody>
      </p:sp>
      <p:pic>
        <p:nvPicPr>
          <p:cNvPr id="302086"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08763" y="1149350"/>
            <a:ext cx="2382837"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515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59A1874F-E7EE-5149-9FB5-3264EF2956AF}" type="slidenum">
              <a:rPr lang="en-US" sz="1800" smtClean="0">
                <a:solidFill>
                  <a:srgbClr val="000000"/>
                </a:solidFill>
                <a:latin typeface="Times New Roman" charset="0"/>
                <a:cs typeface="Times New Roman" charset="0"/>
                <a:sym typeface="Times New Roman" charset="0"/>
              </a:rPr>
              <a:pPr algn="r">
                <a:defRPr/>
              </a:pPr>
              <a:t>247</a:t>
            </a:fld>
            <a:endParaRPr lang="en-US" sz="1800" smtClean="0">
              <a:solidFill>
                <a:srgbClr val="000000"/>
              </a:solidFill>
              <a:latin typeface="Times New Roman" charset="0"/>
              <a:cs typeface="Times New Roman" charset="0"/>
              <a:sym typeface="Times New Roman" charset="0"/>
            </a:endParaRPr>
          </a:p>
        </p:txBody>
      </p:sp>
      <p:sp>
        <p:nvSpPr>
          <p:cNvPr id="305155" name="Rectangle 3"/>
          <p:cNvSpPr>
            <a:spLocks noGrp="1" noChangeArrowheads="1"/>
          </p:cNvSpPr>
          <p:nvPr>
            <p:ph type="title"/>
          </p:nvPr>
        </p:nvSpPr>
        <p:spPr>
          <a:xfrm>
            <a:off x="1828800" y="61912"/>
            <a:ext cx="7239000" cy="928688"/>
          </a:xfrm>
        </p:spPr>
        <p:txBody>
          <a:bodyPr/>
          <a:lstStyle/>
          <a:p>
            <a:pPr algn="ctr" eaLnBrk="1" hangingPunct="1">
              <a:defRPr/>
            </a:pPr>
            <a:r>
              <a:rPr lang="en-US" sz="3200" dirty="0" smtClean="0">
                <a:solidFill>
                  <a:srgbClr val="190104"/>
                </a:solidFill>
              </a:rPr>
              <a:t>High-end Shock Absorbers</a:t>
            </a:r>
            <a:br>
              <a:rPr lang="en-US" sz="3200" dirty="0" smtClean="0">
                <a:solidFill>
                  <a:srgbClr val="190104"/>
                </a:solidFill>
              </a:rPr>
            </a:br>
            <a:r>
              <a:rPr lang="en-US" sz="3200" dirty="0" smtClean="0">
                <a:solidFill>
                  <a:srgbClr val="190104"/>
                </a:solidFill>
              </a:rPr>
              <a:t>(</a:t>
            </a:r>
            <a:r>
              <a:rPr lang="en-US" sz="3200" dirty="0">
                <a:solidFill>
                  <a:srgbClr val="2A2A40"/>
                </a:solidFill>
                <a:latin typeface="Arial" charset="0"/>
                <a:ea typeface="ＭＳ Ｐゴシック" charset="0"/>
              </a:rPr>
              <a:t>Foreign Direct </a:t>
            </a:r>
            <a:r>
              <a:rPr lang="en-US" sz="3200" dirty="0" smtClean="0">
                <a:solidFill>
                  <a:srgbClr val="2A2A40"/>
                </a:solidFill>
                <a:latin typeface="Arial" charset="0"/>
                <a:ea typeface="ＭＳ Ｐゴシック" charset="0"/>
              </a:rPr>
              <a:t>Investment / </a:t>
            </a:r>
            <a:r>
              <a:rPr lang="en-US" sz="3200" dirty="0" smtClean="0">
                <a:solidFill>
                  <a:srgbClr val="190104"/>
                </a:solidFill>
              </a:rPr>
              <a:t>Expansion)</a:t>
            </a:r>
          </a:p>
        </p:txBody>
      </p:sp>
      <p:sp>
        <p:nvSpPr>
          <p:cNvPr id="303109" name="Rectangle 5"/>
          <p:cNvSpPr>
            <a:spLocks/>
          </p:cNvSpPr>
          <p:nvPr/>
        </p:nvSpPr>
        <p:spPr bwMode="auto">
          <a:xfrm>
            <a:off x="304800" y="6248400"/>
            <a:ext cx="81661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p>
            <a:pPr algn="l"/>
            <a:r>
              <a:rPr lang="en-US" sz="1100" dirty="0">
                <a:latin typeface="Arial" charset="0"/>
                <a:ea typeface="ＭＳ Ｐゴシック" charset="0"/>
                <a:sym typeface="Arial" charset="0"/>
              </a:rPr>
              <a:t>Source: </a:t>
            </a:r>
            <a:r>
              <a:rPr lang="ja-JP" altLang="en-US" sz="1100" dirty="0">
                <a:latin typeface="Arial" charset="0"/>
                <a:ea typeface="ＭＳ Ｐゴシック" charset="0"/>
                <a:sym typeface="Arial" charset="0"/>
              </a:rPr>
              <a:t>“</a:t>
            </a:r>
            <a:r>
              <a:rPr lang="en-US" altLang="ja-JP" sz="1100" dirty="0">
                <a:latin typeface="Arial" charset="0"/>
                <a:ea typeface="Arial" charset="0"/>
                <a:cs typeface="Arial" charset="0"/>
                <a:sym typeface="Arial" charset="0"/>
              </a:rPr>
              <a:t>Auto parts manufacturing expansion to add 214 jobs in southwest Ohio.</a:t>
            </a:r>
            <a:r>
              <a:rPr lang="ja-JP" altLang="en-US" sz="1100" dirty="0">
                <a:latin typeface="Arial" charset="0"/>
                <a:ea typeface="ＭＳ Ｐゴシック" charset="0"/>
                <a:sym typeface="Arial" charset="0"/>
              </a:rPr>
              <a:t>”</a:t>
            </a:r>
            <a:r>
              <a:rPr lang="en-US" altLang="ja-JP" sz="1100" dirty="0">
                <a:latin typeface="Arial" charset="0"/>
                <a:ea typeface="Arial" charset="0"/>
                <a:cs typeface="Arial" charset="0"/>
                <a:sym typeface="Arial" charset="0"/>
              </a:rPr>
              <a:t> </a:t>
            </a:r>
            <a:r>
              <a:rPr lang="en-US" altLang="ja-JP" sz="1100" dirty="0">
                <a:latin typeface="Arial Italic" charset="0"/>
                <a:ea typeface="Arial Italic" charset="0"/>
                <a:cs typeface="Arial Italic" charset="0"/>
                <a:sym typeface="Arial Italic" charset="0"/>
              </a:rPr>
              <a:t>Fox Business/AP</a:t>
            </a:r>
            <a:r>
              <a:rPr lang="en-US" altLang="ja-JP" sz="1100" dirty="0">
                <a:latin typeface="Arial" charset="0"/>
                <a:ea typeface="Arial" charset="0"/>
                <a:cs typeface="Arial" charset="0"/>
                <a:sym typeface="Arial" charset="0"/>
              </a:rPr>
              <a:t>. July 28, 2014.</a:t>
            </a:r>
            <a:endParaRPr lang="en-US" sz="1100" dirty="0">
              <a:latin typeface="Arial" charset="0"/>
              <a:ea typeface="Arial" charset="0"/>
              <a:cs typeface="Arial" charset="0"/>
              <a:sym typeface="Arial" charset="0"/>
            </a:endParaRPr>
          </a:p>
        </p:txBody>
      </p:sp>
      <p:pic>
        <p:nvPicPr>
          <p:cNvPr id="30311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02338" y="1339850"/>
            <a:ext cx="300355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2" name="Rectangle 1"/>
          <p:cNvSpPr/>
          <p:nvPr/>
        </p:nvSpPr>
        <p:spPr>
          <a:xfrm>
            <a:off x="304800" y="2133600"/>
            <a:ext cx="6781800" cy="2523255"/>
          </a:xfrm>
          <a:prstGeom prst="rect">
            <a:avLst/>
          </a:prstGeom>
        </p:spPr>
        <p:txBody>
          <a:bodyPr wrap="square">
            <a:spAutoFit/>
          </a:bodyPr>
          <a:lstStyle/>
          <a:p>
            <a:pPr marL="304800" indent="-304800" algn="l">
              <a:lnSpc>
                <a:spcPct val="80000"/>
              </a:lnSpc>
              <a:spcBef>
                <a:spcPts val="700"/>
              </a:spcBef>
              <a:buClr>
                <a:srgbClr val="E40B2A"/>
              </a:buClr>
              <a:buSzPct val="80000"/>
              <a:buFont typeface="Wingdings" charset="0"/>
              <a:buChar char="l"/>
            </a:pPr>
            <a:r>
              <a:rPr lang="en-US" sz="2800" dirty="0" smtClean="0">
                <a:solidFill>
                  <a:srgbClr val="190104"/>
                </a:solidFill>
                <a:latin typeface="Arial" charset="0"/>
                <a:ea typeface="ＭＳ Ｐゴシック" charset="0"/>
                <a:sym typeface="Arial" charset="0"/>
              </a:rPr>
              <a:t>Germany to Hamilton, OH</a:t>
            </a:r>
            <a:endParaRPr lang="en-US" sz="2400" dirty="0">
              <a:solidFill>
                <a:srgbClr val="666699"/>
              </a:solidFill>
              <a:latin typeface="Arial" charset="0"/>
              <a:ea typeface="ＭＳ Ｐゴシック" charset="0"/>
              <a:sym typeface="Arial" charset="0"/>
            </a:endParaRPr>
          </a:p>
          <a:p>
            <a:pPr marL="304800" indent="-304800" algn="l">
              <a:lnSpc>
                <a:spcPct val="80000"/>
              </a:lnSpc>
              <a:spcBef>
                <a:spcPts val="700"/>
              </a:spcBef>
              <a:buClr>
                <a:srgbClr val="E40B2A"/>
              </a:buClr>
              <a:buSzPct val="80000"/>
              <a:buFont typeface="Wingdings" charset="0"/>
              <a:buChar char="l"/>
            </a:pPr>
            <a:r>
              <a:rPr lang="en-US" sz="2800" dirty="0" smtClean="0">
                <a:solidFill>
                  <a:srgbClr val="190104"/>
                </a:solidFill>
                <a:latin typeface="Arial" charset="0"/>
                <a:ea typeface="ＭＳ Ｐゴシック" charset="0"/>
                <a:sym typeface="Arial" charset="0"/>
              </a:rPr>
              <a:t>214 new jobs</a:t>
            </a:r>
          </a:p>
          <a:p>
            <a:pPr marL="304800" indent="-304800" algn="l">
              <a:lnSpc>
                <a:spcPct val="80000"/>
              </a:lnSpc>
              <a:spcBef>
                <a:spcPts val="700"/>
              </a:spcBef>
              <a:buClr>
                <a:srgbClr val="E40B2A"/>
              </a:buClr>
              <a:buSzPct val="80000"/>
              <a:buFont typeface="Wingdings" charset="0"/>
              <a:buChar char="l"/>
            </a:pPr>
            <a:r>
              <a:rPr lang="en-US" sz="2800" dirty="0" smtClean="0">
                <a:solidFill>
                  <a:srgbClr val="190104"/>
                </a:solidFill>
                <a:latin typeface="Arial" charset="0"/>
                <a:ea typeface="ＭＳ Ｐゴシック" charset="0"/>
                <a:sym typeface="Arial" charset="0"/>
              </a:rPr>
              <a:t>$27 million capital investment</a:t>
            </a:r>
            <a:endParaRPr lang="en-US" sz="2800" dirty="0">
              <a:solidFill>
                <a:srgbClr val="190104"/>
              </a:solidFill>
              <a:latin typeface="Arial" charset="0"/>
              <a:ea typeface="ＭＳ Ｐゴシック" charset="0"/>
              <a:sym typeface="Arial" charset="0"/>
            </a:endParaRPr>
          </a:p>
          <a:p>
            <a:pPr marL="304800" indent="-304800" algn="l">
              <a:lnSpc>
                <a:spcPct val="80000"/>
              </a:lnSpc>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Reasons:</a:t>
            </a:r>
          </a:p>
          <a:p>
            <a:pPr marL="762000" lvl="1" indent="-304800" algn="l">
              <a:lnSpc>
                <a:spcPct val="80000"/>
              </a:lnSpc>
              <a:spcBef>
                <a:spcPts val="700"/>
              </a:spcBef>
              <a:buClr>
                <a:srgbClr val="E40B2A"/>
              </a:buClr>
              <a:buSzPct val="80000"/>
              <a:buFont typeface="Wingdings" charset="0"/>
              <a:buChar char="l"/>
            </a:pPr>
            <a:r>
              <a:rPr lang="en-US" sz="2400" dirty="0" smtClean="0">
                <a:solidFill>
                  <a:srgbClr val="190104"/>
                </a:solidFill>
                <a:latin typeface="Arial" charset="0"/>
                <a:ea typeface="ＭＳ Ｐゴシック" charset="0"/>
                <a:sym typeface="Arial" charset="0"/>
              </a:rPr>
              <a:t>Government and private incentives</a:t>
            </a:r>
            <a:endParaRPr lang="en-US" sz="2400" dirty="0">
              <a:solidFill>
                <a:srgbClr val="190104"/>
              </a:solidFill>
              <a:latin typeface="Arial" charset="0"/>
              <a:ea typeface="ＭＳ Ｐゴシック" charset="0"/>
              <a:sym typeface="Arial" charset="0"/>
            </a:endParaRPr>
          </a:p>
          <a:p>
            <a:pPr marL="762000" lvl="1" indent="-304800" algn="l">
              <a:lnSpc>
                <a:spcPct val="80000"/>
              </a:lnSpc>
              <a:spcBef>
                <a:spcPts val="700"/>
              </a:spcBef>
              <a:buClr>
                <a:srgbClr val="E40B2A"/>
              </a:buClr>
              <a:buSzPct val="80000"/>
              <a:buFont typeface="Wingdings" charset="0"/>
              <a:buChar char="l"/>
            </a:pPr>
            <a:r>
              <a:rPr lang="en-US" sz="2400" dirty="0" smtClean="0">
                <a:solidFill>
                  <a:srgbClr val="190104"/>
                </a:solidFill>
                <a:latin typeface="Arial" charset="0"/>
                <a:ea typeface="ＭＳ Ｐゴシック" charset="0"/>
                <a:sym typeface="Arial" charset="0"/>
              </a:rPr>
              <a:t>Expansion of pre-existing plant</a:t>
            </a:r>
            <a:endParaRPr lang="en-US" sz="2400" dirty="0">
              <a:solidFill>
                <a:srgbClr val="190104"/>
              </a:solidFill>
              <a:latin typeface="Arial" charset="0"/>
              <a:ea typeface="ＭＳ Ｐゴシック" charset="0"/>
              <a:sym typeface="Arial" charset="0"/>
            </a:endParaRPr>
          </a:p>
        </p:txBody>
      </p:sp>
    </p:spTree>
  </p:cSld>
  <p:clrMapOvr>
    <a:masterClrMapping/>
  </p:clrMapOvr>
  <p:transition xmlns:p14="http://schemas.microsoft.com/office/powerpoint/2010/main"/>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2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617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D91924FE-136B-8442-B232-98696B1F7404}" type="slidenum">
              <a:rPr lang="en-US" sz="1800" smtClean="0">
                <a:solidFill>
                  <a:srgbClr val="000000"/>
                </a:solidFill>
                <a:latin typeface="Times New Roman" charset="0"/>
                <a:cs typeface="Times New Roman" charset="0"/>
                <a:sym typeface="Times New Roman" charset="0"/>
              </a:rPr>
              <a:pPr algn="r">
                <a:defRPr/>
              </a:pPr>
              <a:t>248</a:t>
            </a:fld>
            <a:endParaRPr lang="en-US" sz="1800" smtClean="0">
              <a:solidFill>
                <a:srgbClr val="000000"/>
              </a:solidFill>
              <a:latin typeface="Times New Roman" charset="0"/>
              <a:cs typeface="Times New Roman" charset="0"/>
              <a:sym typeface="Times New Roman" charset="0"/>
            </a:endParaRPr>
          </a:p>
        </p:txBody>
      </p:sp>
      <p:sp>
        <p:nvSpPr>
          <p:cNvPr id="304131" name="Rectangle 3"/>
          <p:cNvSpPr>
            <a:spLocks/>
          </p:cNvSpPr>
          <p:nvPr/>
        </p:nvSpPr>
        <p:spPr bwMode="auto">
          <a:xfrm>
            <a:off x="1219200" y="-69850"/>
            <a:ext cx="79375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Menswear</a:t>
            </a:r>
          </a:p>
        </p:txBody>
      </p:sp>
      <p:sp>
        <p:nvSpPr>
          <p:cNvPr id="304132" name="Rectangle 4"/>
          <p:cNvSpPr>
            <a:spLocks/>
          </p:cNvSpPr>
          <p:nvPr/>
        </p:nvSpPr>
        <p:spPr bwMode="auto">
          <a:xfrm>
            <a:off x="152400" y="1065213"/>
            <a:ext cx="885190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a:solidFill>
                  <a:srgbClr val="2A2A40"/>
                </a:solidFill>
                <a:latin typeface="Arial" charset="0"/>
                <a:ea typeface="ＭＳ Ｐゴシック" charset="0"/>
                <a:sym typeface="Arial" charset="0"/>
              </a:rPr>
              <a:t>Built a factory to solve problems of quality and consistency</a:t>
            </a:r>
            <a:endParaRPr lang="en-US" sz="2400">
              <a:solidFill>
                <a:srgbClr val="666699"/>
              </a:solidFill>
              <a:latin typeface="Arial" charset="0"/>
              <a:ea typeface="ＭＳ Ｐゴシック" charset="0"/>
              <a:sym typeface="Arial" charset="0"/>
            </a:endParaRPr>
          </a:p>
          <a:p>
            <a:pPr marL="303213" indent="-303213" algn="l">
              <a:spcBef>
                <a:spcPts val="700"/>
              </a:spcBef>
              <a:buClr>
                <a:srgbClr val="E40B2A"/>
              </a:buClr>
              <a:buSzPct val="69000"/>
              <a:buFont typeface="Wingdings" charset="0"/>
              <a:buChar char="l"/>
            </a:pPr>
            <a:r>
              <a:rPr lang="en-US" sz="2800">
                <a:solidFill>
                  <a:srgbClr val="2A2A40"/>
                </a:solidFill>
                <a:latin typeface="Arial" charset="0"/>
                <a:ea typeface="ＭＳ Ｐゴシック" charset="0"/>
                <a:sym typeface="Arial" charset="0"/>
              </a:rPr>
              <a:t>Moved from off-shored outsourcing to on-shored in-house manufacturing</a:t>
            </a:r>
            <a:endParaRPr lang="en-US" sz="2400">
              <a:solidFill>
                <a:srgbClr val="666699"/>
              </a:solidFill>
              <a:latin typeface="Arial" charset="0"/>
              <a:ea typeface="ＭＳ Ｐゴシック" charset="0"/>
              <a:sym typeface="Arial" charset="0"/>
            </a:endParaRPr>
          </a:p>
          <a:p>
            <a:pPr marL="303213" indent="-303213" algn="l">
              <a:spcBef>
                <a:spcPts val="700"/>
              </a:spcBef>
              <a:buClr>
                <a:srgbClr val="E40B2A"/>
              </a:buClr>
              <a:buSzPct val="69000"/>
              <a:buFont typeface="Wingdings" charset="0"/>
              <a:buChar char="l"/>
            </a:pPr>
            <a:r>
              <a:rPr lang="en-US" sz="2800">
                <a:solidFill>
                  <a:srgbClr val="2A2A40"/>
                </a:solidFill>
                <a:latin typeface="Arial" charset="0"/>
                <a:ea typeface="ＭＳ Ｐゴシック" charset="0"/>
                <a:sym typeface="Arial" charset="0"/>
              </a:rPr>
              <a:t>Factory begun in 2012</a:t>
            </a:r>
            <a:endParaRPr lang="en-US" sz="2400">
              <a:solidFill>
                <a:srgbClr val="666699"/>
              </a:solidFill>
              <a:latin typeface="Arial" charset="0"/>
              <a:ea typeface="ＭＳ Ｐゴシック" charset="0"/>
              <a:sym typeface="Arial" charset="0"/>
            </a:endParaRPr>
          </a:p>
          <a:p>
            <a:pPr marL="303213" indent="-303213" algn="l">
              <a:spcBef>
                <a:spcPts val="700"/>
              </a:spcBef>
              <a:buClr>
                <a:srgbClr val="E40B2A"/>
              </a:buClr>
              <a:buSzPct val="69000"/>
              <a:buFont typeface="Wingdings" charset="0"/>
              <a:buChar char="l"/>
            </a:pPr>
            <a:r>
              <a:rPr lang="en-US" sz="2800">
                <a:solidFill>
                  <a:srgbClr val="2A2A40"/>
                </a:solidFill>
                <a:latin typeface="Arial" charset="0"/>
                <a:ea typeface="ＭＳ Ｐゴシック" charset="0"/>
                <a:sym typeface="Arial" charset="0"/>
              </a:rPr>
              <a:t>East Rutherford, NJ</a:t>
            </a:r>
            <a:endParaRPr lang="en-US" sz="2400">
              <a:solidFill>
                <a:srgbClr val="666699"/>
              </a:solidFill>
              <a:latin typeface="Arial" charset="0"/>
              <a:ea typeface="ＭＳ Ｐゴシック" charset="0"/>
              <a:sym typeface="Arial" charset="0"/>
            </a:endParaRPr>
          </a:p>
          <a:p>
            <a:pPr marL="303213" indent="-303213" algn="l">
              <a:spcBef>
                <a:spcPts val="700"/>
              </a:spcBef>
              <a:buClr>
                <a:srgbClr val="E40B2A"/>
              </a:buClr>
              <a:buSzPct val="69000"/>
              <a:buFont typeface="Wingdings" charset="0"/>
              <a:buChar char="l"/>
            </a:pPr>
            <a:r>
              <a:rPr lang="en-US" sz="2800">
                <a:solidFill>
                  <a:srgbClr val="2A2A40"/>
                </a:solidFill>
                <a:latin typeface="Arial" charset="0"/>
                <a:ea typeface="ＭＳ Ｐゴシック" charset="0"/>
                <a:sym typeface="Arial" charset="0"/>
              </a:rPr>
              <a:t>Reasons</a:t>
            </a:r>
            <a:endParaRPr lang="en-US" sz="2400">
              <a:solidFill>
                <a:srgbClr val="666699"/>
              </a:solidFill>
              <a:latin typeface="Arial" charset="0"/>
              <a:ea typeface="ＭＳ Ｐゴシック" charset="0"/>
              <a:sym typeface="Arial" charset="0"/>
            </a:endParaRPr>
          </a:p>
          <a:p>
            <a:pPr marL="703263" lvl="1" indent="-341313" algn="l">
              <a:spcBef>
                <a:spcPts val="600"/>
              </a:spcBef>
              <a:buClr>
                <a:srgbClr val="E40B2A"/>
              </a:buClr>
              <a:buSzPct val="64000"/>
              <a:buFont typeface="Wingdings" charset="0"/>
              <a:buChar char="l"/>
            </a:pPr>
            <a:r>
              <a:rPr lang="en-US" sz="2400">
                <a:solidFill>
                  <a:srgbClr val="FF0000"/>
                </a:solidFill>
                <a:latin typeface="Arial" charset="0"/>
                <a:ea typeface="ＭＳ Ｐゴシック" charset="0"/>
                <a:sym typeface="Arial" charset="0"/>
              </a:rPr>
              <a:t>Loss of control</a:t>
            </a:r>
            <a:endParaRPr lang="en-US" sz="2400">
              <a:solidFill>
                <a:srgbClr val="666699"/>
              </a:solidFill>
              <a:latin typeface="Arial" charset="0"/>
              <a:ea typeface="ＭＳ Ｐゴシック" charset="0"/>
              <a:sym typeface="Arial" charset="0"/>
            </a:endParaRPr>
          </a:p>
          <a:p>
            <a:pPr marL="703263" lvl="1" indent="-341313" algn="l">
              <a:spcBef>
                <a:spcPts val="600"/>
              </a:spcBef>
              <a:buClr>
                <a:srgbClr val="E40B2A"/>
              </a:buClr>
              <a:buSzPct val="64000"/>
              <a:buFont typeface="Wingdings" charset="0"/>
              <a:buChar char="l"/>
            </a:pPr>
            <a:r>
              <a:rPr lang="en-US" sz="2400">
                <a:solidFill>
                  <a:srgbClr val="FF0000"/>
                </a:solidFill>
                <a:latin typeface="Arial" charset="0"/>
                <a:ea typeface="ＭＳ Ｐゴシック" charset="0"/>
                <a:sym typeface="Arial" charset="0"/>
              </a:rPr>
              <a:t>Proximity to customers, lead time</a:t>
            </a:r>
            <a:endParaRPr lang="en-US" sz="2400">
              <a:solidFill>
                <a:srgbClr val="666699"/>
              </a:solidFill>
              <a:latin typeface="Arial" charset="0"/>
              <a:ea typeface="ＭＳ Ｐゴシック" charset="0"/>
              <a:sym typeface="Arial" charset="0"/>
            </a:endParaRPr>
          </a:p>
          <a:p>
            <a:pPr marL="703263" lvl="1" indent="-341313" algn="l">
              <a:spcBef>
                <a:spcPts val="600"/>
              </a:spcBef>
              <a:buClr>
                <a:srgbClr val="E40B2A"/>
              </a:buClr>
              <a:buSzPct val="64000"/>
              <a:buFont typeface="Wingdings" charset="0"/>
              <a:buChar char="l"/>
            </a:pPr>
            <a:r>
              <a:rPr lang="en-US" sz="2400">
                <a:solidFill>
                  <a:srgbClr val="FF0000"/>
                </a:solidFill>
                <a:latin typeface="Arial" charset="0"/>
                <a:ea typeface="ＭＳ Ｐゴシック" charset="0"/>
                <a:sym typeface="Arial" charset="0"/>
              </a:rPr>
              <a:t>R&amp;D, customization</a:t>
            </a:r>
            <a:endParaRPr lang="en-US" sz="2400">
              <a:solidFill>
                <a:srgbClr val="666699"/>
              </a:solidFill>
              <a:latin typeface="Arial" charset="0"/>
              <a:ea typeface="ＭＳ Ｐゴシック" charset="0"/>
              <a:sym typeface="Arial" charset="0"/>
            </a:endParaRPr>
          </a:p>
          <a:p>
            <a:pPr marL="703263" lvl="1" indent="-341313" algn="l">
              <a:spcBef>
                <a:spcPts val="600"/>
              </a:spcBef>
              <a:buClr>
                <a:srgbClr val="E40B2A"/>
              </a:buClr>
              <a:buSzPct val="64000"/>
              <a:buFont typeface="Wingdings" charset="0"/>
              <a:buChar char="l"/>
            </a:pPr>
            <a:r>
              <a:rPr lang="en-US" sz="2400">
                <a:solidFill>
                  <a:srgbClr val="FF0000"/>
                </a:solidFill>
                <a:latin typeface="Arial" charset="0"/>
                <a:ea typeface="ＭＳ Ｐゴシック" charset="0"/>
                <a:sym typeface="Arial" charset="0"/>
              </a:rPr>
              <a:t>Lean manufacturing-inventory model</a:t>
            </a:r>
          </a:p>
        </p:txBody>
      </p:sp>
      <p:sp>
        <p:nvSpPr>
          <p:cNvPr id="304133" name="Rectangle 5"/>
          <p:cNvSpPr>
            <a:spLocks/>
          </p:cNvSpPr>
          <p:nvPr/>
        </p:nvSpPr>
        <p:spPr bwMode="auto">
          <a:xfrm>
            <a:off x="228600" y="6324600"/>
            <a:ext cx="8928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Todd Shelton.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We built a factory, Part 1 (and 2 and 3).</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June 24, 2013. http://toddshelton.com/blog/the-company/we-built-a-factory-part-1.</a:t>
            </a:r>
            <a:endParaRPr lang="en-US" sz="1100">
              <a:solidFill>
                <a:srgbClr val="190104"/>
              </a:solidFill>
              <a:latin typeface="Arial" charset="0"/>
              <a:ea typeface="Arial" charset="0"/>
              <a:cs typeface="Arial" charset="0"/>
              <a:sym typeface="Arial" charset="0"/>
            </a:endParaRPr>
          </a:p>
        </p:txBody>
      </p:sp>
      <p:pic>
        <p:nvPicPr>
          <p:cNvPr id="304134"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8200" y="609600"/>
            <a:ext cx="43307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720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788F0921-049B-F042-AD2C-38931D52F13A}" type="slidenum">
              <a:rPr lang="en-US" sz="1800" smtClean="0">
                <a:solidFill>
                  <a:srgbClr val="000000"/>
                </a:solidFill>
                <a:latin typeface="Times New Roman" charset="0"/>
                <a:cs typeface="Times New Roman" charset="0"/>
                <a:sym typeface="Times New Roman" charset="0"/>
              </a:rPr>
              <a:pPr algn="r">
                <a:defRPr/>
              </a:pPr>
              <a:t>249</a:t>
            </a:fld>
            <a:endParaRPr lang="en-US" sz="1800" smtClean="0">
              <a:solidFill>
                <a:srgbClr val="000000"/>
              </a:solidFill>
              <a:latin typeface="Times New Roman" charset="0"/>
              <a:cs typeface="Times New Roman" charset="0"/>
              <a:sym typeface="Times New Roman" charset="0"/>
            </a:endParaRPr>
          </a:p>
        </p:txBody>
      </p:sp>
      <p:sp>
        <p:nvSpPr>
          <p:cNvPr id="305155" name="Rectangle 3"/>
          <p:cNvSpPr>
            <a:spLocks/>
          </p:cNvSpPr>
          <p:nvPr/>
        </p:nvSpPr>
        <p:spPr bwMode="auto">
          <a:xfrm>
            <a:off x="762000" y="166687"/>
            <a:ext cx="79375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Diesel Engines </a:t>
            </a:r>
            <a:endParaRPr lang="en-US" sz="3200" dirty="0" smtClean="0">
              <a:solidFill>
                <a:srgbClr val="2A2A40"/>
              </a:solidFill>
              <a:latin typeface="Arial" charset="0"/>
              <a:ea typeface="ＭＳ Ｐゴシック" charset="0"/>
              <a:sym typeface="Arial" charset="0"/>
            </a:endParaRPr>
          </a:p>
          <a:p>
            <a:r>
              <a:rPr lang="en-US" sz="3200" dirty="0">
                <a:solidFill>
                  <a:srgbClr val="2A2A40"/>
                </a:solidFill>
                <a:latin typeface="Arial" charset="0"/>
                <a:ea typeface="ＭＳ Ｐゴシック" charset="0"/>
                <a:sym typeface="Arial" charset="0"/>
              </a:rPr>
              <a:t>(Foreign Direct Investment)</a:t>
            </a:r>
          </a:p>
        </p:txBody>
      </p:sp>
      <p:sp>
        <p:nvSpPr>
          <p:cNvPr id="305156" name="Rectangle 4"/>
          <p:cNvSpPr>
            <a:spLocks/>
          </p:cNvSpPr>
          <p:nvPr/>
        </p:nvSpPr>
        <p:spPr bwMode="auto">
          <a:xfrm>
            <a:off x="152400" y="2070100"/>
            <a:ext cx="88519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German company, opened R&amp;D center in Aiken, SC in April 2013</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Expanded July 2013 with investment of $22.5 million, creating 10 jobs</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ja-JP" altLang="en-US" sz="2800" dirty="0">
                <a:solidFill>
                  <a:srgbClr val="2A2A40"/>
                </a:solidFill>
                <a:latin typeface="Arial" charset="0"/>
                <a:ea typeface="ＭＳ Ｐゴシック" charset="0"/>
                <a:sym typeface="Arial" charset="0"/>
              </a:rPr>
              <a:t>“</a:t>
            </a:r>
            <a:r>
              <a:rPr lang="en-US" altLang="ja-JP" sz="2800" dirty="0">
                <a:solidFill>
                  <a:srgbClr val="2A2A40"/>
                </a:solidFill>
                <a:latin typeface="Arial" charset="0"/>
                <a:ea typeface="Arial" charset="0"/>
                <a:cs typeface="Arial" charset="0"/>
                <a:sym typeface="Arial" charset="0"/>
              </a:rPr>
              <a:t>This new expansion project will enable us to enhance our engine development capabilities and will result in the most advanced diesel engine development facilities in North America.</a:t>
            </a:r>
            <a:r>
              <a:rPr lang="ja-JP" altLang="en-US" sz="2800" dirty="0">
                <a:solidFill>
                  <a:srgbClr val="2A2A40"/>
                </a:solidFill>
                <a:latin typeface="Arial" charset="0"/>
                <a:ea typeface="ＭＳ Ｐゴシック" charset="0"/>
                <a:sym typeface="Arial" charset="0"/>
              </a:rPr>
              <a:t>”</a:t>
            </a:r>
            <a:endParaRPr lang="en-US" sz="2800" dirty="0">
              <a:solidFill>
                <a:srgbClr val="2A2A40"/>
              </a:solidFill>
              <a:latin typeface="Arial" charset="0"/>
              <a:ea typeface="ＭＳ Ｐゴシック" charset="0"/>
              <a:sym typeface="Arial" charset="0"/>
            </a:endParaRPr>
          </a:p>
        </p:txBody>
      </p:sp>
      <p:sp>
        <p:nvSpPr>
          <p:cNvPr id="305157" name="Rectangle 5"/>
          <p:cNvSpPr>
            <a:spLocks/>
          </p:cNvSpPr>
          <p:nvPr/>
        </p:nvSpPr>
        <p:spPr bwMode="auto">
          <a:xfrm>
            <a:off x="152400" y="6172200"/>
            <a:ext cx="8928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a:t>
            </a:r>
            <a:r>
              <a:rPr lang="en-US" sz="1100" dirty="0">
                <a:solidFill>
                  <a:srgbClr val="190104"/>
                </a:solidFill>
                <a:latin typeface="Arial Italic" charset="0"/>
                <a:ea typeface="ＭＳ Ｐゴシック" charset="0"/>
                <a:sym typeface="Arial Italic" charset="0"/>
              </a:rPr>
              <a:t>Columbia Regional Business Report</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err="1">
                <a:solidFill>
                  <a:srgbClr val="190104"/>
                </a:solidFill>
                <a:latin typeface="Arial" charset="0"/>
                <a:ea typeface="Arial" charset="0"/>
                <a:cs typeface="Arial" charset="0"/>
                <a:sym typeface="Arial" charset="0"/>
              </a:rPr>
              <a:t>Tognum</a:t>
            </a:r>
            <a:r>
              <a:rPr lang="en-US" altLang="ja-JP" sz="1100" dirty="0">
                <a:solidFill>
                  <a:srgbClr val="190104"/>
                </a:solidFill>
                <a:latin typeface="Arial" charset="0"/>
                <a:ea typeface="Arial" charset="0"/>
                <a:cs typeface="Arial" charset="0"/>
                <a:sym typeface="Arial" charset="0"/>
              </a:rPr>
              <a:t> to expand R&amp;D center at MTU Aiken.</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July 31, 2013. http://</a:t>
            </a:r>
            <a:r>
              <a:rPr lang="en-US" altLang="ja-JP" sz="1100" dirty="0" err="1">
                <a:solidFill>
                  <a:srgbClr val="190104"/>
                </a:solidFill>
                <a:latin typeface="Arial" charset="0"/>
                <a:ea typeface="Arial" charset="0"/>
                <a:cs typeface="Arial" charset="0"/>
                <a:sym typeface="Arial" charset="0"/>
              </a:rPr>
              <a:t>www.columbiabusinessreport.com</a:t>
            </a:r>
            <a:r>
              <a:rPr lang="en-US" altLang="ja-JP" sz="1100" dirty="0">
                <a:solidFill>
                  <a:srgbClr val="190104"/>
                </a:solidFill>
                <a:latin typeface="Arial" charset="0"/>
                <a:ea typeface="Arial" charset="0"/>
                <a:cs typeface="Arial" charset="0"/>
                <a:sym typeface="Arial" charset="0"/>
              </a:rPr>
              <a:t>/news/48442-tognum-to-expand-r-amp-d-center-at-mtu-aiken-plant?rss=0.</a:t>
            </a:r>
            <a:endParaRPr lang="en-US" sz="1100" dirty="0">
              <a:solidFill>
                <a:srgbClr val="190104"/>
              </a:solidFill>
              <a:latin typeface="Arial" charset="0"/>
              <a:ea typeface="Arial" charset="0"/>
              <a:cs typeface="Arial" charset="0"/>
              <a:sym typeface="Arial" charset="0"/>
            </a:endParaRPr>
          </a:p>
        </p:txBody>
      </p:sp>
      <p:pic>
        <p:nvPicPr>
          <p:cNvPr id="305158"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51712" y="1041400"/>
            <a:ext cx="31525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686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8ED8D463-A538-6C4B-AA35-7DB322607CD0}" type="slidenum">
              <a:rPr lang="en-US" sz="1800" smtClean="0">
                <a:solidFill>
                  <a:srgbClr val="000000"/>
                </a:solidFill>
                <a:latin typeface="Times New Roman" charset="0"/>
                <a:cs typeface="Times New Roman" charset="0"/>
                <a:sym typeface="Times New Roman" charset="0"/>
              </a:rPr>
              <a:pPr algn="r">
                <a:defRPr/>
              </a:pPr>
              <a:t>25</a:t>
            </a:fld>
            <a:endParaRPr lang="en-US" sz="1800" smtClean="0">
              <a:solidFill>
                <a:srgbClr val="000000"/>
              </a:solidFill>
              <a:latin typeface="Times New Roman" charset="0"/>
              <a:cs typeface="Times New Roman" charset="0"/>
              <a:sym typeface="Times New Roman" charset="0"/>
            </a:endParaRPr>
          </a:p>
        </p:txBody>
      </p:sp>
      <p:sp>
        <p:nvSpPr>
          <p:cNvPr id="34819" name="Rectangle 3"/>
          <p:cNvSpPr>
            <a:spLocks/>
          </p:cNvSpPr>
          <p:nvPr/>
        </p:nvSpPr>
        <p:spPr bwMode="auto">
          <a:xfrm>
            <a:off x="1892300" y="-6350"/>
            <a:ext cx="43561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r"/>
            <a:r>
              <a:rPr lang="en-US" sz="3200" dirty="0">
                <a:solidFill>
                  <a:srgbClr val="2A2A40"/>
                </a:solidFill>
                <a:latin typeface="Arial" charset="0"/>
                <a:ea typeface="ＭＳ Ｐゴシック" charset="0"/>
                <a:sym typeface="Arial" charset="0"/>
              </a:rPr>
              <a:t>Hydraulic Cylinders</a:t>
            </a:r>
          </a:p>
        </p:txBody>
      </p:sp>
      <p:sp>
        <p:nvSpPr>
          <p:cNvPr id="34820" name="Rectangle 4"/>
          <p:cNvSpPr>
            <a:spLocks/>
          </p:cNvSpPr>
          <p:nvPr/>
        </p:nvSpPr>
        <p:spPr bwMode="auto">
          <a:xfrm>
            <a:off x="609600" y="1651000"/>
            <a:ext cx="79375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9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Had 100,000 ft² in Chennai, India</a:t>
            </a:r>
            <a:endParaRPr lang="en-US" sz="2800" dirty="0">
              <a:solidFill>
                <a:srgbClr val="666699"/>
              </a:solidFill>
              <a:latin typeface="Arial" charset="0"/>
              <a:ea typeface="ＭＳ Ｐゴシック" charset="0"/>
              <a:sym typeface="Arial" charset="0"/>
            </a:endParaRPr>
          </a:p>
          <a:p>
            <a:pPr marL="303213" indent="-303213" algn="l">
              <a:spcBef>
                <a:spcPts val="900"/>
              </a:spcBef>
              <a:buClr>
                <a:srgbClr val="E40B2A"/>
              </a:buClr>
              <a:buSzPct val="80000"/>
              <a:buFont typeface="Wingdings" charset="0"/>
              <a:buChar char="l"/>
            </a:pPr>
            <a:r>
              <a:rPr lang="en-US" sz="2800" dirty="0" err="1">
                <a:solidFill>
                  <a:srgbClr val="2A2A40"/>
                </a:solidFill>
                <a:latin typeface="Arial" charset="0"/>
                <a:ea typeface="ＭＳ Ｐゴシック" charset="0"/>
                <a:sym typeface="Arial" charset="0"/>
              </a:rPr>
              <a:t>Reshored</a:t>
            </a:r>
            <a:r>
              <a:rPr lang="en-US" sz="2800" dirty="0">
                <a:solidFill>
                  <a:srgbClr val="2A2A40"/>
                </a:solidFill>
                <a:latin typeface="Arial" charset="0"/>
                <a:ea typeface="ＭＳ Ｐゴシック" charset="0"/>
                <a:sym typeface="Arial" charset="0"/>
              </a:rPr>
              <a:t> to </a:t>
            </a:r>
            <a:r>
              <a:rPr lang="en-US" sz="2800" dirty="0" err="1">
                <a:solidFill>
                  <a:srgbClr val="2A2A40"/>
                </a:solidFill>
                <a:latin typeface="Arial" charset="0"/>
                <a:ea typeface="ＭＳ Ｐゴシック" charset="0"/>
                <a:sym typeface="Arial" charset="0"/>
              </a:rPr>
              <a:t>Westknoxville</a:t>
            </a:r>
            <a:r>
              <a:rPr lang="en-US" sz="2800" dirty="0">
                <a:solidFill>
                  <a:srgbClr val="2A2A40"/>
                </a:solidFill>
                <a:latin typeface="Arial" charset="0"/>
                <a:ea typeface="ＭＳ Ｐゴシック" charset="0"/>
                <a:sym typeface="Arial" charset="0"/>
              </a:rPr>
              <a:t>, TN</a:t>
            </a:r>
            <a:endParaRPr lang="en-US" sz="2800" dirty="0">
              <a:solidFill>
                <a:srgbClr val="666699"/>
              </a:solidFill>
              <a:latin typeface="Arial" charset="0"/>
              <a:ea typeface="ＭＳ Ｐゴシック" charset="0"/>
              <a:sym typeface="Arial" charset="0"/>
            </a:endParaRPr>
          </a:p>
          <a:p>
            <a:pPr marL="303213" indent="-303213" algn="l">
              <a:spcBef>
                <a:spcPts val="9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60,000 sq. ft.</a:t>
            </a:r>
            <a:endParaRPr lang="en-US" sz="2800" dirty="0">
              <a:solidFill>
                <a:srgbClr val="666699"/>
              </a:solidFill>
              <a:latin typeface="Arial" charset="0"/>
              <a:ea typeface="ＭＳ Ｐゴシック" charset="0"/>
              <a:sym typeface="Arial" charset="0"/>
            </a:endParaRPr>
          </a:p>
          <a:p>
            <a:pPr marL="303213" indent="-303213" algn="l">
              <a:spcBef>
                <a:spcPts val="9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 </a:t>
            </a:r>
            <a:endParaRPr lang="en-US" sz="28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E40B2A"/>
                </a:solidFill>
                <a:latin typeface="Arial" charset="0"/>
                <a:ea typeface="ＭＳ Ｐゴシック" charset="0"/>
                <a:sym typeface="Arial" charset="0"/>
              </a:rPr>
              <a:t>Fast delivery vs. 5 </a:t>
            </a:r>
            <a:r>
              <a:rPr lang="en-US" sz="2400" dirty="0" err="1">
                <a:solidFill>
                  <a:srgbClr val="E40B2A"/>
                </a:solidFill>
                <a:latin typeface="Arial" charset="0"/>
                <a:ea typeface="ＭＳ Ｐゴシック" charset="0"/>
                <a:sym typeface="Arial" charset="0"/>
              </a:rPr>
              <a:t>wks</a:t>
            </a:r>
            <a:r>
              <a:rPr lang="en-US" sz="2400" dirty="0">
                <a:solidFill>
                  <a:srgbClr val="E40B2A"/>
                </a:solidFill>
                <a:latin typeface="Arial" charset="0"/>
                <a:ea typeface="ＭＳ Ｐゴシック" charset="0"/>
                <a:sym typeface="Arial" charset="0"/>
              </a:rPr>
              <a:t> on the water</a:t>
            </a:r>
            <a:endParaRPr lang="en-US" sz="24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Fewer supply chain problems</a:t>
            </a:r>
            <a:endParaRPr lang="en-US" sz="24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E40B2A"/>
                </a:solidFill>
                <a:latin typeface="Arial" charset="0"/>
                <a:ea typeface="ＭＳ Ｐゴシック" charset="0"/>
                <a:sym typeface="Arial" charset="0"/>
              </a:rPr>
              <a:t>If a quality problem, no more bad units </a:t>
            </a:r>
            <a:endParaRPr lang="en-US" sz="2400" dirty="0">
              <a:solidFill>
                <a:srgbClr val="666699"/>
              </a:solidFill>
              <a:latin typeface="Arial" charset="0"/>
              <a:ea typeface="ＭＳ Ｐゴシック" charset="0"/>
              <a:sym typeface="Arial" charset="0"/>
            </a:endParaRPr>
          </a:p>
          <a:p>
            <a:pPr marL="303213" indent="-303213" algn="l">
              <a:spcBef>
                <a:spcPts val="700"/>
              </a:spcBef>
            </a:pPr>
            <a:r>
              <a:rPr lang="en-US" sz="2400" dirty="0">
                <a:solidFill>
                  <a:srgbClr val="E40B2A"/>
                </a:solidFill>
                <a:latin typeface="Arial" charset="0"/>
                <a:ea typeface="ＭＳ Ｐゴシック" charset="0"/>
                <a:sym typeface="Arial" charset="0"/>
              </a:rPr>
              <a:t>   </a:t>
            </a:r>
            <a:r>
              <a:rPr lang="en-US" sz="2400" dirty="0" smtClean="0">
                <a:solidFill>
                  <a:srgbClr val="E40B2A"/>
                </a:solidFill>
                <a:latin typeface="Arial" charset="0"/>
                <a:ea typeface="ＭＳ Ｐゴシック" charset="0"/>
                <a:sym typeface="Arial" charset="0"/>
              </a:rPr>
              <a:t>      en</a:t>
            </a:r>
            <a:r>
              <a:rPr lang="en-US" sz="2400" dirty="0">
                <a:solidFill>
                  <a:srgbClr val="E40B2A"/>
                </a:solidFill>
                <a:latin typeface="Arial" charset="0"/>
                <a:ea typeface="ＭＳ Ｐゴシック" charset="0"/>
                <a:sym typeface="Arial" charset="0"/>
              </a:rPr>
              <a:t>-route</a:t>
            </a:r>
          </a:p>
        </p:txBody>
      </p:sp>
      <p:sp>
        <p:nvSpPr>
          <p:cNvPr id="34821" name="Rectangle 5"/>
          <p:cNvSpPr>
            <a:spLocks/>
          </p:cNvSpPr>
          <p:nvPr/>
        </p:nvSpPr>
        <p:spPr bwMode="auto">
          <a:xfrm>
            <a:off x="304800" y="6400800"/>
            <a:ext cx="28445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38100" tIns="38100" rIns="38100" bIns="38100">
            <a:spAutoFit/>
          </a:bodyPr>
          <a:lstStyle/>
          <a:p>
            <a:pPr algn="l"/>
            <a:r>
              <a:rPr lang="en-US" sz="1100" dirty="0">
                <a:solidFill>
                  <a:srgbClr val="190104"/>
                </a:solidFill>
                <a:latin typeface="Arial" charset="0"/>
                <a:ea typeface="ＭＳ Ｐゴシック" charset="0"/>
                <a:sym typeface="Arial" charset="0"/>
              </a:rPr>
              <a:t>Source: </a:t>
            </a:r>
            <a:r>
              <a:rPr lang="en-US" sz="1100" dirty="0" err="1">
                <a:solidFill>
                  <a:srgbClr val="190104"/>
                </a:solidFill>
                <a:latin typeface="Arial" charset="0"/>
                <a:ea typeface="ＭＳ Ｐゴシック" charset="0"/>
                <a:sym typeface="Arial" charset="0"/>
              </a:rPr>
              <a:t>Knoxvillebiz.com</a:t>
            </a:r>
            <a:r>
              <a:rPr lang="en-US" sz="1100" dirty="0">
                <a:solidFill>
                  <a:srgbClr val="190104"/>
                </a:solidFill>
                <a:latin typeface="Arial" charset="0"/>
                <a:ea typeface="ＭＳ Ｐゴシック" charset="0"/>
                <a:sym typeface="Arial" charset="0"/>
              </a:rPr>
              <a:t> Ed Marcum 8/7/10</a:t>
            </a:r>
          </a:p>
        </p:txBody>
      </p:sp>
      <p:pic>
        <p:nvPicPr>
          <p:cNvPr id="34822"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91200" y="749300"/>
            <a:ext cx="13081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4823" name="Rectangle 7"/>
          <p:cNvSpPr>
            <a:spLocks/>
          </p:cNvSpPr>
          <p:nvPr/>
        </p:nvSpPr>
        <p:spPr bwMode="auto">
          <a:xfrm>
            <a:off x="7239000" y="965200"/>
            <a:ext cx="1460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800" dirty="0">
                <a:solidFill>
                  <a:srgbClr val="190104"/>
                </a:solidFill>
                <a:latin typeface="Arial" charset="0"/>
                <a:ea typeface="ＭＳ Ｐゴシック" charset="0"/>
                <a:sym typeface="Arial" charset="0"/>
              </a:rPr>
              <a:t>Hydropower</a:t>
            </a:r>
          </a:p>
        </p:txBody>
      </p:sp>
    </p:spTree>
  </p:cSld>
  <p:clrMapOvr>
    <a:masterClrMapping/>
  </p:clrMapOvr>
  <p:transition xmlns:p14="http://schemas.microsoft.com/office/powerpoint/2010/main"/>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17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822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DC00F5E2-9854-7349-BBAF-49A6931CA00A}" type="slidenum">
              <a:rPr lang="en-US" sz="1800" smtClean="0">
                <a:solidFill>
                  <a:srgbClr val="000000"/>
                </a:solidFill>
                <a:latin typeface="Times New Roman" charset="0"/>
                <a:cs typeface="Times New Roman" charset="0"/>
                <a:sym typeface="Times New Roman" charset="0"/>
              </a:rPr>
              <a:pPr algn="r">
                <a:defRPr/>
              </a:pPr>
              <a:t>250</a:t>
            </a:fld>
            <a:endParaRPr lang="en-US" sz="1800" smtClean="0">
              <a:solidFill>
                <a:srgbClr val="000000"/>
              </a:solidFill>
              <a:latin typeface="Times New Roman" charset="0"/>
              <a:cs typeface="Times New Roman" charset="0"/>
              <a:sym typeface="Times New Roman" charset="0"/>
            </a:endParaRPr>
          </a:p>
        </p:txBody>
      </p:sp>
      <p:sp>
        <p:nvSpPr>
          <p:cNvPr id="306179" name="Rectangle 3"/>
          <p:cNvSpPr>
            <a:spLocks/>
          </p:cNvSpPr>
          <p:nvPr/>
        </p:nvSpPr>
        <p:spPr bwMode="auto">
          <a:xfrm>
            <a:off x="1219200" y="-4763"/>
            <a:ext cx="79375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Off-Highway Diesel Engines</a:t>
            </a:r>
          </a:p>
        </p:txBody>
      </p:sp>
      <p:sp>
        <p:nvSpPr>
          <p:cNvPr id="306180" name="Rectangle 4"/>
          <p:cNvSpPr>
            <a:spLocks/>
          </p:cNvSpPr>
          <p:nvPr/>
        </p:nvSpPr>
        <p:spPr bwMode="auto">
          <a:xfrm>
            <a:off x="152400" y="1905000"/>
            <a:ext cx="8851900"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German company invests in Aiken, SC, beginning 2013</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Expanding R&amp;D center</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$22.5 million</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Through 2015, 10 jobs</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To prepare for planned volume growth</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Increase North American footprint</a:t>
            </a:r>
          </a:p>
        </p:txBody>
      </p:sp>
      <p:sp>
        <p:nvSpPr>
          <p:cNvPr id="306181" name="Rectangle 5"/>
          <p:cNvSpPr>
            <a:spLocks/>
          </p:cNvSpPr>
          <p:nvPr/>
        </p:nvSpPr>
        <p:spPr bwMode="auto">
          <a:xfrm>
            <a:off x="152400" y="6105525"/>
            <a:ext cx="8928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a:t>
            </a:r>
            <a:endParaRPr lang="en-US" sz="2400">
              <a:solidFill>
                <a:srgbClr val="666699"/>
              </a:solidFill>
              <a:latin typeface="Arial" charset="0"/>
              <a:ea typeface="ＭＳ Ｐゴシック" charset="0"/>
              <a:sym typeface="Arial" charset="0"/>
            </a:endParaRPr>
          </a:p>
          <a:p>
            <a:pPr algn="l"/>
            <a:r>
              <a:rPr lang="en-US" sz="1100">
                <a:solidFill>
                  <a:srgbClr val="190104"/>
                </a:solidFill>
                <a:latin typeface="Arial" charset="0"/>
                <a:ea typeface="ＭＳ Ｐゴシック" charset="0"/>
                <a:sym typeface="Arial" charset="0"/>
              </a:rPr>
              <a:t>Columbia Regional Business Report.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Tognum to expand R&amp;D center at MTU Aiken Plant.</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July 31, 2013. </a:t>
            </a:r>
            <a:r>
              <a:rPr lang="en-US" altLang="ja-JP" sz="1100" u="sng">
                <a:solidFill>
                  <a:srgbClr val="CCCCFF"/>
                </a:solidFill>
                <a:latin typeface="Arial" charset="0"/>
                <a:ea typeface="Arial" charset="0"/>
                <a:cs typeface="Arial" charset="0"/>
                <a:sym typeface="Arial" charset="0"/>
                <a:hlinkClick r:id="rId4"/>
              </a:rPr>
              <a:t>http://www.columbiabusinessreport.com/news/48442-tognum-to-expand-r-amp-d-center-at-mtu-aiken-plant?rss=0</a:t>
            </a:r>
            <a:r>
              <a:rPr lang="en-US" altLang="ja-JP" sz="1100">
                <a:solidFill>
                  <a:srgbClr val="190104"/>
                </a:solidFill>
                <a:latin typeface="Arial" charset="0"/>
                <a:ea typeface="Arial" charset="0"/>
                <a:cs typeface="Arial" charset="0"/>
                <a:sym typeface="Arial" charset="0"/>
              </a:rPr>
              <a:t>.  </a:t>
            </a:r>
            <a:endParaRPr lang="en-US" sz="1100">
              <a:solidFill>
                <a:srgbClr val="190104"/>
              </a:solidFill>
              <a:latin typeface="Arial" charset="0"/>
              <a:ea typeface="Arial" charset="0"/>
              <a:cs typeface="Arial" charset="0"/>
              <a:sym typeface="Arial" charset="0"/>
            </a:endParaRPr>
          </a:p>
        </p:txBody>
      </p:sp>
      <p:pic>
        <p:nvPicPr>
          <p:cNvPr id="8" name="Picture 6"/>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851712" y="584200"/>
            <a:ext cx="31525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1027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5E0B2359-67F1-1448-90E4-94C1FF3335BB}" type="slidenum">
              <a:rPr lang="en-US" sz="1800" smtClean="0">
                <a:solidFill>
                  <a:srgbClr val="000000"/>
                </a:solidFill>
                <a:latin typeface="Times New Roman" charset="0"/>
                <a:cs typeface="Times New Roman" charset="0"/>
                <a:sym typeface="Times New Roman" charset="0"/>
              </a:rPr>
              <a:pPr algn="r">
                <a:defRPr/>
              </a:pPr>
              <a:t>251</a:t>
            </a:fld>
            <a:endParaRPr lang="en-US" sz="1800" smtClean="0">
              <a:solidFill>
                <a:srgbClr val="000000"/>
              </a:solidFill>
              <a:latin typeface="Times New Roman" charset="0"/>
              <a:cs typeface="Times New Roman" charset="0"/>
              <a:sym typeface="Times New Roman" charset="0"/>
            </a:endParaRPr>
          </a:p>
        </p:txBody>
      </p:sp>
      <p:sp>
        <p:nvSpPr>
          <p:cNvPr id="310275" name="Rectangle 3"/>
          <p:cNvSpPr>
            <a:spLocks noGrp="1" noChangeArrowheads="1"/>
          </p:cNvSpPr>
          <p:nvPr>
            <p:ph type="title"/>
          </p:nvPr>
        </p:nvSpPr>
        <p:spPr>
          <a:xfrm>
            <a:off x="1600200" y="-76200"/>
            <a:ext cx="7796212" cy="120015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2800" dirty="0" smtClean="0">
                <a:solidFill>
                  <a:srgbClr val="2A2A40"/>
                </a:solidFill>
              </a:rPr>
              <a:t>Machined Parts for Vehicle Manufacturers (</a:t>
            </a:r>
            <a:r>
              <a:rPr lang="en-US" sz="2800" dirty="0">
                <a:solidFill>
                  <a:srgbClr val="2A2A40"/>
                </a:solidFill>
                <a:latin typeface="Arial" charset="0"/>
                <a:ea typeface="ＭＳ Ｐゴシック" charset="0"/>
              </a:rPr>
              <a:t>Foreign Direct Investment</a:t>
            </a:r>
            <a:r>
              <a:rPr lang="en-US" sz="2800" dirty="0" smtClean="0">
                <a:solidFill>
                  <a:srgbClr val="2A2A40"/>
                </a:solidFill>
              </a:rPr>
              <a:t>)</a:t>
            </a:r>
          </a:p>
        </p:txBody>
      </p:sp>
      <p:sp>
        <p:nvSpPr>
          <p:cNvPr id="308228" name="Rectangle 4"/>
          <p:cNvSpPr>
            <a:spLocks/>
          </p:cNvSpPr>
          <p:nvPr/>
        </p:nvSpPr>
        <p:spPr bwMode="auto">
          <a:xfrm>
            <a:off x="192088" y="2743200"/>
            <a:ext cx="88519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Brazil to Franklin County, PA</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73 jobs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$9 million investment</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First investment outside of Brazil </a:t>
            </a:r>
          </a:p>
        </p:txBody>
      </p:sp>
      <p:sp>
        <p:nvSpPr>
          <p:cNvPr id="308229" name="Rectangle 5"/>
          <p:cNvSpPr>
            <a:spLocks/>
          </p:cNvSpPr>
          <p:nvPr/>
        </p:nvSpPr>
        <p:spPr bwMode="auto">
          <a:xfrm>
            <a:off x="192088" y="6108700"/>
            <a:ext cx="8775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Brazil-based </a:t>
            </a:r>
            <a:r>
              <a:rPr lang="en-US" altLang="ja-JP" sz="1100" dirty="0" err="1">
                <a:solidFill>
                  <a:srgbClr val="190104"/>
                </a:solidFill>
                <a:latin typeface="Arial" charset="0"/>
                <a:ea typeface="Arial" charset="0"/>
                <a:cs typeface="Arial" charset="0"/>
                <a:sym typeface="Arial" charset="0"/>
              </a:rPr>
              <a:t>Torcomp</a:t>
            </a:r>
            <a:r>
              <a:rPr lang="en-US" altLang="ja-JP" sz="1100" dirty="0">
                <a:solidFill>
                  <a:srgbClr val="190104"/>
                </a:solidFill>
                <a:latin typeface="Arial" charset="0"/>
                <a:ea typeface="Arial" charset="0"/>
                <a:cs typeface="Arial" charset="0"/>
                <a:sym typeface="Arial" charset="0"/>
              </a:rPr>
              <a:t> USA invests more than $9 million to bring manufacturing plant to Franklin County, PA.</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Area Development</a:t>
            </a:r>
            <a:r>
              <a:rPr lang="en-US" altLang="ja-JP" sz="1100" dirty="0">
                <a:solidFill>
                  <a:srgbClr val="190104"/>
                </a:solidFill>
                <a:latin typeface="Arial" charset="0"/>
                <a:ea typeface="Arial" charset="0"/>
                <a:cs typeface="Arial" charset="0"/>
                <a:sym typeface="Arial" charset="0"/>
              </a:rPr>
              <a:t>. April 21, 2014. </a:t>
            </a:r>
            <a:endParaRPr lang="en-US" sz="1100" dirty="0">
              <a:solidFill>
                <a:srgbClr val="190104"/>
              </a:solidFill>
              <a:latin typeface="Arial" charset="0"/>
              <a:ea typeface="Arial" charset="0"/>
              <a:cs typeface="Arial" charset="0"/>
              <a:sym typeface="Arial" charset="0"/>
            </a:endParaRPr>
          </a:p>
        </p:txBody>
      </p:sp>
      <p:pic>
        <p:nvPicPr>
          <p:cNvPr id="30823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76900" y="1200150"/>
            <a:ext cx="32480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24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1129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68CE9DFC-0181-DA44-9E5C-D997390AC2C0}" type="slidenum">
              <a:rPr lang="en-US" sz="1800" smtClean="0">
                <a:solidFill>
                  <a:srgbClr val="000000"/>
                </a:solidFill>
                <a:latin typeface="Times New Roman" charset="0"/>
                <a:cs typeface="Times New Roman" charset="0"/>
                <a:sym typeface="Times New Roman" charset="0"/>
              </a:rPr>
              <a:pPr algn="r">
                <a:defRPr/>
              </a:pPr>
              <a:t>252</a:t>
            </a:fld>
            <a:endParaRPr lang="en-US" sz="1800" smtClean="0">
              <a:solidFill>
                <a:srgbClr val="000000"/>
              </a:solidFill>
              <a:latin typeface="Times New Roman" charset="0"/>
              <a:cs typeface="Times New Roman" charset="0"/>
              <a:sym typeface="Times New Roman" charset="0"/>
            </a:endParaRPr>
          </a:p>
        </p:txBody>
      </p:sp>
      <p:sp>
        <p:nvSpPr>
          <p:cNvPr id="309251" name="Rectangle 3"/>
          <p:cNvSpPr>
            <a:spLocks/>
          </p:cNvSpPr>
          <p:nvPr/>
        </p:nvSpPr>
        <p:spPr bwMode="auto">
          <a:xfrm>
            <a:off x="2211388" y="-73025"/>
            <a:ext cx="37084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nchor="ctr"/>
          <a:lstStyle/>
          <a:p>
            <a:r>
              <a:rPr lang="en-US" sz="3200" dirty="0">
                <a:solidFill>
                  <a:srgbClr val="2A2A40"/>
                </a:solidFill>
                <a:latin typeface="Arial" charset="0"/>
                <a:ea typeface="ＭＳ Ｐゴシック" charset="0"/>
                <a:sym typeface="Arial" charset="0"/>
              </a:rPr>
              <a:t>EMS</a:t>
            </a:r>
          </a:p>
        </p:txBody>
      </p:sp>
      <p:sp>
        <p:nvSpPr>
          <p:cNvPr id="309252" name="Rectangle 4"/>
          <p:cNvSpPr>
            <a:spLocks/>
          </p:cNvSpPr>
          <p:nvPr/>
        </p:nvSpPr>
        <p:spPr bwMode="auto">
          <a:xfrm>
            <a:off x="12700" y="2019300"/>
            <a:ext cx="88519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2413" indent="-228600" algn="l">
              <a:buClr>
                <a:srgbClr val="E40B2A"/>
              </a:buClr>
              <a:buSzPct val="100000"/>
              <a:buFont typeface="Arial" charset="0"/>
              <a:buChar char="●"/>
            </a:pPr>
            <a:r>
              <a:rPr lang="en-US" sz="2400" dirty="0">
                <a:latin typeface="Arial" charset="0"/>
                <a:ea typeface="ＭＳ Ｐゴシック" charset="0"/>
                <a:sym typeface="Arial" charset="0"/>
              </a:rPr>
              <a:t>San Diego, CA </a:t>
            </a:r>
            <a:r>
              <a:rPr lang="en-US" sz="2400" dirty="0" err="1">
                <a:latin typeface="Arial" charset="0"/>
                <a:ea typeface="ＭＳ Ｐゴシック" charset="0"/>
                <a:sym typeface="Arial" charset="0"/>
              </a:rPr>
              <a:t>nearshored</a:t>
            </a:r>
            <a:r>
              <a:rPr lang="en-US" sz="2400" dirty="0">
                <a:latin typeface="Arial" charset="0"/>
                <a:ea typeface="ＭＳ Ｐゴシック" charset="0"/>
                <a:sym typeface="Arial" charset="0"/>
              </a:rPr>
              <a:t> to Tijuana, Mexico</a:t>
            </a:r>
            <a:endParaRPr lang="en-US" sz="2400" dirty="0">
              <a:solidFill>
                <a:srgbClr val="666699"/>
              </a:solidFill>
              <a:latin typeface="Arial" charset="0"/>
              <a:ea typeface="ＭＳ Ｐゴシック" charset="0"/>
              <a:sym typeface="Arial" charset="0"/>
            </a:endParaRPr>
          </a:p>
          <a:p>
            <a:pPr marL="252413" indent="-228600" algn="l">
              <a:spcBef>
                <a:spcPts val="400"/>
              </a:spcBef>
              <a:buClr>
                <a:srgbClr val="E40B2A"/>
              </a:buClr>
              <a:buSzPct val="100000"/>
              <a:buFont typeface="Arial" charset="0"/>
              <a:buChar char="●"/>
            </a:pPr>
            <a:r>
              <a:rPr lang="en-US" sz="2400" dirty="0">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09613" lvl="1" indent="-228600" algn="l">
              <a:spcBef>
                <a:spcPts val="400"/>
              </a:spcBef>
              <a:buClr>
                <a:srgbClr val="E40B2A"/>
              </a:buClr>
              <a:buSzPct val="69000"/>
              <a:buFont typeface="Arial" charset="0"/>
              <a:buChar char="●"/>
            </a:pPr>
            <a:r>
              <a:rPr lang="en-US" sz="2400" dirty="0">
                <a:latin typeface="Arial" charset="0"/>
                <a:ea typeface="ＭＳ Ｐゴシック" charset="0"/>
                <a:sym typeface="Arial" charset="0"/>
              </a:rPr>
              <a:t>Skilled workforce availability/training</a:t>
            </a:r>
            <a:endParaRPr lang="en-US" sz="2400" dirty="0">
              <a:solidFill>
                <a:srgbClr val="666699"/>
              </a:solidFill>
              <a:latin typeface="Arial" charset="0"/>
              <a:ea typeface="ＭＳ Ｐゴシック" charset="0"/>
              <a:sym typeface="Arial" charset="0"/>
            </a:endParaRPr>
          </a:p>
          <a:p>
            <a:pPr marL="709613" lvl="1" indent="-228600" algn="l">
              <a:spcBef>
                <a:spcPts val="400"/>
              </a:spcBef>
              <a:buClr>
                <a:srgbClr val="E40B2A"/>
              </a:buClr>
              <a:buSzPct val="69000"/>
              <a:buFont typeface="Arial" charset="0"/>
              <a:buChar char="●"/>
            </a:pPr>
            <a:r>
              <a:rPr lang="en-US" sz="2400" dirty="0">
                <a:latin typeface="Arial" charset="0"/>
                <a:ea typeface="ＭＳ Ｐゴシック" charset="0"/>
                <a:sym typeface="Arial" charset="0"/>
              </a:rPr>
              <a:t>Communications</a:t>
            </a:r>
            <a:endParaRPr lang="en-US" sz="2400" dirty="0">
              <a:solidFill>
                <a:srgbClr val="666699"/>
              </a:solidFill>
              <a:latin typeface="Arial" charset="0"/>
              <a:ea typeface="ＭＳ Ｐゴシック" charset="0"/>
              <a:sym typeface="Arial" charset="0"/>
            </a:endParaRPr>
          </a:p>
          <a:p>
            <a:pPr marL="709613" lvl="1" indent="-228600" algn="l">
              <a:spcBef>
                <a:spcPts val="400"/>
              </a:spcBef>
              <a:buClr>
                <a:srgbClr val="E40B2A"/>
              </a:buClr>
              <a:buSzPct val="69000"/>
              <a:buFont typeface="Arial" charset="0"/>
              <a:buChar char="●"/>
            </a:pPr>
            <a:r>
              <a:rPr lang="en-US" sz="2400" dirty="0">
                <a:latin typeface="Arial" charset="0"/>
                <a:ea typeface="ＭＳ Ｐゴシック" charset="0"/>
                <a:sym typeface="Arial" charset="0"/>
              </a:rPr>
              <a:t>IP risk</a:t>
            </a:r>
            <a:endParaRPr lang="en-US" sz="2400" dirty="0">
              <a:solidFill>
                <a:srgbClr val="666699"/>
              </a:solidFill>
              <a:latin typeface="Arial" charset="0"/>
              <a:ea typeface="ＭＳ Ｐゴシック" charset="0"/>
              <a:sym typeface="Arial" charset="0"/>
            </a:endParaRPr>
          </a:p>
          <a:p>
            <a:pPr marL="709613" lvl="1" indent="-228600" algn="l">
              <a:spcBef>
                <a:spcPts val="400"/>
              </a:spcBef>
              <a:buClr>
                <a:srgbClr val="E40B2A"/>
              </a:buClr>
              <a:buSzPct val="69000"/>
              <a:buFont typeface="Arial" charset="0"/>
              <a:buChar char="●"/>
            </a:pPr>
            <a:r>
              <a:rPr lang="en-US" sz="2400" dirty="0">
                <a:latin typeface="Arial" charset="0"/>
                <a:ea typeface="ＭＳ Ｐゴシック" charset="0"/>
                <a:sym typeface="Arial" charset="0"/>
              </a:rPr>
              <a:t>Inventory</a:t>
            </a:r>
            <a:endParaRPr lang="en-US" sz="2400" dirty="0">
              <a:solidFill>
                <a:srgbClr val="666699"/>
              </a:solidFill>
              <a:latin typeface="Arial" charset="0"/>
              <a:ea typeface="ＭＳ Ｐゴシック" charset="0"/>
              <a:sym typeface="Arial" charset="0"/>
            </a:endParaRPr>
          </a:p>
          <a:p>
            <a:pPr marL="709613" lvl="1" indent="-228600" algn="l">
              <a:spcBef>
                <a:spcPts val="400"/>
              </a:spcBef>
              <a:buClr>
                <a:srgbClr val="E40B2A"/>
              </a:buClr>
              <a:buSzPct val="69000"/>
              <a:buFont typeface="Arial" charset="0"/>
              <a:buChar char="●"/>
            </a:pPr>
            <a:r>
              <a:rPr lang="en-US" sz="2400" dirty="0">
                <a:latin typeface="Arial" charset="0"/>
                <a:ea typeface="ＭＳ Ｐゴシック" charset="0"/>
                <a:sym typeface="Arial" charset="0"/>
              </a:rPr>
              <a:t>Lead time</a:t>
            </a:r>
            <a:endParaRPr lang="en-US" sz="2400" dirty="0">
              <a:solidFill>
                <a:srgbClr val="666699"/>
              </a:solidFill>
              <a:latin typeface="Arial" charset="0"/>
              <a:ea typeface="ＭＳ Ｐゴシック" charset="0"/>
              <a:sym typeface="Arial" charset="0"/>
            </a:endParaRPr>
          </a:p>
          <a:p>
            <a:pPr marL="709613" lvl="1" indent="-228600" algn="l">
              <a:spcBef>
                <a:spcPts val="400"/>
              </a:spcBef>
              <a:buClr>
                <a:srgbClr val="E40B2A"/>
              </a:buClr>
              <a:buSzPct val="69000"/>
              <a:buFont typeface="Arial" charset="0"/>
              <a:buChar char="●"/>
            </a:pPr>
            <a:r>
              <a:rPr lang="en-US" sz="2400" dirty="0">
                <a:latin typeface="Arial" charset="0"/>
                <a:ea typeface="ＭＳ Ｐゴシック" charset="0"/>
                <a:sym typeface="Arial" charset="0"/>
              </a:rPr>
              <a:t>Rising wages</a:t>
            </a:r>
            <a:endParaRPr lang="en-US" sz="2400" dirty="0">
              <a:solidFill>
                <a:srgbClr val="666699"/>
              </a:solidFill>
              <a:latin typeface="Arial" charset="0"/>
              <a:ea typeface="ＭＳ Ｐゴシック" charset="0"/>
              <a:sym typeface="Arial" charset="0"/>
            </a:endParaRPr>
          </a:p>
          <a:p>
            <a:pPr marL="709613" lvl="1" indent="-228600" algn="l">
              <a:spcBef>
                <a:spcPts val="400"/>
              </a:spcBef>
              <a:buClr>
                <a:srgbClr val="E40B2A"/>
              </a:buClr>
              <a:buSzPct val="69000"/>
              <a:buFont typeface="Arial" charset="0"/>
              <a:buChar char="●"/>
            </a:pPr>
            <a:r>
              <a:rPr lang="en-US" sz="2400" dirty="0">
                <a:latin typeface="Arial" charset="0"/>
                <a:ea typeface="ＭＳ Ｐゴシック" charset="0"/>
                <a:sym typeface="Arial" charset="0"/>
              </a:rPr>
              <a:t>Supply chain interruption risk</a:t>
            </a:r>
          </a:p>
        </p:txBody>
      </p:sp>
      <p:sp>
        <p:nvSpPr>
          <p:cNvPr id="309253" name="Rectangle 5"/>
          <p:cNvSpPr>
            <a:spLocks/>
          </p:cNvSpPr>
          <p:nvPr/>
        </p:nvSpPr>
        <p:spPr bwMode="auto">
          <a:xfrm>
            <a:off x="228600" y="6199188"/>
            <a:ext cx="8775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a:t>
            </a:r>
            <a:r>
              <a:rPr lang="en-US" sz="1100">
                <a:solidFill>
                  <a:srgbClr val="190104"/>
                </a:solidFill>
                <a:latin typeface="Arial Italic" charset="0"/>
                <a:ea typeface="ＭＳ Ｐゴシック" charset="0"/>
                <a:sym typeface="Arial Italic" charset="0"/>
              </a:rPr>
              <a:t>Tornik</a:t>
            </a:r>
            <a:r>
              <a:rPr lang="en-US" sz="1100">
                <a:solidFill>
                  <a:srgbClr val="190104"/>
                </a:solidFill>
                <a:latin typeface="Arial" charset="0"/>
                <a:ea typeface="ＭＳ Ｐゴシック" charset="0"/>
                <a:sym typeface="Arial" charset="0"/>
              </a:rPr>
              <a:t>.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Offshoring? Re-Shoring? Near Shoring? Try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Right Shoring.</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December 16, 2013. </a:t>
            </a:r>
            <a:r>
              <a:rPr lang="en-US" altLang="ja-JP" sz="1100" u="sng">
                <a:solidFill>
                  <a:srgbClr val="CCCCFF"/>
                </a:solidFill>
                <a:latin typeface="Arial" charset="0"/>
                <a:ea typeface="Arial" charset="0"/>
                <a:cs typeface="Arial" charset="0"/>
                <a:sym typeface="Arial" charset="0"/>
                <a:hlinkClick r:id="rId4"/>
              </a:rPr>
              <a:t>http://tornik.com/blog/index.php/offshoring-re-shoring-near-shoring-try-right-shoring/</a:t>
            </a:r>
            <a:r>
              <a:rPr lang="en-US" altLang="ja-JP" sz="1100">
                <a:solidFill>
                  <a:srgbClr val="190104"/>
                </a:solidFill>
                <a:latin typeface="Arial" charset="0"/>
                <a:ea typeface="Arial" charset="0"/>
                <a:cs typeface="Arial" charset="0"/>
                <a:sym typeface="Arial" charset="0"/>
              </a:rPr>
              <a:t>. </a:t>
            </a:r>
            <a:endParaRPr lang="en-US" sz="1100">
              <a:solidFill>
                <a:srgbClr val="190104"/>
              </a:solidFill>
              <a:latin typeface="Arial" charset="0"/>
              <a:ea typeface="Arial" charset="0"/>
              <a:cs typeface="Arial" charset="0"/>
              <a:sym typeface="Arial" charset="0"/>
            </a:endParaRPr>
          </a:p>
        </p:txBody>
      </p:sp>
      <p:pic>
        <p:nvPicPr>
          <p:cNvPr id="309254" name="Picture 6"/>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4706"/>
          <a:stretch/>
        </p:blipFill>
        <p:spPr bwMode="auto">
          <a:xfrm>
            <a:off x="4826000" y="685800"/>
            <a:ext cx="41148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29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1334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3A334C5E-69D6-964D-880B-1D4977532E62}" type="slidenum">
              <a:rPr lang="en-US" sz="1800" smtClean="0">
                <a:solidFill>
                  <a:srgbClr val="000000"/>
                </a:solidFill>
                <a:latin typeface="Times New Roman" charset="0"/>
                <a:cs typeface="Times New Roman" charset="0"/>
                <a:sym typeface="Times New Roman" charset="0"/>
              </a:rPr>
              <a:pPr algn="r">
                <a:defRPr/>
              </a:pPr>
              <a:t>253</a:t>
            </a:fld>
            <a:endParaRPr lang="en-US" sz="1800" smtClean="0">
              <a:solidFill>
                <a:srgbClr val="000000"/>
              </a:solidFill>
              <a:latin typeface="Times New Roman" charset="0"/>
              <a:cs typeface="Times New Roman" charset="0"/>
              <a:sym typeface="Times New Roman" charset="0"/>
            </a:endParaRPr>
          </a:p>
        </p:txBody>
      </p:sp>
      <p:sp>
        <p:nvSpPr>
          <p:cNvPr id="311299" name="Rectangle 3"/>
          <p:cNvSpPr>
            <a:spLocks/>
          </p:cNvSpPr>
          <p:nvPr/>
        </p:nvSpPr>
        <p:spPr bwMode="auto">
          <a:xfrm>
            <a:off x="1219200" y="6350"/>
            <a:ext cx="67183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Toilets</a:t>
            </a:r>
            <a:br>
              <a:rPr lang="en-US" sz="3200" dirty="0">
                <a:solidFill>
                  <a:srgbClr val="2A2A40"/>
                </a:solidFill>
                <a:latin typeface="Arial" charset="0"/>
                <a:ea typeface="ＭＳ Ｐゴシック" charset="0"/>
                <a:sym typeface="Arial" charset="0"/>
              </a:rPr>
            </a:br>
            <a:r>
              <a:rPr lang="en-US" sz="3200" dirty="0">
                <a:solidFill>
                  <a:srgbClr val="2A2A40"/>
                </a:solidFill>
                <a:latin typeface="Arial" charset="0"/>
                <a:ea typeface="ＭＳ Ｐゴシック" charset="0"/>
                <a:sym typeface="Arial" charset="0"/>
              </a:rPr>
              <a:t>(Foreign Direct Investment)</a:t>
            </a:r>
          </a:p>
        </p:txBody>
      </p:sp>
      <p:sp>
        <p:nvSpPr>
          <p:cNvPr id="311300" name="Rectangle 4"/>
          <p:cNvSpPr>
            <a:spLocks/>
          </p:cNvSpPr>
          <p:nvPr/>
        </p:nvSpPr>
        <p:spPr bwMode="auto">
          <a:xfrm>
            <a:off x="25400" y="2209800"/>
            <a:ext cx="88519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Japan to Morrow, GA</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Increasing capacity at GA plant 5%</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Increased automation</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New machinery</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Proximity to markets</a:t>
            </a:r>
          </a:p>
        </p:txBody>
      </p:sp>
      <p:sp>
        <p:nvSpPr>
          <p:cNvPr id="311301" name="Rectangle 5"/>
          <p:cNvSpPr>
            <a:spLocks/>
          </p:cNvSpPr>
          <p:nvPr/>
        </p:nvSpPr>
        <p:spPr bwMode="auto">
          <a:xfrm>
            <a:off x="152400" y="6096000"/>
            <a:ext cx="8851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James R. Hagerty, The Wall Street Journal.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America</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s Toilet Turnaround.</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September 24, 2013. </a:t>
            </a:r>
            <a:endParaRPr lang="en-US" sz="1100">
              <a:solidFill>
                <a:srgbClr val="190104"/>
              </a:solidFill>
              <a:latin typeface="Arial" charset="0"/>
              <a:ea typeface="Arial" charset="0"/>
              <a:cs typeface="Arial" charset="0"/>
              <a:sym typeface="Arial" charset="0"/>
            </a:endParaRPr>
          </a:p>
        </p:txBody>
      </p:sp>
      <p:pic>
        <p:nvPicPr>
          <p:cNvPr id="311302"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32525" y="1185862"/>
            <a:ext cx="287337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32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1437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002F3E39-1DEC-6446-8A5B-7ACDE85C1877}" type="slidenum">
              <a:rPr lang="en-US" sz="1800" smtClean="0">
                <a:solidFill>
                  <a:srgbClr val="000000"/>
                </a:solidFill>
                <a:latin typeface="Times New Roman" charset="0"/>
                <a:cs typeface="Times New Roman" charset="0"/>
                <a:sym typeface="Times New Roman" charset="0"/>
              </a:rPr>
              <a:pPr algn="r">
                <a:defRPr/>
              </a:pPr>
              <a:t>254</a:t>
            </a:fld>
            <a:endParaRPr lang="en-US" sz="1800" smtClean="0">
              <a:solidFill>
                <a:srgbClr val="000000"/>
              </a:solidFill>
              <a:latin typeface="Times New Roman" charset="0"/>
              <a:cs typeface="Times New Roman" charset="0"/>
              <a:sym typeface="Times New Roman" charset="0"/>
            </a:endParaRPr>
          </a:p>
        </p:txBody>
      </p:sp>
      <p:sp>
        <p:nvSpPr>
          <p:cNvPr id="312323" name="Rectangle 3"/>
          <p:cNvSpPr>
            <a:spLocks/>
          </p:cNvSpPr>
          <p:nvPr/>
        </p:nvSpPr>
        <p:spPr bwMode="auto">
          <a:xfrm>
            <a:off x="1219200" y="69850"/>
            <a:ext cx="67183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Plastic Toy Clean-Up Tool</a:t>
            </a:r>
          </a:p>
        </p:txBody>
      </p:sp>
      <p:sp>
        <p:nvSpPr>
          <p:cNvPr id="312324" name="Rectangle 4"/>
          <p:cNvSpPr>
            <a:spLocks/>
          </p:cNvSpPr>
          <p:nvPr/>
        </p:nvSpPr>
        <p:spPr bwMode="auto">
          <a:xfrm>
            <a:off x="152400" y="2895600"/>
            <a:ext cx="88519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buClr>
                <a:srgbClr val="E40B2A"/>
              </a:buClr>
              <a:buSzPct val="80000"/>
              <a:buFont typeface="Arial" charset="0"/>
              <a:buChar char="●"/>
            </a:pPr>
            <a:r>
              <a:rPr lang="en-US" sz="2800" dirty="0" err="1">
                <a:solidFill>
                  <a:srgbClr val="2A2A40"/>
                </a:solidFill>
                <a:latin typeface="Arial" charset="0"/>
                <a:ea typeface="ＭＳ Ｐゴシック" charset="0"/>
                <a:sym typeface="Arial" charset="0"/>
              </a:rPr>
              <a:t>Reshored</a:t>
            </a:r>
            <a:r>
              <a:rPr lang="en-US" sz="2800" dirty="0">
                <a:solidFill>
                  <a:srgbClr val="2A2A40"/>
                </a:solidFill>
                <a:latin typeface="Arial" charset="0"/>
                <a:ea typeface="ＭＳ Ｐゴシック" charset="0"/>
                <a:sym typeface="Arial" charset="0"/>
              </a:rPr>
              <a:t> production from Mexico to </a:t>
            </a:r>
            <a:r>
              <a:rPr lang="en-US" sz="2800" dirty="0" err="1">
                <a:solidFill>
                  <a:srgbClr val="2A2A40"/>
                </a:solidFill>
                <a:latin typeface="Arial" charset="0"/>
                <a:ea typeface="ＭＳ Ｐゴシック" charset="0"/>
                <a:sym typeface="Arial" charset="0"/>
              </a:rPr>
              <a:t>Pendell</a:t>
            </a:r>
            <a:r>
              <a:rPr lang="en-US" sz="2800" dirty="0">
                <a:solidFill>
                  <a:srgbClr val="2A2A40"/>
                </a:solidFill>
                <a:latin typeface="Arial" charset="0"/>
                <a:ea typeface="ＭＳ Ｐゴシック" charset="0"/>
                <a:sym typeface="Arial" charset="0"/>
              </a:rPr>
              <a:t>, PA</a:t>
            </a:r>
            <a:endParaRPr lang="en-US" sz="24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4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Quality</a:t>
            </a:r>
            <a:endParaRPr lang="en-US" sz="2400" dirty="0">
              <a:solidFill>
                <a:srgbClr val="666699"/>
              </a:solidFill>
              <a:latin typeface="Arial" charset="0"/>
              <a:ea typeface="ＭＳ Ｐゴシック" charset="0"/>
              <a:sym typeface="Arial" charset="0"/>
            </a:endParaRPr>
          </a:p>
          <a:p>
            <a:pPr marL="760413" lvl="1" indent="-303213" algn="l">
              <a:spcBef>
                <a:spcPts val="4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Automation</a:t>
            </a:r>
            <a:endParaRPr lang="en-US" sz="2400" dirty="0">
              <a:solidFill>
                <a:srgbClr val="666699"/>
              </a:solidFill>
              <a:latin typeface="Arial" charset="0"/>
              <a:ea typeface="ＭＳ Ｐゴシック" charset="0"/>
              <a:sym typeface="Arial" charset="0"/>
            </a:endParaRPr>
          </a:p>
          <a:p>
            <a:pPr marL="760413" lvl="1" indent="-303213" algn="l">
              <a:spcBef>
                <a:spcPts val="4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Total cost</a:t>
            </a:r>
          </a:p>
        </p:txBody>
      </p:sp>
      <p:sp>
        <p:nvSpPr>
          <p:cNvPr id="312325" name="Rectangle 5"/>
          <p:cNvSpPr>
            <a:spLocks/>
          </p:cNvSpPr>
          <p:nvPr/>
        </p:nvSpPr>
        <p:spPr bwMode="auto">
          <a:xfrm>
            <a:off x="152400" y="5867400"/>
            <a:ext cx="8851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James R. Hagerty,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Wal-Mart entertains a pitch: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Made in U.S.A.</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The Wall Street Journal. October 6, 2013. http://online.wsj.com/news/articles/SB10001424052702303492504579115783923496354</a:t>
            </a:r>
            <a:endParaRPr lang="en-US" sz="1100">
              <a:solidFill>
                <a:srgbClr val="190104"/>
              </a:solidFill>
              <a:latin typeface="Arial" charset="0"/>
              <a:ea typeface="Arial" charset="0"/>
              <a:cs typeface="Arial" charset="0"/>
              <a:sym typeface="Arial" charset="0"/>
            </a:endParaRPr>
          </a:p>
        </p:txBody>
      </p:sp>
      <p:pic>
        <p:nvPicPr>
          <p:cNvPr id="312326"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91200" y="685800"/>
            <a:ext cx="279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1539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3AD00FEB-AFF4-1641-AD83-B93847BCB741}" type="slidenum">
              <a:rPr lang="en-US" sz="1800" smtClean="0">
                <a:solidFill>
                  <a:srgbClr val="000000"/>
                </a:solidFill>
                <a:latin typeface="Times New Roman" charset="0"/>
                <a:cs typeface="Times New Roman" charset="0"/>
                <a:sym typeface="Times New Roman" charset="0"/>
              </a:rPr>
              <a:pPr algn="r">
                <a:defRPr/>
              </a:pPr>
              <a:t>255</a:t>
            </a:fld>
            <a:endParaRPr lang="en-US" sz="1800" smtClean="0">
              <a:solidFill>
                <a:srgbClr val="000000"/>
              </a:solidFill>
              <a:latin typeface="Times New Roman" charset="0"/>
              <a:cs typeface="Times New Roman" charset="0"/>
              <a:sym typeface="Times New Roman" charset="0"/>
            </a:endParaRPr>
          </a:p>
        </p:txBody>
      </p:sp>
      <p:sp>
        <p:nvSpPr>
          <p:cNvPr id="313347" name="Rectangle 3"/>
          <p:cNvSpPr>
            <a:spLocks/>
          </p:cNvSpPr>
          <p:nvPr/>
        </p:nvSpPr>
        <p:spPr bwMode="auto">
          <a:xfrm>
            <a:off x="1295400" y="-69850"/>
            <a:ext cx="69469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        Lexus ES 350 sedan</a:t>
            </a:r>
          </a:p>
        </p:txBody>
      </p:sp>
      <p:sp>
        <p:nvSpPr>
          <p:cNvPr id="313348" name="Rectangle 4"/>
          <p:cNvSpPr>
            <a:spLocks/>
          </p:cNvSpPr>
          <p:nvPr/>
        </p:nvSpPr>
        <p:spPr bwMode="auto">
          <a:xfrm>
            <a:off x="152400" y="1905000"/>
            <a:ext cx="88519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lnSpc>
                <a:spcPct val="80000"/>
              </a:lnSpc>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2015: moving production from Japan </a:t>
            </a:r>
            <a:endParaRPr lang="en-US" sz="2800" dirty="0" smtClean="0">
              <a:solidFill>
                <a:srgbClr val="2A2A40"/>
              </a:solidFill>
              <a:latin typeface="Arial" charset="0"/>
              <a:ea typeface="ＭＳ Ｐゴシック" charset="0"/>
              <a:sym typeface="Arial" charset="0"/>
            </a:endParaRPr>
          </a:p>
          <a:p>
            <a:pPr algn="l">
              <a:lnSpc>
                <a:spcPct val="80000"/>
              </a:lnSpc>
              <a:spcBef>
                <a:spcPts val="700"/>
              </a:spcBef>
              <a:buClr>
                <a:srgbClr val="E40B2A"/>
              </a:buClr>
              <a:buSzPct val="80000"/>
            </a:pPr>
            <a:r>
              <a:rPr lang="en-US" sz="2800" dirty="0">
                <a:solidFill>
                  <a:srgbClr val="2A2A40"/>
                </a:solidFill>
                <a:latin typeface="Arial" charset="0"/>
                <a:ea typeface="ＭＳ Ｐゴシック" charset="0"/>
                <a:sym typeface="Arial" charset="0"/>
              </a:rPr>
              <a:t> </a:t>
            </a:r>
            <a:r>
              <a:rPr lang="en-US" sz="2800" dirty="0" smtClean="0">
                <a:solidFill>
                  <a:srgbClr val="2A2A40"/>
                </a:solidFill>
                <a:latin typeface="Arial" charset="0"/>
                <a:ea typeface="ＭＳ Ｐゴシック" charset="0"/>
                <a:sym typeface="Arial" charset="0"/>
              </a:rPr>
              <a:t>  to </a:t>
            </a:r>
            <a:r>
              <a:rPr lang="en-US" sz="2800" dirty="0">
                <a:solidFill>
                  <a:srgbClr val="2A2A40"/>
                </a:solidFill>
                <a:latin typeface="Arial" charset="0"/>
                <a:ea typeface="ＭＳ Ｐゴシック" charset="0"/>
                <a:sym typeface="Arial" charset="0"/>
              </a:rPr>
              <a:t>Georgetown, KY</a:t>
            </a:r>
            <a:endParaRPr lang="en-US" sz="2400" dirty="0">
              <a:solidFill>
                <a:srgbClr val="666699"/>
              </a:solidFill>
              <a:latin typeface="Arial" charset="0"/>
              <a:ea typeface="ＭＳ Ｐゴシック" charset="0"/>
              <a:sym typeface="Arial" charset="0"/>
            </a:endParaRPr>
          </a:p>
          <a:p>
            <a:pPr marL="303213" indent="-303213" algn="l">
              <a:lnSpc>
                <a:spcPct val="80000"/>
              </a:lnSpc>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Will create 750 jobs</a:t>
            </a:r>
            <a:endParaRPr lang="en-US" sz="2400" dirty="0">
              <a:solidFill>
                <a:srgbClr val="666699"/>
              </a:solidFill>
              <a:latin typeface="Arial" charset="0"/>
              <a:ea typeface="ＭＳ Ｐゴシック" charset="0"/>
              <a:sym typeface="Arial" charset="0"/>
            </a:endParaRPr>
          </a:p>
          <a:p>
            <a:pPr marL="303213" indent="-303213" algn="l">
              <a:lnSpc>
                <a:spcPct val="80000"/>
              </a:lnSpc>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$360 million investment</a:t>
            </a:r>
            <a:endParaRPr lang="en-US" sz="2400" dirty="0">
              <a:solidFill>
                <a:srgbClr val="666699"/>
              </a:solidFill>
              <a:latin typeface="Arial" charset="0"/>
              <a:ea typeface="ＭＳ Ｐゴシック" charset="0"/>
              <a:sym typeface="Arial" charset="0"/>
            </a:endParaRPr>
          </a:p>
          <a:p>
            <a:pPr marL="303213" indent="-303213" algn="l">
              <a:lnSpc>
                <a:spcPct val="80000"/>
              </a:lnSpc>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lnSpc>
                <a:spcPct val="80000"/>
              </a:lnSpc>
              <a:spcBef>
                <a:spcPts val="6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Tax incentives</a:t>
            </a:r>
            <a:endParaRPr lang="en-US" sz="2400" dirty="0">
              <a:solidFill>
                <a:srgbClr val="666699"/>
              </a:solidFill>
              <a:latin typeface="Arial" charset="0"/>
              <a:ea typeface="ＭＳ Ｐゴシック" charset="0"/>
              <a:sym typeface="Arial" charset="0"/>
            </a:endParaRPr>
          </a:p>
          <a:p>
            <a:pPr marL="760413" lvl="1" indent="-303213" algn="l">
              <a:lnSpc>
                <a:spcPct val="80000"/>
              </a:lnSpc>
              <a:spcBef>
                <a:spcPts val="6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Stable exchange rates</a:t>
            </a:r>
            <a:endParaRPr lang="en-US" sz="2400" dirty="0">
              <a:solidFill>
                <a:srgbClr val="666699"/>
              </a:solidFill>
              <a:latin typeface="Arial" charset="0"/>
              <a:ea typeface="ＭＳ Ｐゴシック" charset="0"/>
              <a:sym typeface="Arial" charset="0"/>
            </a:endParaRPr>
          </a:p>
          <a:p>
            <a:pPr marL="303213" indent="-303213" algn="l">
              <a:lnSpc>
                <a:spcPct val="80000"/>
              </a:lnSpc>
              <a:spcBef>
                <a:spcPts val="7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According </a:t>
            </a:r>
            <a:r>
              <a:rPr lang="en-US" sz="2800" dirty="0">
                <a:solidFill>
                  <a:srgbClr val="2A2A40"/>
                </a:solidFill>
                <a:latin typeface="Arial" charset="0"/>
                <a:ea typeface="ＭＳ Ｐゴシック" charset="0"/>
                <a:sym typeface="Arial" charset="0"/>
              </a:rPr>
              <a:t>to Toyota North America President Jim </a:t>
            </a:r>
            <a:r>
              <a:rPr lang="en-US" sz="2800" dirty="0" err="1" smtClean="0">
                <a:solidFill>
                  <a:srgbClr val="2A2A40"/>
                </a:solidFill>
                <a:latin typeface="Arial" charset="0"/>
                <a:ea typeface="ＭＳ Ｐゴシック" charset="0"/>
                <a:sym typeface="Arial" charset="0"/>
              </a:rPr>
              <a:t>Lentza</a:t>
            </a:r>
            <a:r>
              <a:rPr lang="en-US" sz="2800" dirty="0" smtClean="0">
                <a:solidFill>
                  <a:srgbClr val="2A2A40"/>
                </a:solidFill>
                <a:latin typeface="Arial" charset="0"/>
                <a:ea typeface="ＭＳ Ｐゴシック" charset="0"/>
                <a:sym typeface="Arial" charset="0"/>
              </a:rPr>
              <a:t>, this is a </a:t>
            </a:r>
            <a:r>
              <a:rPr lang="en-US" sz="2800" dirty="0">
                <a:solidFill>
                  <a:srgbClr val="2A2A40"/>
                </a:solidFill>
                <a:latin typeface="Arial" charset="0"/>
                <a:ea typeface="ＭＳ Ｐゴシック" charset="0"/>
                <a:sym typeface="Arial" charset="0"/>
              </a:rPr>
              <a:t>two billion dollar expansion, </a:t>
            </a:r>
            <a:r>
              <a:rPr lang="en-US" sz="2800" dirty="0" smtClean="0">
                <a:solidFill>
                  <a:srgbClr val="2A2A40"/>
                </a:solidFill>
                <a:latin typeface="Arial" charset="0"/>
                <a:ea typeface="ＭＳ Ｐゴシック" charset="0"/>
                <a:sym typeface="Arial" charset="0"/>
              </a:rPr>
              <a:t>adding </a:t>
            </a:r>
            <a:r>
              <a:rPr lang="en-US" sz="2800" dirty="0">
                <a:solidFill>
                  <a:srgbClr val="2A2A40"/>
                </a:solidFill>
                <a:latin typeface="Arial" charset="0"/>
                <a:ea typeface="ＭＳ Ｐゴシック" charset="0"/>
                <a:sym typeface="Arial" charset="0"/>
              </a:rPr>
              <a:t>a total of 4200 jobs</a:t>
            </a:r>
            <a:endParaRPr lang="en-US" sz="2400" dirty="0">
              <a:solidFill>
                <a:srgbClr val="666699"/>
              </a:solidFill>
              <a:latin typeface="Arial" charset="0"/>
              <a:ea typeface="ＭＳ Ｐゴシック" charset="0"/>
              <a:sym typeface="Arial" charset="0"/>
            </a:endParaRPr>
          </a:p>
          <a:p>
            <a:pPr marL="303213" indent="-303213" algn="l">
              <a:lnSpc>
                <a:spcPct val="80000"/>
              </a:lnSpc>
              <a:spcBef>
                <a:spcPts val="400"/>
              </a:spcBef>
            </a:pPr>
            <a:r>
              <a:rPr lang="en-US" sz="1600" dirty="0">
                <a:solidFill>
                  <a:srgbClr val="2A2A40"/>
                </a:solidFill>
                <a:latin typeface="Arial" charset="0"/>
                <a:ea typeface="ＭＳ Ｐゴシック" charset="0"/>
                <a:sym typeface="Arial" charset="0"/>
              </a:rPr>
              <a:t>	</a:t>
            </a:r>
          </a:p>
        </p:txBody>
      </p:sp>
      <p:sp>
        <p:nvSpPr>
          <p:cNvPr id="313350" name="Rectangle 6"/>
          <p:cNvSpPr>
            <a:spLocks/>
          </p:cNvSpPr>
          <p:nvPr/>
        </p:nvSpPr>
        <p:spPr bwMode="auto">
          <a:xfrm>
            <a:off x="228600" y="6324600"/>
            <a:ext cx="48077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38100" tIns="38100" rIns="38100" bIns="38100">
            <a:spAutoFit/>
          </a:bodyPr>
          <a:lstStyle/>
          <a:p>
            <a:pPr algn="l"/>
            <a:r>
              <a:rPr lang="en-US" sz="1100" dirty="0">
                <a:solidFill>
                  <a:schemeClr val="bg2"/>
                </a:solidFill>
                <a:latin typeface="Arial" charset="0"/>
                <a:ea typeface="ＭＳ Ｐゴシック" charset="0"/>
                <a:sym typeface="Arial" charset="0"/>
              </a:rPr>
              <a:t>Source: CBS Detroit, </a:t>
            </a:r>
            <a:r>
              <a:rPr lang="en-US" sz="1100" dirty="0">
                <a:solidFill>
                  <a:schemeClr val="bg2"/>
                </a:solidFill>
                <a:latin typeface="Arial Bold" charset="0"/>
                <a:ea typeface="ＭＳ Ｐゴシック" charset="0"/>
                <a:sym typeface="Arial Bold" charset="0"/>
              </a:rPr>
              <a:t>Toyota Brings Lexus Production To U.S. </a:t>
            </a:r>
            <a:r>
              <a:rPr lang="en-US" sz="1100" dirty="0">
                <a:solidFill>
                  <a:schemeClr val="bg2"/>
                </a:solidFill>
                <a:latin typeface="Arial" charset="0"/>
                <a:ea typeface="ＭＳ Ｐゴシック" charset="0"/>
                <a:sym typeface="Arial" charset="0"/>
              </a:rPr>
              <a:t>April 19, 2013 </a:t>
            </a:r>
          </a:p>
        </p:txBody>
      </p:sp>
      <p:pic>
        <p:nvPicPr>
          <p:cNvPr id="8"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97625" y="600076"/>
            <a:ext cx="2441575" cy="166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6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1641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90183D2D-AAE1-FF4E-B7B1-16F713277D51}" type="slidenum">
              <a:rPr lang="en-US" sz="1800" smtClean="0">
                <a:solidFill>
                  <a:srgbClr val="000000"/>
                </a:solidFill>
                <a:latin typeface="Times New Roman" charset="0"/>
                <a:cs typeface="Times New Roman" charset="0"/>
                <a:sym typeface="Times New Roman" charset="0"/>
              </a:rPr>
              <a:pPr algn="r">
                <a:defRPr/>
              </a:pPr>
              <a:t>256</a:t>
            </a:fld>
            <a:endParaRPr lang="en-US" sz="1800" smtClean="0">
              <a:solidFill>
                <a:srgbClr val="000000"/>
              </a:solidFill>
              <a:latin typeface="Times New Roman" charset="0"/>
              <a:cs typeface="Times New Roman" charset="0"/>
              <a:sym typeface="Times New Roman" charset="0"/>
            </a:endParaRPr>
          </a:p>
        </p:txBody>
      </p:sp>
      <p:sp>
        <p:nvSpPr>
          <p:cNvPr id="314372" name="Rectangle 4"/>
          <p:cNvSpPr>
            <a:spLocks/>
          </p:cNvSpPr>
          <p:nvPr/>
        </p:nvSpPr>
        <p:spPr bwMode="auto">
          <a:xfrm>
            <a:off x="1219200" y="-4763"/>
            <a:ext cx="79375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2800">
                <a:solidFill>
                  <a:srgbClr val="2A2A40"/>
                </a:solidFill>
                <a:latin typeface="Arial" charset="0"/>
                <a:ea typeface="ＭＳ Ｐゴシック" charset="0"/>
                <a:sym typeface="Arial" charset="0"/>
              </a:rPr>
              <a:t>Transmissions and Transmission Components</a:t>
            </a:r>
          </a:p>
        </p:txBody>
      </p:sp>
      <p:sp>
        <p:nvSpPr>
          <p:cNvPr id="314373" name="Rectangle 5"/>
          <p:cNvSpPr>
            <a:spLocks/>
          </p:cNvSpPr>
          <p:nvPr/>
        </p:nvSpPr>
        <p:spPr bwMode="auto">
          <a:xfrm>
            <a:off x="152400" y="2362200"/>
            <a:ext cx="88519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Expansion of domestic manufacturing</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Aluminum casting for transmission cases and housings in Troy, MO and Jackson, TN</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6-speed automatic transmission from these components built in Buffalo, WV</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$102 million total investment</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100 jobs</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Will increase overall production nearly 50%</a:t>
            </a:r>
          </a:p>
        </p:txBody>
      </p:sp>
      <p:sp>
        <p:nvSpPr>
          <p:cNvPr id="314374" name="Rectangle 6"/>
          <p:cNvSpPr>
            <a:spLocks/>
          </p:cNvSpPr>
          <p:nvPr/>
        </p:nvSpPr>
        <p:spPr bwMode="auto">
          <a:xfrm>
            <a:off x="152400" y="6172200"/>
            <a:ext cx="8928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a:t>
            </a:r>
            <a:r>
              <a:rPr lang="en-US" sz="1100">
                <a:solidFill>
                  <a:srgbClr val="190104"/>
                </a:solidFill>
                <a:latin typeface="Arial Italic" charset="0"/>
                <a:ea typeface="ＭＳ Ｐゴシック" charset="0"/>
                <a:sym typeface="Arial Italic" charset="0"/>
              </a:rPr>
              <a:t>Reuters</a:t>
            </a:r>
            <a:r>
              <a:rPr lang="en-US" sz="1100">
                <a:solidFill>
                  <a:srgbClr val="190104"/>
                </a:solidFill>
                <a:latin typeface="Arial" charset="0"/>
                <a:ea typeface="ＭＳ Ｐゴシック" charset="0"/>
                <a:sym typeface="Arial" charset="0"/>
              </a:rPr>
              <a:t>.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Toyota to invest $102 million to boost transmission output in U.S.</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August 30, 2013. http://www.reuters.com/article/2013/08/30/us-toyota-usinvestment-idUSBRE97T0NJ20130830.</a:t>
            </a:r>
            <a:endParaRPr lang="en-US" sz="1100">
              <a:solidFill>
                <a:srgbClr val="190104"/>
              </a:solidFill>
              <a:latin typeface="Arial" charset="0"/>
              <a:ea typeface="Arial" charset="0"/>
              <a:cs typeface="Arial" charset="0"/>
              <a:sym typeface="Arial" charset="0"/>
            </a:endParaRPr>
          </a:p>
        </p:txBody>
      </p:sp>
      <p:pic>
        <p:nvPicPr>
          <p:cNvPr id="1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762000"/>
            <a:ext cx="2438400" cy="165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1744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EC1A42F2-B647-154F-9A1C-175CEF0A5554}" type="slidenum">
              <a:rPr lang="en-US" sz="1800" smtClean="0">
                <a:solidFill>
                  <a:srgbClr val="000000"/>
                </a:solidFill>
                <a:latin typeface="Times New Roman" charset="0"/>
                <a:cs typeface="Times New Roman" charset="0"/>
                <a:sym typeface="Times New Roman" charset="0"/>
              </a:rPr>
              <a:pPr algn="r">
                <a:defRPr/>
              </a:pPr>
              <a:t>257</a:t>
            </a:fld>
            <a:endParaRPr lang="en-US" sz="1800" smtClean="0">
              <a:solidFill>
                <a:srgbClr val="000000"/>
              </a:solidFill>
              <a:latin typeface="Times New Roman" charset="0"/>
              <a:cs typeface="Times New Roman" charset="0"/>
              <a:sym typeface="Times New Roman" charset="0"/>
            </a:endParaRPr>
          </a:p>
        </p:txBody>
      </p:sp>
      <p:sp>
        <p:nvSpPr>
          <p:cNvPr id="317443" name="Rectangle 3"/>
          <p:cNvSpPr>
            <a:spLocks noGrp="1" noChangeArrowheads="1"/>
          </p:cNvSpPr>
          <p:nvPr>
            <p:ph type="title"/>
          </p:nvPr>
        </p:nvSpPr>
        <p:spPr>
          <a:xfrm>
            <a:off x="1654175" y="0"/>
            <a:ext cx="6146800" cy="1103313"/>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Toyota Corolla</a:t>
            </a:r>
            <a:br>
              <a:rPr lang="en-US" sz="3200" dirty="0" smtClean="0">
                <a:solidFill>
                  <a:srgbClr val="2A2A40"/>
                </a:solidFill>
              </a:rPr>
            </a:br>
            <a:r>
              <a:rPr lang="en-US" sz="3200" dirty="0" smtClean="0">
                <a:solidFill>
                  <a:srgbClr val="2A2A40"/>
                </a:solidFill>
              </a:rPr>
              <a:t>(</a:t>
            </a:r>
            <a:r>
              <a:rPr lang="en-US" sz="3200" dirty="0">
                <a:solidFill>
                  <a:srgbClr val="2A2A40"/>
                </a:solidFill>
                <a:latin typeface="Arial" charset="0"/>
                <a:ea typeface="ＭＳ Ｐゴシック" charset="0"/>
              </a:rPr>
              <a:t>Foreign Direct Investment</a:t>
            </a:r>
            <a:r>
              <a:rPr lang="en-US" sz="3200" dirty="0" smtClean="0">
                <a:solidFill>
                  <a:srgbClr val="2A2A40"/>
                </a:solidFill>
              </a:rPr>
              <a:t>)</a:t>
            </a:r>
          </a:p>
        </p:txBody>
      </p:sp>
      <p:sp>
        <p:nvSpPr>
          <p:cNvPr id="315396" name="Rectangle 4"/>
          <p:cNvSpPr>
            <a:spLocks/>
          </p:cNvSpPr>
          <p:nvPr/>
        </p:nvSpPr>
        <p:spPr bwMode="auto">
          <a:xfrm>
            <a:off x="114300" y="2362200"/>
            <a:ext cx="88519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Japan to Mississippi</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a:t>
            </a:r>
            <a:r>
              <a:rPr lang="ja-JP" altLang="en-US" sz="2800" dirty="0">
                <a:latin typeface="Arial" charset="0"/>
                <a:ea typeface="ＭＳ Ｐゴシック" charset="0"/>
                <a:sym typeface="Arial" charset="0"/>
              </a:rPr>
              <a:t>“</a:t>
            </a:r>
            <a:r>
              <a:rPr lang="en-US" altLang="ja-JP" sz="2800" dirty="0">
                <a:latin typeface="Arial" charset="0"/>
                <a:ea typeface="Arial" charset="0"/>
                <a:cs typeface="Arial" charset="0"/>
                <a:sym typeface="Arial" charset="0"/>
              </a:rPr>
              <a:t>Exporting Mississippi-built Toyotas directly supports 2,000 Toyota jobs</a:t>
            </a:r>
            <a:r>
              <a:rPr lang="ja-JP" altLang="en-US" sz="2800" dirty="0">
                <a:latin typeface="Arial" charset="0"/>
                <a:ea typeface="ＭＳ Ｐゴシック" charset="0"/>
                <a:sym typeface="Arial" charset="0"/>
              </a:rPr>
              <a:t>”</a:t>
            </a:r>
            <a:endParaRPr lang="en-US" sz="2800" dirty="0">
              <a:latin typeface="Arial" charset="0"/>
              <a:ea typeface="ＭＳ Ｐゴシック" charset="0"/>
              <a:sym typeface="Arial" charset="0"/>
            </a:endParaRPr>
          </a:p>
        </p:txBody>
      </p:sp>
      <p:sp>
        <p:nvSpPr>
          <p:cNvPr id="315397" name="Rectangle 5"/>
          <p:cNvSpPr>
            <a:spLocks/>
          </p:cNvSpPr>
          <p:nvPr/>
        </p:nvSpPr>
        <p:spPr bwMode="auto">
          <a:xfrm>
            <a:off x="190500" y="5918200"/>
            <a:ext cx="8775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200">
                <a:solidFill>
                  <a:srgbClr val="190104"/>
                </a:solidFill>
                <a:latin typeface="Arial" charset="0"/>
                <a:ea typeface="ＭＳ Ｐゴシック" charset="0"/>
                <a:sym typeface="Arial" charset="0"/>
              </a:rPr>
              <a:t>Source: </a:t>
            </a:r>
            <a:r>
              <a:rPr lang="ja-JP" altLang="en-US" sz="1200">
                <a:solidFill>
                  <a:srgbClr val="190104"/>
                </a:solidFill>
                <a:latin typeface="Arial" charset="0"/>
                <a:ea typeface="ＭＳ Ｐゴシック" charset="0"/>
                <a:sym typeface="Arial" charset="0"/>
              </a:rPr>
              <a:t>“</a:t>
            </a:r>
            <a:r>
              <a:rPr lang="en-US" altLang="ja-JP" sz="1200">
                <a:solidFill>
                  <a:srgbClr val="190104"/>
                </a:solidFill>
                <a:latin typeface="Arial" charset="0"/>
                <a:ea typeface="Arial" charset="0"/>
                <a:cs typeface="Arial" charset="0"/>
                <a:sym typeface="Arial" charset="0"/>
              </a:rPr>
              <a:t>Toyota rolls out Mississippi-made export.</a:t>
            </a:r>
            <a:r>
              <a:rPr lang="ja-JP" altLang="en-US" sz="1200">
                <a:solidFill>
                  <a:srgbClr val="190104"/>
                </a:solidFill>
                <a:latin typeface="Arial" charset="0"/>
                <a:ea typeface="ＭＳ Ｐゴシック" charset="0"/>
                <a:sym typeface="Arial" charset="0"/>
              </a:rPr>
              <a:t>”</a:t>
            </a:r>
            <a:r>
              <a:rPr lang="en-US" altLang="ja-JP" sz="1200">
                <a:solidFill>
                  <a:srgbClr val="190104"/>
                </a:solidFill>
                <a:latin typeface="Arial" charset="0"/>
                <a:ea typeface="Arial" charset="0"/>
                <a:cs typeface="Arial" charset="0"/>
                <a:sym typeface="Arial" charset="0"/>
              </a:rPr>
              <a:t> WTVA. April 17, 2014.</a:t>
            </a:r>
            <a:endParaRPr lang="en-US" sz="1200">
              <a:solidFill>
                <a:srgbClr val="190104"/>
              </a:solidFill>
              <a:latin typeface="Arial" charset="0"/>
              <a:ea typeface="Arial" charset="0"/>
              <a:cs typeface="Arial" charset="0"/>
              <a:sym typeface="Arial" charset="0"/>
            </a:endParaRPr>
          </a:p>
        </p:txBody>
      </p:sp>
      <p:pic>
        <p:nvPicPr>
          <p:cNvPr id="315398"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97625" y="1134397"/>
            <a:ext cx="2365375" cy="160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pPr>
              <a:defRPr/>
            </a:pPr>
            <a:fld id="{8C83F1B4-232B-DC4C-B727-9F33EEB9622F}" type="slidenum">
              <a:rPr lang="en-US"/>
              <a:pPr>
                <a:defRPr/>
              </a:pPr>
              <a:t>258</a:t>
            </a:fld>
            <a:endParaRPr lang="en-US"/>
          </a:p>
        </p:txBody>
      </p:sp>
      <p:pic>
        <p:nvPicPr>
          <p:cNvPr id="316418"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18466" name="Rectangle 2"/>
          <p:cNvSpPr>
            <a:spLocks noGrp="1" noChangeArrowheads="1"/>
          </p:cNvSpPr>
          <p:nvPr>
            <p:ph type="title"/>
          </p:nvPr>
        </p:nvSpPr>
        <p:spPr>
          <a:xfrm>
            <a:off x="762000" y="-228600"/>
            <a:ext cx="7239000" cy="914400"/>
          </a:xfrm>
        </p:spPr>
        <p:txBody>
          <a:bodyPr/>
          <a:lstStyle/>
          <a:p>
            <a:pPr algn="ctr" eaLnBrk="1" hangingPunct="1">
              <a:defRPr/>
            </a:pPr>
            <a:r>
              <a:rPr lang="en-US" sz="3200" dirty="0" smtClean="0">
                <a:solidFill>
                  <a:srgbClr val="190104"/>
                </a:solidFill>
              </a:rPr>
              <a:t>Trash Ease</a:t>
            </a:r>
          </a:p>
        </p:txBody>
      </p:sp>
      <p:sp>
        <p:nvSpPr>
          <p:cNvPr id="316421" name="Text Box 4"/>
          <p:cNvSpPr txBox="1">
            <a:spLocks noChangeArrowheads="1"/>
          </p:cNvSpPr>
          <p:nvPr/>
        </p:nvSpPr>
        <p:spPr bwMode="auto">
          <a:xfrm>
            <a:off x="8255000" y="6375400"/>
            <a:ext cx="4318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fld id="{D1E7C23D-2EE0-6348-A3B2-45EEE66F97F0}" type="slidenum">
              <a:rPr lang="en-US" sz="1800">
                <a:solidFill>
                  <a:srgbClr val="666699"/>
                </a:solidFill>
                <a:latin typeface="Times New Roman" charset="0"/>
                <a:ea typeface="ＭＳ Ｐゴシック" charset="0"/>
                <a:sym typeface="Times New Roman" charset="0"/>
              </a:rPr>
              <a:pPr algn="r" eaLnBrk="1" hangingPunct="1"/>
              <a:t>258</a:t>
            </a:fld>
            <a:endParaRPr lang="en-US" sz="1800">
              <a:solidFill>
                <a:srgbClr val="666699"/>
              </a:solidFill>
              <a:latin typeface="Times New Roman" charset="0"/>
              <a:ea typeface="ＭＳ Ｐゴシック" charset="0"/>
              <a:sym typeface="Times New Roman" charset="0"/>
            </a:endParaRPr>
          </a:p>
        </p:txBody>
      </p:sp>
      <p:sp>
        <p:nvSpPr>
          <p:cNvPr id="5" name="Rectangle 4"/>
          <p:cNvSpPr/>
          <p:nvPr/>
        </p:nvSpPr>
        <p:spPr>
          <a:xfrm>
            <a:off x="457200" y="2222718"/>
            <a:ext cx="8077200" cy="1815882"/>
          </a:xfrm>
          <a:prstGeom prst="rect">
            <a:avLst/>
          </a:prstGeom>
        </p:spPr>
        <p:txBody>
          <a:bodyPr wrap="square">
            <a:spAutoFit/>
          </a:bodyPr>
          <a:lstStyle/>
          <a:p>
            <a:pPr marL="254000" indent="-254000" algn="l">
              <a:buClr>
                <a:srgbClr val="E40B2A"/>
              </a:buClr>
              <a:buSzPct val="100000"/>
              <a:buFont typeface="Arial" charset="0"/>
              <a:buChar char="●"/>
            </a:pPr>
            <a:r>
              <a:rPr lang="en-US" sz="2800" dirty="0" smtClean="0">
                <a:latin typeface="Arial" charset="0"/>
                <a:ea typeface="ＭＳ Ｐゴシック" charset="0"/>
                <a:sym typeface="Arial" charset="0"/>
              </a:rPr>
              <a:t>Hangs trash container from any flat surface</a:t>
            </a:r>
          </a:p>
          <a:p>
            <a:pPr marL="254000" indent="-254000" algn="l">
              <a:buClr>
                <a:srgbClr val="E40B2A"/>
              </a:buClr>
              <a:buSzPct val="100000"/>
              <a:buFont typeface="Arial" charset="0"/>
              <a:buChar char="●"/>
            </a:pPr>
            <a:r>
              <a:rPr lang="en-US" sz="2800" dirty="0" smtClean="0">
                <a:latin typeface="Arial" charset="0"/>
                <a:ea typeface="ＭＳ Ｐゴシック" charset="0"/>
                <a:sym typeface="Arial" charset="0"/>
              </a:rPr>
              <a:t>Selected at </a:t>
            </a:r>
            <a:r>
              <a:rPr lang="en-US" sz="2800" dirty="0" err="1" smtClean="0">
                <a:latin typeface="Arial" charset="0"/>
                <a:ea typeface="ＭＳ Ｐゴシック" charset="0"/>
                <a:sym typeface="Arial" charset="0"/>
              </a:rPr>
              <a:t>Walmart’s</a:t>
            </a:r>
            <a:r>
              <a:rPr lang="en-US" sz="2800" dirty="0" smtClean="0">
                <a:latin typeface="Arial" charset="0"/>
                <a:ea typeface="ＭＳ Ｐゴシック" charset="0"/>
                <a:sym typeface="Arial" charset="0"/>
              </a:rPr>
              <a:t> July 8 Open Call, Detroit</a:t>
            </a:r>
          </a:p>
          <a:p>
            <a:pPr marL="254000" indent="-254000" algn="l">
              <a:buClr>
                <a:srgbClr val="E40B2A"/>
              </a:buClr>
              <a:buSzPct val="100000"/>
              <a:buFont typeface="Arial" charset="0"/>
              <a:buChar char="●"/>
            </a:pPr>
            <a:r>
              <a:rPr lang="en-US" sz="2800" dirty="0" smtClean="0">
                <a:latin typeface="Arial" charset="0"/>
                <a:ea typeface="ＭＳ Ｐゴシック" charset="0"/>
                <a:sym typeface="Arial" charset="0"/>
              </a:rPr>
              <a:t> </a:t>
            </a:r>
            <a:r>
              <a:rPr lang="en-US" altLang="ja-JP" sz="2800" dirty="0" smtClean="0">
                <a:latin typeface="Arial" charset="0"/>
                <a:ea typeface="ＭＳ Ｐゴシック" charset="0"/>
                <a:sym typeface="Arial" charset="0"/>
              </a:rPr>
              <a:t>Contractor: Mid-West Wire Finishing</a:t>
            </a:r>
          </a:p>
          <a:p>
            <a:pPr marL="254000" indent="-254000" algn="l">
              <a:buClr>
                <a:srgbClr val="E40B2A"/>
              </a:buClr>
              <a:buSzPct val="100000"/>
              <a:buFont typeface="Arial" charset="0"/>
              <a:buChar char="●"/>
            </a:pPr>
            <a:r>
              <a:rPr lang="en-US" sz="2800" dirty="0" smtClean="0">
                <a:latin typeface="Arial" charset="0"/>
                <a:ea typeface="ＭＳ Ｐゴシック" charset="0"/>
                <a:sym typeface="Arial" charset="0"/>
              </a:rPr>
              <a:t>Quantity: 50,000</a:t>
            </a:r>
            <a:endParaRPr lang="en-US" sz="2800" dirty="0">
              <a:latin typeface="Arial" charset="0"/>
              <a:ea typeface="ＭＳ Ｐゴシック" charset="0"/>
              <a:sym typeface="Arial" charset="0"/>
            </a:endParaRPr>
          </a:p>
        </p:txBody>
      </p:sp>
      <p:pic>
        <p:nvPicPr>
          <p:cNvPr id="7" name="Picture 6" descr="images.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53000" y="685800"/>
            <a:ext cx="3822700" cy="1086966"/>
          </a:xfrm>
          <a:prstGeom prst="rect">
            <a:avLst/>
          </a:prstGeom>
        </p:spPr>
      </p:pic>
    </p:spTree>
  </p:cSld>
  <p:clrMapOvr>
    <a:masterClrMapping/>
  </p:clrMapOvr>
  <p:transition xmlns:p14="http://schemas.microsoft.com/office/powerpoint/2010/main"/>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4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1949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9FE4FB68-BB86-734D-A692-1AF1D3D1F7E4}" type="slidenum">
              <a:rPr lang="en-US" sz="1800" smtClean="0">
                <a:solidFill>
                  <a:srgbClr val="000000"/>
                </a:solidFill>
                <a:latin typeface="Times New Roman" charset="0"/>
                <a:cs typeface="Times New Roman" charset="0"/>
                <a:sym typeface="Times New Roman" charset="0"/>
              </a:rPr>
              <a:pPr algn="r">
                <a:defRPr/>
              </a:pPr>
              <a:t>259</a:t>
            </a:fld>
            <a:endParaRPr lang="en-US" sz="1800" smtClean="0">
              <a:solidFill>
                <a:srgbClr val="000000"/>
              </a:solidFill>
              <a:latin typeface="Times New Roman" charset="0"/>
              <a:cs typeface="Times New Roman" charset="0"/>
              <a:sym typeface="Times New Roman" charset="0"/>
            </a:endParaRPr>
          </a:p>
        </p:txBody>
      </p:sp>
      <p:pic>
        <p:nvPicPr>
          <p:cNvPr id="31744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0" y="762000"/>
            <a:ext cx="37973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17444" name="Rectangle 4"/>
          <p:cNvSpPr>
            <a:spLocks/>
          </p:cNvSpPr>
          <p:nvPr/>
        </p:nvSpPr>
        <p:spPr bwMode="auto">
          <a:xfrm>
            <a:off x="1219200" y="-36513"/>
            <a:ext cx="79375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Plant-Based Plastics for Food Service</a:t>
            </a:r>
          </a:p>
        </p:txBody>
      </p:sp>
      <p:sp>
        <p:nvSpPr>
          <p:cNvPr id="317445" name="Rectangle 5"/>
          <p:cNvSpPr>
            <a:spLocks/>
          </p:cNvSpPr>
          <p:nvPr/>
        </p:nvSpPr>
        <p:spPr bwMode="auto">
          <a:xfrm>
            <a:off x="152400" y="1295400"/>
            <a:ext cx="88519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Based in Portland, OR</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Moved operations from China to Rochester, NY</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$8.3 million investment to create 189 jobs, operational by Q2 2014</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Government incentives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Low cost of doing business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Proximity to customer demand, lead time, time to market</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Abundant and affordable natural resources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smtClean="0">
                <a:solidFill>
                  <a:srgbClr val="2A2A40"/>
                </a:solidFill>
                <a:latin typeface="Arial" charset="0"/>
                <a:ea typeface="ＭＳ Ｐゴシック" charset="0"/>
                <a:sym typeface="Arial" charset="0"/>
              </a:rPr>
              <a:t>Availability </a:t>
            </a:r>
            <a:r>
              <a:rPr lang="en-US" sz="2000" dirty="0">
                <a:solidFill>
                  <a:srgbClr val="2A2A40"/>
                </a:solidFill>
                <a:latin typeface="Arial" charset="0"/>
                <a:ea typeface="ＭＳ Ｐゴシック" charset="0"/>
                <a:sym typeface="Arial" charset="0"/>
              </a:rPr>
              <a:t>of skilled workforce</a:t>
            </a:r>
          </a:p>
        </p:txBody>
      </p:sp>
      <p:sp>
        <p:nvSpPr>
          <p:cNvPr id="317446" name="Rectangle 6"/>
          <p:cNvSpPr>
            <a:spLocks/>
          </p:cNvSpPr>
          <p:nvPr/>
        </p:nvSpPr>
        <p:spPr bwMode="auto">
          <a:xfrm>
            <a:off x="152400" y="5867400"/>
            <a:ext cx="8928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Ana </a:t>
            </a:r>
            <a:r>
              <a:rPr lang="en-US" sz="1100" dirty="0" err="1">
                <a:solidFill>
                  <a:srgbClr val="190104"/>
                </a:solidFill>
                <a:latin typeface="Arial" charset="0"/>
                <a:ea typeface="ＭＳ Ｐゴシック" charset="0"/>
                <a:sym typeface="Arial" charset="0"/>
              </a:rPr>
              <a:t>Liss</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Rochester can be leader in </a:t>
            </a:r>
            <a:r>
              <a:rPr lang="en-US" altLang="ja-JP" sz="1100" dirty="0" err="1">
                <a:solidFill>
                  <a:srgbClr val="190104"/>
                </a:solidFill>
                <a:latin typeface="Arial" charset="0"/>
                <a:ea typeface="Arial" charset="0"/>
                <a:cs typeface="Arial" charset="0"/>
                <a:sym typeface="Arial" charset="0"/>
              </a:rPr>
              <a:t>reshoring</a:t>
            </a:r>
            <a:r>
              <a:rPr lang="en-US" altLang="ja-JP" sz="1100" dirty="0">
                <a:solidFill>
                  <a:srgbClr val="190104"/>
                </a:solidFill>
                <a:latin typeface="Arial" charset="0"/>
                <a:ea typeface="Arial" charset="0"/>
                <a:cs typeface="Arial" charset="0"/>
                <a:sym typeface="Arial" charset="0"/>
              </a:rPr>
              <a:t> jobs.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Democrat and Chronicle</a:t>
            </a:r>
            <a:r>
              <a:rPr lang="en-US" altLang="ja-JP" sz="1100" dirty="0">
                <a:solidFill>
                  <a:srgbClr val="190104"/>
                </a:solidFill>
                <a:latin typeface="Arial" charset="0"/>
                <a:ea typeface="Arial" charset="0"/>
                <a:cs typeface="Arial" charset="0"/>
                <a:sym typeface="Arial" charset="0"/>
              </a:rPr>
              <a:t>. July 17, 2013.</a:t>
            </a:r>
            <a:endParaRPr lang="en-US" altLang="ja-JP" sz="2400" dirty="0">
              <a:solidFill>
                <a:srgbClr val="666699"/>
              </a:solidFill>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Ana </a:t>
            </a:r>
            <a:r>
              <a:rPr lang="en-US" sz="1100" dirty="0" err="1">
                <a:solidFill>
                  <a:srgbClr val="190104"/>
                </a:solidFill>
                <a:latin typeface="Arial" charset="0"/>
                <a:ea typeface="Arial" charset="0"/>
                <a:cs typeface="Arial" charset="0"/>
                <a:sym typeface="Arial" charset="0"/>
              </a:rPr>
              <a:t>Liss</a:t>
            </a:r>
            <a:r>
              <a:rPr lang="en-US" sz="1100" dirty="0">
                <a:solidFill>
                  <a:srgbClr val="190104"/>
                </a:solidFill>
                <a:latin typeface="Arial" charset="0"/>
                <a:ea typeface="Arial" charset="0"/>
                <a:cs typeface="Arial"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err="1">
                <a:solidFill>
                  <a:srgbClr val="190104"/>
                </a:solidFill>
                <a:latin typeface="Arial" charset="0"/>
                <a:ea typeface="Arial" charset="0"/>
                <a:cs typeface="Arial" charset="0"/>
                <a:sym typeface="Arial" charset="0"/>
              </a:rPr>
              <a:t>Reshoring</a:t>
            </a:r>
            <a:r>
              <a:rPr lang="en-US" altLang="ja-JP" sz="1100" dirty="0">
                <a:solidFill>
                  <a:srgbClr val="190104"/>
                </a:solidFill>
                <a:latin typeface="Arial" charset="0"/>
                <a:ea typeface="Arial" charset="0"/>
                <a:cs typeface="Arial" charset="0"/>
                <a:sym typeface="Arial" charset="0"/>
              </a:rPr>
              <a:t> to Rochester: Trellis Earth</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s move is indicative of a global trend.</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Democrat and Chronicle.</a:t>
            </a:r>
            <a:r>
              <a:rPr lang="en-US" altLang="ja-JP" sz="1100" dirty="0">
                <a:solidFill>
                  <a:srgbClr val="190104"/>
                </a:solidFill>
                <a:latin typeface="Arial" charset="0"/>
                <a:ea typeface="Arial" charset="0"/>
                <a:cs typeface="Arial" charset="0"/>
                <a:sym typeface="Arial" charset="0"/>
              </a:rPr>
              <a:t> July 11, 2013.</a:t>
            </a:r>
            <a:endParaRPr lang="en-US" altLang="ja-JP" sz="2400" dirty="0">
              <a:solidFill>
                <a:srgbClr val="666699"/>
              </a:solidFill>
              <a:latin typeface="Arial" charset="0"/>
              <a:ea typeface="Lucida Grande" charset="0"/>
              <a:cs typeface="Lucida Grande" charset="0"/>
              <a:sym typeface="Arial" charset="0"/>
            </a:endParaRPr>
          </a:p>
          <a:p>
            <a:pPr algn="l"/>
            <a:r>
              <a:rPr lang="en-US" sz="1100" dirty="0" err="1">
                <a:solidFill>
                  <a:srgbClr val="190104"/>
                </a:solidFill>
                <a:latin typeface="Arial" charset="0"/>
                <a:ea typeface="Arial" charset="0"/>
                <a:cs typeface="Arial" charset="0"/>
                <a:sym typeface="Arial" charset="0"/>
              </a:rPr>
              <a:t>Marketwire.com</a:t>
            </a:r>
            <a:r>
              <a:rPr lang="en-US" sz="1100" dirty="0">
                <a:solidFill>
                  <a:srgbClr val="190104"/>
                </a:solidFill>
                <a:latin typeface="Arial" charset="0"/>
                <a:ea typeface="Arial" charset="0"/>
                <a:cs typeface="Arial"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Oregon-based manufacturer to move operations from China to Rochester, NY, creating 189 jobs.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July 11, 2013.</a:t>
            </a:r>
            <a:endParaRPr lang="en-US" sz="1100" dirty="0">
              <a:solidFill>
                <a:srgbClr val="190104"/>
              </a:solidFill>
              <a:latin typeface="Arial" charset="0"/>
              <a:ea typeface="Arial" charset="0"/>
              <a:cs typeface="Arial" charset="0"/>
              <a:sym typeface="Arial" charset="0"/>
            </a:endParaRPr>
          </a:p>
        </p:txBody>
      </p:sp>
    </p:spTree>
  </p:cSld>
  <p:clrMapOvr>
    <a:masterClrMapping/>
  </p:clrMapOvr>
  <p:transition xmlns:p14="http://schemas.microsoft.com/office/powerpoint/2010/mai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pPr>
              <a:defRPr/>
            </a:pPr>
            <a:fld id="{37E88FF0-0BD6-654B-A1E0-C513741D16C1}" type="slidenum">
              <a:rPr lang="en-US"/>
              <a:pPr>
                <a:defRPr/>
              </a:pPr>
              <a:t>26</a:t>
            </a:fld>
            <a:endParaRPr lang="en-US"/>
          </a:p>
        </p:txBody>
      </p:sp>
      <p:pic>
        <p:nvPicPr>
          <p:cNvPr id="35842"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584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5844" name="Text Box 3"/>
          <p:cNvSpPr txBox="1">
            <a:spLocks noChangeArrowheads="1"/>
          </p:cNvSpPr>
          <p:nvPr/>
        </p:nvSpPr>
        <p:spPr bwMode="auto">
          <a:xfrm>
            <a:off x="8428038" y="6451600"/>
            <a:ext cx="2587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fld id="{E250ACD4-1E0A-9144-BE4E-AD0D219A6340}" type="slidenum">
              <a:rPr lang="en-US" sz="1200">
                <a:latin typeface="Arial" charset="0"/>
                <a:ea typeface="ＭＳ Ｐゴシック" charset="0"/>
                <a:sym typeface="Arial" charset="0"/>
              </a:rPr>
              <a:pPr algn="r" eaLnBrk="1" hangingPunct="1"/>
              <a:t>26</a:t>
            </a:fld>
            <a:endParaRPr lang="en-US" sz="1200">
              <a:latin typeface="Arial" charset="0"/>
              <a:ea typeface="ＭＳ Ｐゴシック" charset="0"/>
              <a:sym typeface="Arial" charset="0"/>
            </a:endParaRPr>
          </a:p>
        </p:txBody>
      </p:sp>
      <p:sp>
        <p:nvSpPr>
          <p:cNvPr id="37892" name="Rectangle 4"/>
          <p:cNvSpPr>
            <a:spLocks noGrp="1" noChangeArrowheads="1"/>
          </p:cNvSpPr>
          <p:nvPr>
            <p:ph type="title"/>
          </p:nvPr>
        </p:nvSpPr>
        <p:spPr>
          <a:xfrm>
            <a:off x="1409700" y="0"/>
            <a:ext cx="6324600" cy="533400"/>
          </a:xfrm>
        </p:spPr>
        <p:txBody>
          <a:bodyPr/>
          <a:lstStyle/>
          <a:p>
            <a:pPr algn="ctr" eaLnBrk="1" hangingPunct="1">
              <a:defRPr/>
            </a:pPr>
            <a:r>
              <a:rPr lang="en-US" sz="3200" dirty="0" smtClean="0">
                <a:solidFill>
                  <a:srgbClr val="190104"/>
                </a:solidFill>
              </a:rPr>
              <a:t>Medical Supplies</a:t>
            </a:r>
          </a:p>
        </p:txBody>
      </p:sp>
      <p:sp>
        <p:nvSpPr>
          <p:cNvPr id="35846" name="Rectangle 5"/>
          <p:cNvSpPr>
            <a:spLocks/>
          </p:cNvSpPr>
          <p:nvPr/>
        </p:nvSpPr>
        <p:spPr bwMode="auto">
          <a:xfrm>
            <a:off x="330200" y="1371600"/>
            <a:ext cx="849630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165100" indent="-165100" algn="l">
              <a:buClr>
                <a:srgbClr val="E40B2A"/>
              </a:buClr>
              <a:buSzPct val="100000"/>
              <a:buFont typeface="Arial" charset="0"/>
              <a:buChar char="●"/>
            </a:pPr>
            <a:r>
              <a:rPr lang="en-US" sz="2800" dirty="0">
                <a:latin typeface="Arial" charset="0"/>
                <a:ea typeface="ＭＳ Ｐゴシック" charset="0"/>
                <a:sym typeface="Arial" charset="0"/>
              </a:rPr>
              <a:t> Asia to Allentown, PA</a:t>
            </a:r>
            <a:endParaRPr lang="en-US" sz="2800" dirty="0">
              <a:solidFill>
                <a:srgbClr val="2A2A40"/>
              </a:solidFill>
              <a:latin typeface="Arial" charset="0"/>
              <a:ea typeface="ＭＳ Ｐゴシック" charset="0"/>
              <a:sym typeface="Arial" charset="0"/>
            </a:endParaRPr>
          </a:p>
          <a:p>
            <a:pPr marL="165100" indent="-165100" algn="l">
              <a:buClr>
                <a:srgbClr val="E40B2A"/>
              </a:buClr>
              <a:buSzPct val="100000"/>
              <a:buFont typeface="Arial" charset="0"/>
              <a:buChar char="●"/>
            </a:pPr>
            <a:r>
              <a:rPr lang="en-US" sz="2800" dirty="0">
                <a:latin typeface="Arial" charset="0"/>
                <a:ea typeface="ＭＳ Ｐゴシック" charset="0"/>
                <a:sym typeface="Arial" charset="0"/>
              </a:rPr>
              <a:t> Reasons:</a:t>
            </a:r>
            <a:endParaRPr lang="en-US" sz="2800" dirty="0">
              <a:solidFill>
                <a:srgbClr val="2A2A40"/>
              </a:solidFill>
              <a:latin typeface="Arial" charset="0"/>
              <a:ea typeface="ＭＳ Ｐゴシック" charset="0"/>
              <a:sym typeface="Arial" charset="0"/>
            </a:endParaRPr>
          </a:p>
          <a:p>
            <a:pPr marL="622300" lvl="1" indent="-165100" algn="l">
              <a:buClr>
                <a:srgbClr val="E40B2A"/>
              </a:buClr>
              <a:buSzPct val="69000"/>
              <a:buFont typeface="Arial" charset="0"/>
              <a:buChar char="●"/>
            </a:pPr>
            <a:r>
              <a:rPr lang="en-US" sz="2400" dirty="0">
                <a:latin typeface="Arial" charset="0"/>
                <a:ea typeface="ＭＳ Ｐゴシック" charset="0"/>
                <a:sym typeface="Arial" charset="0"/>
              </a:rPr>
              <a:t> Communications</a:t>
            </a:r>
            <a:endParaRPr lang="en-US" sz="2000" dirty="0">
              <a:solidFill>
                <a:srgbClr val="2A2A40"/>
              </a:solidFill>
              <a:latin typeface="Arial" charset="0"/>
              <a:ea typeface="ＭＳ Ｐゴシック" charset="0"/>
              <a:sym typeface="Arial" charset="0"/>
            </a:endParaRPr>
          </a:p>
          <a:p>
            <a:pPr marL="622300" lvl="1" indent="-165100" algn="l">
              <a:buClr>
                <a:srgbClr val="E40B2A"/>
              </a:buClr>
              <a:buSzPct val="69000"/>
              <a:buFont typeface="Arial" charset="0"/>
              <a:buChar char="●"/>
            </a:pPr>
            <a:r>
              <a:rPr lang="en-US" sz="2400" dirty="0">
                <a:latin typeface="Arial" charset="0"/>
                <a:ea typeface="ＭＳ Ｐゴシック" charset="0"/>
                <a:sym typeface="Arial" charset="0"/>
              </a:rPr>
              <a:t> Delivery</a:t>
            </a:r>
            <a:endParaRPr lang="en-US" sz="2000" dirty="0">
              <a:solidFill>
                <a:srgbClr val="2A2A40"/>
              </a:solidFill>
              <a:latin typeface="Arial" charset="0"/>
              <a:ea typeface="ＭＳ Ｐゴシック" charset="0"/>
              <a:sym typeface="Arial" charset="0"/>
            </a:endParaRPr>
          </a:p>
          <a:p>
            <a:pPr marL="622300" lvl="1" indent="-165100" algn="l">
              <a:buClr>
                <a:srgbClr val="E40B2A"/>
              </a:buClr>
              <a:buSzPct val="69000"/>
              <a:buFont typeface="Arial" charset="0"/>
              <a:buChar char="●"/>
            </a:pPr>
            <a:r>
              <a:rPr lang="en-US" sz="2400" dirty="0">
                <a:latin typeface="Arial" charset="0"/>
                <a:ea typeface="ＭＳ Ｐゴシック" charset="0"/>
                <a:sym typeface="Arial" charset="0"/>
              </a:rPr>
              <a:t> Freight cost</a:t>
            </a:r>
            <a:endParaRPr lang="en-US" sz="2000" dirty="0">
              <a:solidFill>
                <a:srgbClr val="2A2A40"/>
              </a:solidFill>
              <a:latin typeface="Arial" charset="0"/>
              <a:ea typeface="ＭＳ Ｐゴシック" charset="0"/>
              <a:sym typeface="Arial" charset="0"/>
            </a:endParaRPr>
          </a:p>
          <a:p>
            <a:pPr marL="622300" lvl="1" indent="-165100" algn="l">
              <a:buClr>
                <a:srgbClr val="E40B2A"/>
              </a:buClr>
              <a:buSzPct val="69000"/>
              <a:buFont typeface="Arial" charset="0"/>
              <a:buChar char="●"/>
            </a:pPr>
            <a:r>
              <a:rPr lang="en-US" sz="2400" dirty="0">
                <a:latin typeface="Arial" charset="0"/>
                <a:ea typeface="ＭＳ Ｐゴシック" charset="0"/>
                <a:sym typeface="Arial" charset="0"/>
              </a:rPr>
              <a:t> Lead time</a:t>
            </a:r>
            <a:endParaRPr lang="en-US" sz="2000" dirty="0">
              <a:solidFill>
                <a:srgbClr val="2A2A40"/>
              </a:solidFill>
              <a:latin typeface="Arial" charset="0"/>
              <a:ea typeface="ＭＳ Ｐゴシック" charset="0"/>
              <a:sym typeface="Arial" charset="0"/>
            </a:endParaRPr>
          </a:p>
          <a:p>
            <a:pPr marL="622300" lvl="1" indent="-165100" algn="l">
              <a:buClr>
                <a:srgbClr val="E40B2A"/>
              </a:buClr>
              <a:buSzPct val="69000"/>
              <a:buFont typeface="Arial" charset="0"/>
              <a:buChar char="●"/>
            </a:pPr>
            <a:r>
              <a:rPr lang="en-US" sz="2400" dirty="0">
                <a:latin typeface="Arial" charset="0"/>
                <a:ea typeface="ＭＳ Ｐゴシック" charset="0"/>
                <a:sym typeface="Arial" charset="0"/>
              </a:rPr>
              <a:t> Total cost</a:t>
            </a:r>
            <a:endParaRPr lang="en-US" sz="2000" dirty="0">
              <a:solidFill>
                <a:srgbClr val="2A2A40"/>
              </a:solidFill>
              <a:latin typeface="Arial" charset="0"/>
              <a:ea typeface="ＭＳ Ｐゴシック" charset="0"/>
              <a:sym typeface="Arial" charset="0"/>
            </a:endParaRPr>
          </a:p>
          <a:p>
            <a:pPr marL="622300" lvl="1" indent="-165100" algn="l">
              <a:buClr>
                <a:srgbClr val="E40B2A"/>
              </a:buClr>
              <a:buSzPct val="69000"/>
              <a:buFont typeface="Arial" charset="0"/>
              <a:buChar char="●"/>
            </a:pPr>
            <a:r>
              <a:rPr lang="en-US" sz="2400" dirty="0">
                <a:latin typeface="Arial" charset="0"/>
                <a:ea typeface="ＭＳ Ｐゴシック" charset="0"/>
                <a:sym typeface="Arial" charset="0"/>
              </a:rPr>
              <a:t> Automation/technology</a:t>
            </a:r>
            <a:endParaRPr lang="en-US" sz="2000" dirty="0">
              <a:solidFill>
                <a:srgbClr val="2A2A40"/>
              </a:solidFill>
              <a:latin typeface="Arial" charset="0"/>
              <a:ea typeface="ＭＳ Ｐゴシック" charset="0"/>
              <a:sym typeface="Arial" charset="0"/>
            </a:endParaRPr>
          </a:p>
          <a:p>
            <a:pPr marL="622300" lvl="1" indent="-165100" algn="l">
              <a:buClr>
                <a:srgbClr val="E40B2A"/>
              </a:buClr>
              <a:buSzPct val="69000"/>
              <a:buFont typeface="Arial" charset="0"/>
              <a:buChar char="●"/>
            </a:pPr>
            <a:r>
              <a:rPr lang="en-US" sz="2400" dirty="0">
                <a:latin typeface="Arial" charset="0"/>
                <a:ea typeface="ＭＳ Ｐゴシック" charset="0"/>
                <a:sym typeface="Arial" charset="0"/>
              </a:rPr>
              <a:t> Government incentives</a:t>
            </a:r>
            <a:endParaRPr lang="en-US" sz="2000" dirty="0">
              <a:solidFill>
                <a:srgbClr val="2A2A40"/>
              </a:solidFill>
              <a:latin typeface="Arial" charset="0"/>
              <a:ea typeface="ＭＳ Ｐゴシック" charset="0"/>
              <a:sym typeface="Arial" charset="0"/>
            </a:endParaRPr>
          </a:p>
          <a:p>
            <a:pPr marL="622300" lvl="1" indent="-165100" algn="l">
              <a:buClr>
                <a:srgbClr val="E40B2A"/>
              </a:buClr>
              <a:buSzPct val="69000"/>
              <a:buFont typeface="Arial" charset="0"/>
              <a:buChar char="●"/>
            </a:pPr>
            <a:r>
              <a:rPr lang="en-US" sz="2400" dirty="0">
                <a:latin typeface="Arial" charset="0"/>
                <a:ea typeface="ＭＳ Ｐゴシック" charset="0"/>
                <a:sym typeface="Arial" charset="0"/>
              </a:rPr>
              <a:t> Skilled workforce</a:t>
            </a:r>
            <a:endParaRPr lang="en-US" sz="2000" dirty="0">
              <a:solidFill>
                <a:srgbClr val="2A2A40"/>
              </a:solidFill>
              <a:latin typeface="Arial" charset="0"/>
              <a:ea typeface="ＭＳ Ｐゴシック" charset="0"/>
              <a:sym typeface="Arial" charset="0"/>
            </a:endParaRPr>
          </a:p>
          <a:p>
            <a:pPr marL="622300" lvl="1" indent="-165100" algn="l">
              <a:buClr>
                <a:srgbClr val="E40B2A"/>
              </a:buClr>
              <a:buSzPct val="69000"/>
              <a:buFont typeface="Arial" charset="0"/>
              <a:buChar char="●"/>
            </a:pPr>
            <a:r>
              <a:rPr lang="en-US" sz="2400" dirty="0">
                <a:latin typeface="Arial" charset="0"/>
                <a:ea typeface="ＭＳ Ｐゴシック" charset="0"/>
                <a:sym typeface="Arial" charset="0"/>
              </a:rPr>
              <a:t> Buy American Act</a:t>
            </a:r>
          </a:p>
        </p:txBody>
      </p:sp>
      <p:sp>
        <p:nvSpPr>
          <p:cNvPr id="35847" name="Rectangle 6"/>
          <p:cNvSpPr>
            <a:spLocks/>
          </p:cNvSpPr>
          <p:nvPr/>
        </p:nvSpPr>
        <p:spPr bwMode="auto">
          <a:xfrm>
            <a:off x="207963" y="6170613"/>
            <a:ext cx="87884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Mark </a:t>
            </a:r>
            <a:r>
              <a:rPr lang="en-US" sz="1100" dirty="0" err="1">
                <a:solidFill>
                  <a:srgbClr val="190104"/>
                </a:solidFill>
                <a:latin typeface="Arial" charset="0"/>
                <a:ea typeface="ＭＳ Ｐゴシック" charset="0"/>
                <a:sym typeface="Arial" charset="0"/>
              </a:rPr>
              <a:t>Kleszczewski</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err="1">
                <a:solidFill>
                  <a:srgbClr val="190104"/>
                </a:solidFill>
                <a:latin typeface="Arial" charset="0"/>
                <a:ea typeface="Arial" charset="0"/>
                <a:cs typeface="Arial" charset="0"/>
                <a:sym typeface="Arial" charset="0"/>
              </a:rPr>
              <a:t>Reshoring</a:t>
            </a:r>
            <a:r>
              <a:rPr lang="en-US" altLang="ja-JP" sz="1100" dirty="0">
                <a:solidFill>
                  <a:srgbClr val="190104"/>
                </a:solidFill>
                <a:latin typeface="Arial" charset="0"/>
                <a:ea typeface="Arial" charset="0"/>
                <a:cs typeface="Arial" charset="0"/>
                <a:sym typeface="Arial" charset="0"/>
              </a:rPr>
              <a:t>: The Supply Chain Returns.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GCX Magazine</a:t>
            </a:r>
            <a:r>
              <a:rPr lang="en-US" altLang="ja-JP" sz="1100" dirty="0">
                <a:solidFill>
                  <a:srgbClr val="190104"/>
                </a:solidFill>
                <a:latin typeface="Arial" charset="0"/>
                <a:ea typeface="Arial" charset="0"/>
                <a:cs typeface="Arial" charset="0"/>
                <a:sym typeface="Arial" charset="0"/>
              </a:rPr>
              <a:t>. June 27, 2014.</a:t>
            </a:r>
            <a:endParaRPr lang="en-US" sz="1100" dirty="0">
              <a:solidFill>
                <a:srgbClr val="190104"/>
              </a:solidFill>
              <a:latin typeface="Arial" charset="0"/>
              <a:ea typeface="Arial" charset="0"/>
              <a:cs typeface="Arial" charset="0"/>
              <a:sym typeface="Arial" charset="0"/>
            </a:endParaRPr>
          </a:p>
        </p:txBody>
      </p:sp>
      <p:pic>
        <p:nvPicPr>
          <p:cNvPr id="35848"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13300" y="785813"/>
            <a:ext cx="41529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2051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D508DF18-7CDE-284A-8210-DB01DAFAAC7E}" type="slidenum">
              <a:rPr lang="en-US" sz="1800" smtClean="0">
                <a:solidFill>
                  <a:srgbClr val="000000"/>
                </a:solidFill>
                <a:latin typeface="Times New Roman" charset="0"/>
                <a:cs typeface="Times New Roman" charset="0"/>
                <a:sym typeface="Times New Roman" charset="0"/>
              </a:rPr>
              <a:pPr algn="r">
                <a:defRPr/>
              </a:pPr>
              <a:t>260</a:t>
            </a:fld>
            <a:endParaRPr lang="en-US" sz="1800" smtClean="0">
              <a:solidFill>
                <a:srgbClr val="000000"/>
              </a:solidFill>
              <a:latin typeface="Times New Roman" charset="0"/>
              <a:cs typeface="Times New Roman" charset="0"/>
              <a:sym typeface="Times New Roman" charset="0"/>
            </a:endParaRPr>
          </a:p>
        </p:txBody>
      </p:sp>
      <p:sp>
        <p:nvSpPr>
          <p:cNvPr id="318467" name="Rectangle 3"/>
          <p:cNvSpPr>
            <a:spLocks/>
          </p:cNvSpPr>
          <p:nvPr/>
        </p:nvSpPr>
        <p:spPr bwMode="auto">
          <a:xfrm>
            <a:off x="1219200" y="-69850"/>
            <a:ext cx="79375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Mobile Device Cases</a:t>
            </a:r>
          </a:p>
        </p:txBody>
      </p:sp>
      <p:sp>
        <p:nvSpPr>
          <p:cNvPr id="318468" name="Rectangle 4"/>
          <p:cNvSpPr>
            <a:spLocks/>
          </p:cNvSpPr>
          <p:nvPr/>
        </p:nvSpPr>
        <p:spPr bwMode="auto">
          <a:xfrm>
            <a:off x="152400" y="1219200"/>
            <a:ext cx="88519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Ontario, CA</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Moving 50-75% of manufacturing back from China</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190104"/>
                </a:solidFill>
                <a:latin typeface="Arial" charset="0"/>
                <a:ea typeface="ＭＳ Ｐゴシック" charset="0"/>
                <a:sym typeface="Arial" charset="0"/>
              </a:rPr>
              <a:t>Tax benefits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190104"/>
                </a:solidFill>
                <a:latin typeface="Arial" charset="0"/>
                <a:ea typeface="ＭＳ Ｐゴシック" charset="0"/>
                <a:sym typeface="Arial" charset="0"/>
              </a:rPr>
              <a:t>Time and freight cost</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190104"/>
                </a:solidFill>
                <a:latin typeface="Arial" charset="0"/>
                <a:ea typeface="ＭＳ Ｐゴシック" charset="0"/>
                <a:sym typeface="Arial" charset="0"/>
              </a:rPr>
              <a:t>Quality</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190104"/>
                </a:solidFill>
                <a:latin typeface="Arial" charset="0"/>
                <a:ea typeface="ＭＳ Ｐゴシック" charset="0"/>
                <a:sym typeface="Arial" charset="0"/>
              </a:rPr>
              <a:t>Time to market</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190104"/>
                </a:solidFill>
                <a:latin typeface="Arial" charset="0"/>
                <a:ea typeface="ＭＳ Ｐゴシック" charset="0"/>
                <a:sym typeface="Arial" charset="0"/>
              </a:rPr>
              <a:t>County incentives:</a:t>
            </a:r>
            <a:endParaRPr lang="en-US" sz="2400" dirty="0">
              <a:solidFill>
                <a:srgbClr val="666699"/>
              </a:solidFill>
              <a:latin typeface="Arial" charset="0"/>
              <a:ea typeface="ＭＳ Ｐゴシック" charset="0"/>
              <a:sym typeface="Arial" charset="0"/>
            </a:endParaRPr>
          </a:p>
          <a:p>
            <a:pPr marL="1104900" lvl="1" indent="-228600" algn="l">
              <a:spcBef>
                <a:spcPts val="400"/>
              </a:spcBef>
              <a:buClr>
                <a:srgbClr val="E40B2A"/>
              </a:buClr>
              <a:buSzPct val="64000"/>
              <a:buFont typeface="Wingdings" charset="0"/>
              <a:buChar char="l"/>
            </a:pPr>
            <a:r>
              <a:rPr lang="en-US" sz="1600" dirty="0">
                <a:solidFill>
                  <a:srgbClr val="190104"/>
                </a:solidFill>
                <a:latin typeface="Arial" charset="0"/>
                <a:ea typeface="ＭＳ Ｐゴシック" charset="0"/>
                <a:sym typeface="Arial" charset="0"/>
              </a:rPr>
              <a:t>Instituted </a:t>
            </a:r>
            <a:r>
              <a:rPr lang="ja-JP" altLang="en-US" sz="1600" dirty="0">
                <a:solidFill>
                  <a:srgbClr val="190104"/>
                </a:solidFill>
                <a:latin typeface="Arial" charset="0"/>
                <a:ea typeface="ＭＳ Ｐゴシック" charset="0"/>
                <a:sym typeface="Arial" charset="0"/>
              </a:rPr>
              <a:t>“</a:t>
            </a:r>
            <a:r>
              <a:rPr lang="en-US" altLang="ja-JP" sz="1600" dirty="0">
                <a:solidFill>
                  <a:srgbClr val="190104"/>
                </a:solidFill>
                <a:latin typeface="Arial" charset="0"/>
                <a:ea typeface="Arial" charset="0"/>
                <a:cs typeface="Arial" charset="0"/>
                <a:sym typeface="Arial" charset="0"/>
              </a:rPr>
              <a:t>local Foreign Trade Zone</a:t>
            </a:r>
            <a:r>
              <a:rPr lang="ja-JP" altLang="en-US" sz="1600" dirty="0">
                <a:solidFill>
                  <a:srgbClr val="190104"/>
                </a:solidFill>
                <a:latin typeface="Arial" charset="0"/>
                <a:ea typeface="ＭＳ Ｐゴシック" charset="0"/>
                <a:sym typeface="Arial" charset="0"/>
              </a:rPr>
              <a:t>”</a:t>
            </a:r>
            <a:endParaRPr lang="en-US" altLang="ja-JP" sz="2400" dirty="0">
              <a:solidFill>
                <a:srgbClr val="666699"/>
              </a:solidFill>
              <a:latin typeface="Arial" charset="0"/>
              <a:ea typeface="Lucida Grande" charset="0"/>
              <a:cs typeface="Lucida Grande" charset="0"/>
              <a:sym typeface="Arial" charset="0"/>
            </a:endParaRPr>
          </a:p>
          <a:p>
            <a:pPr marL="1104900" lvl="1" indent="-228600" algn="l">
              <a:spcBef>
                <a:spcPts val="400"/>
              </a:spcBef>
              <a:buClr>
                <a:srgbClr val="E40B2A"/>
              </a:buClr>
              <a:buSzPct val="64000"/>
              <a:buFont typeface="Wingdings" charset="0"/>
              <a:buChar char="l"/>
            </a:pPr>
            <a:r>
              <a:rPr lang="en-US" sz="1600" dirty="0">
                <a:solidFill>
                  <a:srgbClr val="190104"/>
                </a:solidFill>
                <a:latin typeface="Arial" charset="0"/>
                <a:ea typeface="Arial" charset="0"/>
                <a:cs typeface="Arial" charset="0"/>
                <a:sym typeface="Arial" charset="0"/>
              </a:rPr>
              <a:t>On-the-job training programs</a:t>
            </a:r>
            <a:endParaRPr lang="en-US" sz="2400" dirty="0">
              <a:solidFill>
                <a:srgbClr val="666699"/>
              </a:solidFill>
              <a:latin typeface="Arial" charset="0"/>
              <a:ea typeface="Lucida Grande" charset="0"/>
              <a:cs typeface="Lucida Grande"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190104"/>
                </a:solidFill>
                <a:latin typeface="Arial" charset="0"/>
                <a:ea typeface="Arial" charset="0"/>
                <a:cs typeface="Arial" charset="0"/>
                <a:sym typeface="Arial" charset="0"/>
              </a:rPr>
              <a:t>Creating local economic opportunities: raw materials suppliers, transporters, city, county, and state</a:t>
            </a:r>
          </a:p>
        </p:txBody>
      </p:sp>
      <p:sp>
        <p:nvSpPr>
          <p:cNvPr id="318469" name="Rectangle 5"/>
          <p:cNvSpPr>
            <a:spLocks/>
          </p:cNvSpPr>
          <p:nvPr/>
        </p:nvSpPr>
        <p:spPr bwMode="auto">
          <a:xfrm>
            <a:off x="228600" y="6172200"/>
            <a:ext cx="8699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Kelly Reenders.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ReShoring: Making it a reality.</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a:t>
            </a:r>
            <a:r>
              <a:rPr lang="en-US" altLang="ja-JP" sz="1100">
                <a:solidFill>
                  <a:srgbClr val="190104"/>
                </a:solidFill>
                <a:latin typeface="Arial Italic" charset="0"/>
                <a:ea typeface="Arial Italic" charset="0"/>
                <a:cs typeface="Arial Italic" charset="0"/>
                <a:sym typeface="Arial Italic" charset="0"/>
              </a:rPr>
              <a:t>Business Xpansion Journal</a:t>
            </a:r>
            <a:r>
              <a:rPr lang="en-US" altLang="ja-JP" sz="1100">
                <a:solidFill>
                  <a:srgbClr val="190104"/>
                </a:solidFill>
                <a:latin typeface="Arial" charset="0"/>
                <a:ea typeface="Arial" charset="0"/>
                <a:cs typeface="Arial" charset="0"/>
                <a:sym typeface="Arial" charset="0"/>
              </a:rPr>
              <a:t>. August 8, 2013. http://bxjmag.com/reshoring-making-it-a-reality/.</a:t>
            </a:r>
            <a:endParaRPr lang="en-US" sz="1100">
              <a:solidFill>
                <a:srgbClr val="190104"/>
              </a:solidFill>
              <a:latin typeface="Arial" charset="0"/>
              <a:ea typeface="Arial" charset="0"/>
              <a:cs typeface="Arial" charset="0"/>
              <a:sym typeface="Arial" charset="0"/>
            </a:endParaRPr>
          </a:p>
        </p:txBody>
      </p:sp>
      <p:pic>
        <p:nvPicPr>
          <p:cNvPr id="31847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53200" y="838200"/>
            <a:ext cx="21590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8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2153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4DF129F8-CA08-7D41-BD8B-DF63A6DD9D45}" type="slidenum">
              <a:rPr lang="en-US" sz="1800" smtClean="0">
                <a:solidFill>
                  <a:srgbClr val="000000"/>
                </a:solidFill>
                <a:latin typeface="Times New Roman" charset="0"/>
                <a:cs typeface="Times New Roman" charset="0"/>
                <a:sym typeface="Times New Roman" charset="0"/>
              </a:rPr>
              <a:pPr algn="r">
                <a:defRPr/>
              </a:pPr>
              <a:t>261</a:t>
            </a:fld>
            <a:endParaRPr lang="en-US" sz="1800" smtClean="0">
              <a:solidFill>
                <a:srgbClr val="000000"/>
              </a:solidFill>
              <a:latin typeface="Times New Roman" charset="0"/>
              <a:cs typeface="Times New Roman" charset="0"/>
              <a:sym typeface="Times New Roman" charset="0"/>
            </a:endParaRPr>
          </a:p>
        </p:txBody>
      </p:sp>
      <p:sp>
        <p:nvSpPr>
          <p:cNvPr id="321539" name="Rectangle 3"/>
          <p:cNvSpPr>
            <a:spLocks noGrp="1" noChangeArrowheads="1"/>
          </p:cNvSpPr>
          <p:nvPr>
            <p:ph type="title"/>
          </p:nvPr>
        </p:nvSpPr>
        <p:spPr>
          <a:xfrm>
            <a:off x="1654175" y="0"/>
            <a:ext cx="6146800" cy="1103313"/>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Laser-Cutting Machines</a:t>
            </a:r>
            <a:br>
              <a:rPr lang="en-US" sz="3200" dirty="0" smtClean="0">
                <a:solidFill>
                  <a:srgbClr val="2A2A40"/>
                </a:solidFill>
              </a:rPr>
            </a:br>
            <a:r>
              <a:rPr lang="en-US" sz="3200" dirty="0" smtClean="0">
                <a:solidFill>
                  <a:srgbClr val="2A2A40"/>
                </a:solidFill>
              </a:rPr>
              <a:t>(</a:t>
            </a:r>
            <a:r>
              <a:rPr lang="en-US" sz="3200" dirty="0">
                <a:solidFill>
                  <a:srgbClr val="2A2A40"/>
                </a:solidFill>
                <a:latin typeface="Arial" charset="0"/>
                <a:ea typeface="ＭＳ Ｐゴシック" charset="0"/>
              </a:rPr>
              <a:t>Foreign Direct Investment</a:t>
            </a:r>
            <a:r>
              <a:rPr lang="en-US" sz="3200" dirty="0" smtClean="0">
                <a:solidFill>
                  <a:srgbClr val="2A2A40"/>
                </a:solidFill>
              </a:rPr>
              <a:t>)</a:t>
            </a:r>
          </a:p>
        </p:txBody>
      </p:sp>
      <p:sp>
        <p:nvSpPr>
          <p:cNvPr id="319492" name="Rectangle 4"/>
          <p:cNvSpPr>
            <a:spLocks/>
          </p:cNvSpPr>
          <p:nvPr/>
        </p:nvSpPr>
        <p:spPr bwMode="auto">
          <a:xfrm>
            <a:off x="114300" y="1458913"/>
            <a:ext cx="88519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Germany to Farmington, CT</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495 jobs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$370 million in sales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en-US" sz="2400" dirty="0" smtClean="0">
                <a:latin typeface="Arial" charset="0"/>
                <a:ea typeface="ＭＳ Ｐゴシック" charset="0"/>
                <a:sym typeface="Arial" charset="0"/>
              </a:rPr>
              <a:t>Currency </a:t>
            </a:r>
            <a:r>
              <a:rPr lang="en-US" sz="2400" dirty="0">
                <a:latin typeface="Arial" charset="0"/>
                <a:ea typeface="ＭＳ Ｐゴシック" charset="0"/>
                <a:sym typeface="Arial" charset="0"/>
              </a:rPr>
              <a:t>variation</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Lean</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R&amp;D</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Skilled workforce availability/training</a:t>
            </a:r>
          </a:p>
        </p:txBody>
      </p:sp>
      <p:sp>
        <p:nvSpPr>
          <p:cNvPr id="319493" name="Rectangle 5"/>
          <p:cNvSpPr>
            <a:spLocks/>
          </p:cNvSpPr>
          <p:nvPr/>
        </p:nvSpPr>
        <p:spPr bwMode="auto">
          <a:xfrm>
            <a:off x="228600" y="6019800"/>
            <a:ext cx="8775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Mara Lee, </a:t>
            </a:r>
            <a:r>
              <a:rPr lang="ja-JP" altLang="en-US" sz="1100" dirty="0">
                <a:solidFill>
                  <a:srgbClr val="190104"/>
                </a:solidFill>
                <a:latin typeface="Arial" charset="0"/>
                <a:ea typeface="ＭＳ Ｐゴシック" charset="0"/>
                <a:sym typeface="Arial" charset="0"/>
              </a:rPr>
              <a:t>“</a:t>
            </a:r>
            <a:r>
              <a:rPr lang="en-US" altLang="ja-JP" sz="1100" dirty="0" err="1">
                <a:solidFill>
                  <a:srgbClr val="190104"/>
                </a:solidFill>
                <a:latin typeface="Arial" charset="0"/>
                <a:ea typeface="Arial" charset="0"/>
                <a:cs typeface="Arial" charset="0"/>
                <a:sym typeface="Arial" charset="0"/>
              </a:rPr>
              <a:t>Trumpf</a:t>
            </a:r>
            <a:r>
              <a:rPr lang="en-US" altLang="ja-JP" sz="1100" dirty="0">
                <a:solidFill>
                  <a:srgbClr val="190104"/>
                </a:solidFill>
                <a:latin typeface="Arial" charset="0"/>
                <a:ea typeface="Arial" charset="0"/>
                <a:cs typeface="Arial" charset="0"/>
                <a:sym typeface="Arial" charset="0"/>
              </a:rPr>
              <a:t> Triumph: Made in-house, in Connecticut.</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The Courant</a:t>
            </a:r>
            <a:r>
              <a:rPr lang="en-US" altLang="ja-JP" sz="1100" dirty="0">
                <a:solidFill>
                  <a:srgbClr val="190104"/>
                </a:solidFill>
                <a:latin typeface="Arial" charset="0"/>
                <a:ea typeface="Arial" charset="0"/>
                <a:cs typeface="Arial" charset="0"/>
                <a:sym typeface="Arial" charset="0"/>
              </a:rPr>
              <a:t>. </a:t>
            </a:r>
            <a:r>
              <a:rPr lang="en-US" altLang="ja-JP" sz="1100" dirty="0">
                <a:latin typeface="Arial" charset="0"/>
                <a:ea typeface="Arial" charset="0"/>
                <a:cs typeface="Arial" charset="0"/>
                <a:sym typeface="Arial" charset="0"/>
              </a:rPr>
              <a:t>http://</a:t>
            </a:r>
            <a:r>
              <a:rPr lang="en-US" altLang="ja-JP" sz="1100" dirty="0" err="1">
                <a:latin typeface="Arial" charset="0"/>
                <a:ea typeface="Arial" charset="0"/>
                <a:cs typeface="Arial" charset="0"/>
                <a:sym typeface="Arial" charset="0"/>
              </a:rPr>
              <a:t>articles.courant.com</a:t>
            </a:r>
            <a:r>
              <a:rPr lang="en-US" altLang="ja-JP" sz="1100" dirty="0">
                <a:latin typeface="Arial" charset="0"/>
                <a:ea typeface="Arial" charset="0"/>
                <a:cs typeface="Arial" charset="0"/>
                <a:sym typeface="Arial" charset="0"/>
              </a:rPr>
              <a:t>/2011-05-19/business/hc-trumpf-20110518_1_new-machine-tool-farmington-steel. May 19, 2011.</a:t>
            </a:r>
            <a:r>
              <a:rPr lang="en-US" altLang="ja-JP" sz="1100" dirty="0">
                <a:solidFill>
                  <a:srgbClr val="190104"/>
                </a:solidFill>
                <a:latin typeface="Arial" charset="0"/>
                <a:ea typeface="Arial" charset="0"/>
                <a:cs typeface="Arial" charset="0"/>
                <a:sym typeface="Arial" charset="0"/>
              </a:rPr>
              <a:t> </a:t>
            </a:r>
            <a:endParaRPr lang="en-US" sz="1100" dirty="0">
              <a:solidFill>
                <a:srgbClr val="190104"/>
              </a:solidFill>
              <a:latin typeface="Arial" charset="0"/>
              <a:ea typeface="Arial" charset="0"/>
              <a:cs typeface="Arial" charset="0"/>
              <a:sym typeface="Arial" charset="0"/>
            </a:endParaRPr>
          </a:p>
        </p:txBody>
      </p:sp>
      <p:pic>
        <p:nvPicPr>
          <p:cNvPr id="319494"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81825" y="1162050"/>
            <a:ext cx="197167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2256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96E4E51A-8831-0840-AC09-21E48D45B863}" type="slidenum">
              <a:rPr lang="en-US" sz="1800" smtClean="0">
                <a:solidFill>
                  <a:srgbClr val="000000"/>
                </a:solidFill>
                <a:latin typeface="Times New Roman" charset="0"/>
                <a:cs typeface="Times New Roman" charset="0"/>
                <a:sym typeface="Times New Roman" charset="0"/>
              </a:rPr>
              <a:pPr algn="r">
                <a:defRPr/>
              </a:pPr>
              <a:t>262</a:t>
            </a:fld>
            <a:endParaRPr lang="en-US" sz="1800" smtClean="0">
              <a:solidFill>
                <a:srgbClr val="000000"/>
              </a:solidFill>
              <a:latin typeface="Times New Roman" charset="0"/>
              <a:cs typeface="Times New Roman" charset="0"/>
              <a:sym typeface="Times New Roman" charset="0"/>
            </a:endParaRPr>
          </a:p>
        </p:txBody>
      </p:sp>
      <p:sp>
        <p:nvSpPr>
          <p:cNvPr id="320515" name="Rectangle 3"/>
          <p:cNvSpPr>
            <a:spLocks/>
          </p:cNvSpPr>
          <p:nvPr/>
        </p:nvSpPr>
        <p:spPr bwMode="auto">
          <a:xfrm>
            <a:off x="762000" y="-7938"/>
            <a:ext cx="79375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Laser Cutting</a:t>
            </a:r>
          </a:p>
        </p:txBody>
      </p:sp>
      <p:sp>
        <p:nvSpPr>
          <p:cNvPr id="320516" name="Rectangle 4"/>
          <p:cNvSpPr>
            <a:spLocks/>
          </p:cNvSpPr>
          <p:nvPr/>
        </p:nvSpPr>
        <p:spPr bwMode="auto">
          <a:xfrm>
            <a:off x="215900" y="6324600"/>
            <a:ext cx="8928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Anne </a:t>
            </a:r>
            <a:r>
              <a:rPr lang="en-US" sz="1100" dirty="0" err="1">
                <a:solidFill>
                  <a:srgbClr val="190104"/>
                </a:solidFill>
                <a:latin typeface="Arial" charset="0"/>
                <a:ea typeface="ＭＳ Ｐゴシック" charset="0"/>
                <a:sym typeface="Arial" charset="0"/>
              </a:rPr>
              <a:t>Kallas</a:t>
            </a:r>
            <a:r>
              <a:rPr lang="en-US" sz="1100" dirty="0">
                <a:solidFill>
                  <a:srgbClr val="190104"/>
                </a:solidFill>
                <a:latin typeface="Arial" charset="0"/>
                <a:ea typeface="ＭＳ Ｐゴシック" charset="0"/>
                <a:sym typeface="Arial" charset="0"/>
              </a:rPr>
              <a:t>, </a:t>
            </a:r>
            <a:r>
              <a:rPr lang="en-US" sz="1100" dirty="0">
                <a:solidFill>
                  <a:srgbClr val="190104"/>
                </a:solidFill>
                <a:latin typeface="Arial Italic" charset="0"/>
                <a:ea typeface="ＭＳ Ｐゴシック" charset="0"/>
                <a:sym typeface="Arial Italic" charset="0"/>
              </a:rPr>
              <a:t>Ventura County Star</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Companies use loans to cut waste, create jobs.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October 13, 2011. </a:t>
            </a:r>
            <a:r>
              <a:rPr lang="en-US" altLang="ja-JP" sz="1100" u="sng" dirty="0">
                <a:solidFill>
                  <a:srgbClr val="CCCCFF"/>
                </a:solidFill>
                <a:latin typeface="Arial" charset="0"/>
                <a:ea typeface="Arial" charset="0"/>
                <a:cs typeface="Arial" charset="0"/>
                <a:sym typeface="Arial" charset="0"/>
                <a:hlinkClick r:id="rId3"/>
              </a:rPr>
              <a:t>http://www.vcstar.com/news/2011/oct/13/companies-use-loans-to-cut-waste-create-jobs/#ixzz1b5CMeW4q</a:t>
            </a:r>
            <a:r>
              <a:rPr lang="en-US" altLang="ja-JP" sz="1100" dirty="0">
                <a:solidFill>
                  <a:srgbClr val="190104"/>
                </a:solidFill>
                <a:latin typeface="Arial" charset="0"/>
                <a:ea typeface="Arial" charset="0"/>
                <a:cs typeface="Arial" charset="0"/>
                <a:sym typeface="Arial" charset="0"/>
              </a:rPr>
              <a:t>.  </a:t>
            </a:r>
            <a:endParaRPr lang="en-US" sz="1100" dirty="0">
              <a:solidFill>
                <a:srgbClr val="190104"/>
              </a:solidFill>
              <a:latin typeface="Arial" charset="0"/>
              <a:ea typeface="Arial" charset="0"/>
              <a:cs typeface="Arial" charset="0"/>
              <a:sym typeface="Arial" charset="0"/>
            </a:endParaRPr>
          </a:p>
        </p:txBody>
      </p:sp>
      <p:sp>
        <p:nvSpPr>
          <p:cNvPr id="320517" name="Rectangle 5"/>
          <p:cNvSpPr>
            <a:spLocks/>
          </p:cNvSpPr>
          <p:nvPr/>
        </p:nvSpPr>
        <p:spPr bwMode="auto">
          <a:xfrm>
            <a:off x="152400" y="1752600"/>
            <a:ext cx="88519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Convinced customer to </a:t>
            </a:r>
            <a:r>
              <a:rPr lang="en-US" sz="2800" dirty="0" err="1">
                <a:solidFill>
                  <a:srgbClr val="2A2A40"/>
                </a:solidFill>
                <a:latin typeface="Arial" charset="0"/>
                <a:ea typeface="ＭＳ Ｐゴシック" charset="0"/>
                <a:sym typeface="Arial" charset="0"/>
              </a:rPr>
              <a:t>reshore</a:t>
            </a:r>
            <a:r>
              <a:rPr lang="en-US" sz="2800" dirty="0">
                <a:solidFill>
                  <a:srgbClr val="2A2A40"/>
                </a:solidFill>
                <a:latin typeface="Arial" charset="0"/>
                <a:ea typeface="ＭＳ Ｐゴシック" charset="0"/>
                <a:sym typeface="Arial" charset="0"/>
              </a:rPr>
              <a:t> from China to Calif. in 2011</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Received $290,000 economic development loan to buy laser cutter to increase efficiency</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4 new jobs</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Technology; efficient manufacturing</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err="1">
                <a:solidFill>
                  <a:srgbClr val="2A2A40"/>
                </a:solidFill>
                <a:latin typeface="Arial" charset="0"/>
                <a:ea typeface="ＭＳ Ｐゴシック" charset="0"/>
                <a:sym typeface="Arial" charset="0"/>
              </a:rPr>
              <a:t>Trupart</a:t>
            </a:r>
            <a:r>
              <a:rPr lang="en-US" sz="2400" dirty="0">
                <a:solidFill>
                  <a:srgbClr val="2A2A40"/>
                </a:solidFill>
                <a:latin typeface="Arial" charset="0"/>
                <a:ea typeface="ＭＳ Ｐゴシック" charset="0"/>
                <a:sym typeface="Arial" charset="0"/>
              </a:rPr>
              <a:t> lost customer to Chinese contractor because of a 0.2¢ difference: with new machinery, </a:t>
            </a:r>
            <a:r>
              <a:rPr lang="en-US" sz="2400" dirty="0" err="1">
                <a:solidFill>
                  <a:srgbClr val="2A2A40"/>
                </a:solidFill>
                <a:latin typeface="Arial" charset="0"/>
                <a:ea typeface="ＭＳ Ｐゴシック" charset="0"/>
                <a:sym typeface="Arial" charset="0"/>
              </a:rPr>
              <a:t>Trupart</a:t>
            </a:r>
            <a:r>
              <a:rPr lang="en-US" sz="2400" dirty="0">
                <a:solidFill>
                  <a:srgbClr val="2A2A40"/>
                </a:solidFill>
                <a:latin typeface="Arial" charset="0"/>
                <a:ea typeface="ＭＳ Ｐゴシック" charset="0"/>
                <a:sym typeface="Arial" charset="0"/>
              </a:rPr>
              <a:t> beat price and manufacturer returned</a:t>
            </a:r>
          </a:p>
        </p:txBody>
      </p:sp>
      <p:pic>
        <p:nvPicPr>
          <p:cNvPr id="320518"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81600" y="762000"/>
            <a:ext cx="3733800" cy="967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53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2358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A7112BB2-1C88-DF4E-BFD5-E1EA77B61B61}" type="slidenum">
              <a:rPr lang="en-US" sz="1800" smtClean="0">
                <a:solidFill>
                  <a:srgbClr val="000000"/>
                </a:solidFill>
                <a:latin typeface="Times New Roman" charset="0"/>
                <a:cs typeface="Times New Roman" charset="0"/>
                <a:sym typeface="Times New Roman" charset="0"/>
              </a:rPr>
              <a:pPr algn="r">
                <a:defRPr/>
              </a:pPr>
              <a:t>263</a:t>
            </a:fld>
            <a:endParaRPr lang="en-US" sz="1800" smtClean="0">
              <a:solidFill>
                <a:srgbClr val="000000"/>
              </a:solidFill>
              <a:latin typeface="Times New Roman" charset="0"/>
              <a:cs typeface="Times New Roman" charset="0"/>
              <a:sym typeface="Times New Roman" charset="0"/>
            </a:endParaRPr>
          </a:p>
        </p:txBody>
      </p:sp>
      <p:sp>
        <p:nvSpPr>
          <p:cNvPr id="321539" name="Rectangle 3"/>
          <p:cNvSpPr>
            <a:spLocks/>
          </p:cNvSpPr>
          <p:nvPr/>
        </p:nvSpPr>
        <p:spPr bwMode="auto">
          <a:xfrm>
            <a:off x="1447800" y="14287"/>
            <a:ext cx="48895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r"/>
            <a:r>
              <a:rPr lang="en-US" sz="3200" dirty="0">
                <a:solidFill>
                  <a:srgbClr val="2A2A40"/>
                </a:solidFill>
                <a:latin typeface="Arial" charset="0"/>
                <a:ea typeface="ＭＳ Ｐゴシック" charset="0"/>
                <a:sym typeface="Arial" charset="0"/>
              </a:rPr>
              <a:t>  Prefilled Syringes                             </a:t>
            </a:r>
          </a:p>
        </p:txBody>
      </p:sp>
      <p:sp>
        <p:nvSpPr>
          <p:cNvPr id="321540" name="Rectangle 4"/>
          <p:cNvSpPr>
            <a:spLocks/>
          </p:cNvSpPr>
          <p:nvPr/>
        </p:nvSpPr>
        <p:spPr bwMode="auto">
          <a:xfrm>
            <a:off x="152400" y="1905000"/>
            <a:ext cx="88519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China to York, PA </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165,000-square-foot plant built in York</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ja-JP" altLang="en-US" sz="2000" dirty="0">
                <a:solidFill>
                  <a:srgbClr val="2A2A40"/>
                </a:solidFill>
                <a:latin typeface="Arial" charset="0"/>
                <a:ea typeface="ＭＳ Ｐゴシック" charset="0"/>
                <a:sym typeface="Arial" charset="0"/>
              </a:rPr>
              <a:t>“</a:t>
            </a:r>
            <a:r>
              <a:rPr lang="en-US" altLang="ja-JP" sz="2000" dirty="0">
                <a:solidFill>
                  <a:srgbClr val="2A2A40"/>
                </a:solidFill>
                <a:latin typeface="Arial" charset="0"/>
                <a:ea typeface="Arial" charset="0"/>
                <a:cs typeface="Arial" charset="0"/>
                <a:sym typeface="Arial" charset="0"/>
              </a:rPr>
              <a:t>FDA compliance is the main reason we</a:t>
            </a:r>
            <a:r>
              <a:rPr lang="ja-JP" altLang="en-US" sz="2000" dirty="0">
                <a:solidFill>
                  <a:srgbClr val="2A2A40"/>
                </a:solidFill>
                <a:latin typeface="Arial" charset="0"/>
                <a:ea typeface="ＭＳ Ｐゴシック" charset="0"/>
                <a:sym typeface="Arial" charset="0"/>
              </a:rPr>
              <a:t>’</a:t>
            </a:r>
            <a:r>
              <a:rPr lang="en-US" altLang="ja-JP" sz="2000" dirty="0">
                <a:solidFill>
                  <a:srgbClr val="2A2A40"/>
                </a:solidFill>
                <a:latin typeface="Arial" charset="0"/>
                <a:ea typeface="Arial" charset="0"/>
                <a:cs typeface="Arial" charset="0"/>
                <a:sym typeface="Arial" charset="0"/>
              </a:rPr>
              <a:t>re here.</a:t>
            </a:r>
            <a:r>
              <a:rPr lang="ja-JP" altLang="en-US" sz="2000" dirty="0">
                <a:solidFill>
                  <a:srgbClr val="2A2A40"/>
                </a:solidFill>
                <a:latin typeface="Arial" charset="0"/>
                <a:ea typeface="ＭＳ Ｐゴシック" charset="0"/>
                <a:sym typeface="Arial" charset="0"/>
              </a:rPr>
              <a:t>”</a:t>
            </a:r>
            <a:endParaRPr lang="en-US" sz="2000" dirty="0">
              <a:solidFill>
                <a:srgbClr val="2A2A40"/>
              </a:solidFill>
              <a:latin typeface="Arial" charset="0"/>
              <a:ea typeface="ＭＳ Ｐゴシック" charset="0"/>
              <a:sym typeface="Arial" charset="0"/>
            </a:endParaRPr>
          </a:p>
        </p:txBody>
      </p:sp>
      <p:sp>
        <p:nvSpPr>
          <p:cNvPr id="321541" name="Rectangle 5"/>
          <p:cNvSpPr>
            <a:spLocks/>
          </p:cNvSpPr>
          <p:nvPr/>
        </p:nvSpPr>
        <p:spPr bwMode="auto">
          <a:xfrm>
            <a:off x="228600" y="6248400"/>
            <a:ext cx="75438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chemeClr val="bg2"/>
                </a:solidFill>
                <a:latin typeface="Arial" charset="0"/>
                <a:ea typeface="ＭＳ Ｐゴシック" charset="0"/>
                <a:sym typeface="Arial" charset="0"/>
              </a:rPr>
              <a:t>Source: Bloomberg </a:t>
            </a:r>
            <a:r>
              <a:rPr lang="en-US" sz="1100" dirty="0" err="1">
                <a:solidFill>
                  <a:schemeClr val="bg2"/>
                </a:solidFill>
                <a:latin typeface="Arial" charset="0"/>
                <a:ea typeface="ＭＳ Ｐゴシック" charset="0"/>
                <a:sym typeface="Arial" charset="0"/>
              </a:rPr>
              <a:t>Businessweek</a:t>
            </a:r>
            <a:r>
              <a:rPr lang="en-US" sz="1100" dirty="0">
                <a:solidFill>
                  <a:schemeClr val="bg2"/>
                </a:solidFill>
                <a:latin typeface="Arial" charset="0"/>
                <a:ea typeface="ＭＳ Ｐゴシック" charset="0"/>
                <a:sym typeface="Arial" charset="0"/>
              </a:rPr>
              <a:t>, Small U.S. Manufacturers Give Up on 'Made in China'</a:t>
            </a:r>
            <a:r>
              <a:rPr lang="en-US" sz="1100" dirty="0">
                <a:solidFill>
                  <a:schemeClr val="bg2"/>
                </a:solidFill>
                <a:latin typeface="Arial Bold" charset="0"/>
                <a:ea typeface="ＭＳ Ｐゴシック" charset="0"/>
                <a:sym typeface="Arial Bold" charset="0"/>
              </a:rPr>
              <a:t>  </a:t>
            </a:r>
            <a:r>
              <a:rPr lang="en-US" sz="1100" dirty="0">
                <a:solidFill>
                  <a:schemeClr val="bg2"/>
                </a:solidFill>
                <a:latin typeface="Arial" charset="0"/>
                <a:ea typeface="ＭＳ Ｐゴシック" charset="0"/>
                <a:sym typeface="Arial" charset="0"/>
              </a:rPr>
              <a:t>By David Rocks and Nick </a:t>
            </a:r>
            <a:r>
              <a:rPr lang="en-US" sz="1100" dirty="0" err="1">
                <a:solidFill>
                  <a:schemeClr val="bg2"/>
                </a:solidFill>
                <a:latin typeface="Arial" charset="0"/>
                <a:ea typeface="ＭＳ Ｐゴシック" charset="0"/>
                <a:sym typeface="Arial" charset="0"/>
              </a:rPr>
              <a:t>Leiber</a:t>
            </a:r>
            <a:r>
              <a:rPr lang="en-US" sz="1100" dirty="0">
                <a:solidFill>
                  <a:schemeClr val="bg2"/>
                </a:solidFill>
                <a:latin typeface="Arial" charset="0"/>
                <a:ea typeface="ＭＳ Ｐゴシック" charset="0"/>
                <a:sym typeface="Arial" charset="0"/>
              </a:rPr>
              <a:t> on June 21, 2012</a:t>
            </a:r>
          </a:p>
        </p:txBody>
      </p:sp>
      <p:pic>
        <p:nvPicPr>
          <p:cNvPr id="321542"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28634" y="685800"/>
            <a:ext cx="285026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56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2461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301EDD04-4BD2-D44A-8948-792017EC3B26}" type="slidenum">
              <a:rPr lang="en-US" sz="1800" smtClean="0">
                <a:solidFill>
                  <a:srgbClr val="000000"/>
                </a:solidFill>
                <a:latin typeface="Times New Roman" charset="0"/>
                <a:cs typeface="Times New Roman" charset="0"/>
                <a:sym typeface="Times New Roman" charset="0"/>
              </a:rPr>
              <a:pPr algn="r">
                <a:defRPr/>
              </a:pPr>
              <a:t>264</a:t>
            </a:fld>
            <a:endParaRPr lang="en-US" sz="1800" smtClean="0">
              <a:solidFill>
                <a:srgbClr val="000000"/>
              </a:solidFill>
              <a:latin typeface="Times New Roman" charset="0"/>
              <a:cs typeface="Times New Roman" charset="0"/>
              <a:sym typeface="Times New Roman" charset="0"/>
            </a:endParaRPr>
          </a:p>
        </p:txBody>
      </p:sp>
      <p:sp>
        <p:nvSpPr>
          <p:cNvPr id="322563" name="Rectangle 3"/>
          <p:cNvSpPr>
            <a:spLocks/>
          </p:cNvSpPr>
          <p:nvPr/>
        </p:nvSpPr>
        <p:spPr bwMode="auto">
          <a:xfrm>
            <a:off x="1447800" y="-6350"/>
            <a:ext cx="79375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2800" dirty="0">
                <a:solidFill>
                  <a:srgbClr val="2A2A40"/>
                </a:solidFill>
                <a:latin typeface="Arial" charset="0"/>
                <a:ea typeface="ＭＳ Ｐゴシック" charset="0"/>
                <a:sym typeface="Arial" charset="0"/>
              </a:rPr>
              <a:t>Contract Apparel and Accessory Manufacturing (Kept from Offshoring)</a:t>
            </a:r>
          </a:p>
        </p:txBody>
      </p:sp>
      <p:sp>
        <p:nvSpPr>
          <p:cNvPr id="322564" name="Rectangle 4"/>
          <p:cNvSpPr>
            <a:spLocks/>
          </p:cNvSpPr>
          <p:nvPr/>
        </p:nvSpPr>
        <p:spPr bwMode="auto">
          <a:xfrm>
            <a:off x="228600" y="2514600"/>
            <a:ext cx="88519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69000"/>
              <a:buFont typeface="Wingdings" charset="0"/>
              <a:buChar char="l"/>
            </a:pPr>
            <a:r>
              <a:rPr lang="en-US" sz="2800" dirty="0">
                <a:solidFill>
                  <a:srgbClr val="2A2A40"/>
                </a:solidFill>
                <a:latin typeface="Arial" charset="0"/>
                <a:ea typeface="ＭＳ Ｐゴシック" charset="0"/>
                <a:sym typeface="Arial" charset="0"/>
              </a:rPr>
              <a:t>Stayed in Newark, NJ, with business </a:t>
            </a:r>
            <a:r>
              <a:rPr lang="en-US" sz="2800" dirty="0" smtClean="0">
                <a:solidFill>
                  <a:srgbClr val="2A2A40"/>
                </a:solidFill>
                <a:latin typeface="Arial" charset="0"/>
                <a:ea typeface="ＭＳ Ｐゴシック" charset="0"/>
                <a:sym typeface="Arial" charset="0"/>
              </a:rPr>
              <a:t>improving</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69000"/>
              <a:buFont typeface="Wingdings" charset="0"/>
              <a:buChar char="l"/>
            </a:pPr>
            <a:r>
              <a:rPr lang="en-US" sz="2800" dirty="0" smtClean="0">
                <a:solidFill>
                  <a:srgbClr val="2A2A40"/>
                </a:solidFill>
                <a:latin typeface="Arial" charset="0"/>
                <a:ea typeface="ＭＳ Ｐゴシック" charset="0"/>
                <a:sym typeface="Arial" charset="0"/>
              </a:rPr>
              <a:t>Exclusively </a:t>
            </a:r>
            <a:r>
              <a:rPr lang="en-US" sz="2800" dirty="0">
                <a:solidFill>
                  <a:srgbClr val="2A2A40"/>
                </a:solidFill>
                <a:latin typeface="Arial" charset="0"/>
                <a:ea typeface="ＭＳ Ｐゴシック" charset="0"/>
                <a:sym typeface="Arial" charset="0"/>
              </a:rPr>
              <a:t>producing in the U.S. for 21 </a:t>
            </a:r>
            <a:r>
              <a:rPr lang="en-US" sz="2800" dirty="0" smtClean="0">
                <a:solidFill>
                  <a:srgbClr val="2A2A40"/>
                </a:solidFill>
                <a:latin typeface="Arial" charset="0"/>
                <a:ea typeface="ＭＳ Ｐゴシック" charset="0"/>
                <a:sym typeface="Arial" charset="0"/>
              </a:rPr>
              <a:t>years</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69000"/>
              <a:buFont typeface="Wingdings" charset="0"/>
              <a:buChar char="l"/>
            </a:pPr>
            <a:r>
              <a:rPr lang="en-US" sz="2800" dirty="0" smtClean="0">
                <a:solidFill>
                  <a:srgbClr val="2A2A40"/>
                </a:solidFill>
                <a:latin typeface="Arial" charset="0"/>
                <a:ea typeface="ＭＳ Ｐゴシック" charset="0"/>
                <a:sym typeface="Arial" charset="0"/>
              </a:rPr>
              <a:t>Increased </a:t>
            </a:r>
            <a:r>
              <a:rPr lang="en-US" sz="2800" dirty="0">
                <a:solidFill>
                  <a:srgbClr val="2A2A40"/>
                </a:solidFill>
                <a:latin typeface="Arial" charset="0"/>
                <a:ea typeface="ＭＳ Ｐゴシック" charset="0"/>
                <a:sym typeface="Arial" charset="0"/>
              </a:rPr>
              <a:t>customer inquiries because, all of a sudden, designers can</a:t>
            </a:r>
            <a:r>
              <a:rPr lang="ja-JP" altLang="en-US" sz="2800" dirty="0">
                <a:solidFill>
                  <a:srgbClr val="2A2A40"/>
                </a:solidFill>
                <a:latin typeface="Arial" charset="0"/>
                <a:ea typeface="ＭＳ Ｐゴシック" charset="0"/>
                <a:sym typeface="Arial" charset="0"/>
              </a:rPr>
              <a:t>’</a:t>
            </a:r>
            <a:r>
              <a:rPr lang="en-US" altLang="ja-JP" sz="2800" dirty="0">
                <a:solidFill>
                  <a:srgbClr val="2A2A40"/>
                </a:solidFill>
                <a:latin typeface="Arial" charset="0"/>
                <a:ea typeface="Arial" charset="0"/>
                <a:cs typeface="Arial" charset="0"/>
                <a:sym typeface="Arial" charset="0"/>
              </a:rPr>
              <a:t>t afford a "Made in China" </a:t>
            </a:r>
            <a:r>
              <a:rPr lang="en-US" altLang="ja-JP" sz="2800" dirty="0" smtClean="0">
                <a:solidFill>
                  <a:srgbClr val="2A2A40"/>
                </a:solidFill>
                <a:latin typeface="Arial" charset="0"/>
                <a:ea typeface="Arial" charset="0"/>
                <a:cs typeface="Arial" charset="0"/>
                <a:sym typeface="Arial" charset="0"/>
              </a:rPr>
              <a:t>strategy</a:t>
            </a:r>
            <a:endParaRPr lang="en-US" altLang="ja-JP" sz="2400" dirty="0">
              <a:solidFill>
                <a:srgbClr val="666699"/>
              </a:solidFill>
              <a:latin typeface="Arial" charset="0"/>
              <a:ea typeface="Lucida Grande" charset="0"/>
              <a:cs typeface="Lucida Grande" charset="0"/>
              <a:sym typeface="Arial" charset="0"/>
            </a:endParaRPr>
          </a:p>
          <a:p>
            <a:pPr marL="303213" indent="-303213" algn="l">
              <a:spcBef>
                <a:spcPts val="700"/>
              </a:spcBef>
              <a:buClr>
                <a:srgbClr val="E40B2A"/>
              </a:buClr>
              <a:buSzPct val="69000"/>
              <a:buFont typeface="Wingdings" charset="0"/>
              <a:buChar char="l"/>
            </a:pPr>
            <a:r>
              <a:rPr lang="en-US" sz="2800" dirty="0" smtClean="0">
                <a:solidFill>
                  <a:srgbClr val="2A2A40"/>
                </a:solidFill>
                <a:latin typeface="Arial" charset="0"/>
                <a:ea typeface="Arial" charset="0"/>
                <a:cs typeface="Arial" charset="0"/>
                <a:sym typeface="Arial" charset="0"/>
              </a:rPr>
              <a:t>Rising </a:t>
            </a:r>
            <a:r>
              <a:rPr lang="en-US" sz="2800" dirty="0">
                <a:solidFill>
                  <a:srgbClr val="2A2A40"/>
                </a:solidFill>
                <a:latin typeface="Arial" charset="0"/>
                <a:ea typeface="Arial" charset="0"/>
                <a:cs typeface="Arial" charset="0"/>
                <a:sym typeface="Arial" charset="0"/>
              </a:rPr>
              <a:t>wages overseas</a:t>
            </a:r>
          </a:p>
        </p:txBody>
      </p:sp>
      <p:sp>
        <p:nvSpPr>
          <p:cNvPr id="322565" name="Rectangle 5"/>
          <p:cNvSpPr>
            <a:spLocks/>
          </p:cNvSpPr>
          <p:nvPr/>
        </p:nvSpPr>
        <p:spPr bwMode="auto">
          <a:xfrm>
            <a:off x="152400" y="6324600"/>
            <a:ext cx="8928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a:t>
            </a:r>
            <a:r>
              <a:rPr lang="en-US" sz="1100" dirty="0" err="1">
                <a:solidFill>
                  <a:srgbClr val="190104"/>
                </a:solidFill>
                <a:latin typeface="Arial" charset="0"/>
                <a:ea typeface="ＭＳ Ｐゴシック" charset="0"/>
                <a:sym typeface="Arial" charset="0"/>
              </a:rPr>
              <a:t>Heesun</a:t>
            </a:r>
            <a:r>
              <a:rPr lang="en-US" sz="1100" dirty="0">
                <a:solidFill>
                  <a:srgbClr val="190104"/>
                </a:solidFill>
                <a:latin typeface="Arial" charset="0"/>
                <a:ea typeface="ＭＳ Ｐゴシック" charset="0"/>
                <a:sym typeface="Arial" charset="0"/>
              </a:rPr>
              <a:t> Wee.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Welcome Home,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Made in U.S.A.</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on the rise.</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CNBC.</a:t>
            </a:r>
            <a:r>
              <a:rPr lang="en-US" altLang="ja-JP" sz="1100" dirty="0">
                <a:solidFill>
                  <a:srgbClr val="190104"/>
                </a:solidFill>
                <a:latin typeface="Arial" charset="0"/>
                <a:ea typeface="Arial" charset="0"/>
                <a:cs typeface="Arial" charset="0"/>
                <a:sym typeface="Arial" charset="0"/>
              </a:rPr>
              <a:t> June 8, 2013. http://</a:t>
            </a:r>
            <a:r>
              <a:rPr lang="en-US" altLang="ja-JP" sz="1100" dirty="0" err="1">
                <a:solidFill>
                  <a:srgbClr val="190104"/>
                </a:solidFill>
                <a:latin typeface="Arial" charset="0"/>
                <a:ea typeface="Arial" charset="0"/>
                <a:cs typeface="Arial" charset="0"/>
                <a:sym typeface="Arial" charset="0"/>
              </a:rPr>
              <a:t>www.cnbc.com</a:t>
            </a:r>
            <a:r>
              <a:rPr lang="en-US" altLang="ja-JP" sz="1100" dirty="0">
                <a:solidFill>
                  <a:srgbClr val="190104"/>
                </a:solidFill>
                <a:latin typeface="Arial" charset="0"/>
                <a:ea typeface="Arial" charset="0"/>
                <a:cs typeface="Arial" charset="0"/>
                <a:sym typeface="Arial" charset="0"/>
              </a:rPr>
              <a:t>/id/100610061/</a:t>
            </a:r>
            <a:endParaRPr lang="en-US" sz="1100" dirty="0">
              <a:solidFill>
                <a:srgbClr val="190104"/>
              </a:solidFill>
              <a:latin typeface="Arial" charset="0"/>
              <a:ea typeface="Arial" charset="0"/>
              <a:cs typeface="Arial" charset="0"/>
              <a:sym typeface="Arial" charset="0"/>
            </a:endParaRPr>
          </a:p>
        </p:txBody>
      </p:sp>
      <p:pic>
        <p:nvPicPr>
          <p:cNvPr id="322566"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0" y="1168400"/>
            <a:ext cx="33528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8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2563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29A6FC01-FA5B-0A4A-80C1-3BCA62DF2FF3}" type="slidenum">
              <a:rPr lang="en-US" sz="1800" smtClean="0">
                <a:solidFill>
                  <a:srgbClr val="000000"/>
                </a:solidFill>
                <a:latin typeface="Times New Roman" charset="0"/>
                <a:cs typeface="Times New Roman" charset="0"/>
                <a:sym typeface="Times New Roman" charset="0"/>
              </a:rPr>
              <a:pPr algn="r">
                <a:defRPr/>
              </a:pPr>
              <a:t>265</a:t>
            </a:fld>
            <a:endParaRPr lang="en-US" sz="1800" smtClean="0">
              <a:solidFill>
                <a:srgbClr val="000000"/>
              </a:solidFill>
              <a:latin typeface="Times New Roman" charset="0"/>
              <a:cs typeface="Times New Roman" charset="0"/>
              <a:sym typeface="Times New Roman" charset="0"/>
            </a:endParaRPr>
          </a:p>
        </p:txBody>
      </p:sp>
      <p:sp>
        <p:nvSpPr>
          <p:cNvPr id="323587" name="Rectangle 3"/>
          <p:cNvSpPr>
            <a:spLocks/>
          </p:cNvSpPr>
          <p:nvPr/>
        </p:nvSpPr>
        <p:spPr bwMode="auto">
          <a:xfrm>
            <a:off x="2336800" y="8467"/>
            <a:ext cx="61214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Plastic Film for Food Packaging </a:t>
            </a:r>
            <a:endParaRPr lang="en-US" sz="3200" dirty="0" smtClean="0">
              <a:solidFill>
                <a:srgbClr val="2A2A40"/>
              </a:solidFill>
              <a:latin typeface="Arial" charset="0"/>
              <a:ea typeface="ＭＳ Ｐゴシック" charset="0"/>
              <a:sym typeface="Arial" charset="0"/>
            </a:endParaRPr>
          </a:p>
          <a:p>
            <a:r>
              <a:rPr lang="en-US" sz="3200" dirty="0" smtClean="0">
                <a:solidFill>
                  <a:srgbClr val="2A2A40"/>
                </a:solidFill>
                <a:latin typeface="Arial" charset="0"/>
                <a:ea typeface="ＭＳ Ｐゴシック" charset="0"/>
                <a:sym typeface="Arial" charset="0"/>
              </a:rPr>
              <a:t>(</a:t>
            </a:r>
            <a:r>
              <a:rPr lang="en-US" sz="3200" dirty="0">
                <a:solidFill>
                  <a:srgbClr val="2A2A40"/>
                </a:solidFill>
                <a:latin typeface="Arial" charset="0"/>
                <a:ea typeface="ＭＳ Ｐゴシック" charset="0"/>
                <a:sym typeface="Arial" charset="0"/>
              </a:rPr>
              <a:t>Foreign Direct Investment)</a:t>
            </a:r>
          </a:p>
        </p:txBody>
      </p:sp>
      <p:sp>
        <p:nvSpPr>
          <p:cNvPr id="323588" name="Rectangle 4"/>
          <p:cNvSpPr>
            <a:spLocks/>
          </p:cNvSpPr>
          <p:nvPr/>
        </p:nvSpPr>
        <p:spPr bwMode="auto">
          <a:xfrm>
            <a:off x="152400" y="2166938"/>
            <a:ext cx="88519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China to Columbia, SC</a:t>
            </a:r>
            <a:endParaRPr lang="en-US" sz="24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$70 million investment</a:t>
            </a:r>
            <a:endParaRPr lang="en-US" sz="24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100 jobs</a:t>
            </a:r>
            <a:endParaRPr lang="en-US" sz="24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400"/>
              </a:spcBef>
              <a:buClr>
                <a:srgbClr val="E40B2A"/>
              </a:buClr>
              <a:buSzPct val="69000"/>
              <a:buFont typeface="Arial" charset="0"/>
              <a:buChar char="●"/>
            </a:pPr>
            <a:r>
              <a:rPr lang="ja-JP" altLang="en-US" sz="2400" dirty="0">
                <a:solidFill>
                  <a:srgbClr val="2A2A40"/>
                </a:solidFill>
                <a:latin typeface="Arial" charset="0"/>
                <a:ea typeface="ＭＳ Ｐゴシック" charset="0"/>
                <a:sym typeface="Arial" charset="0"/>
              </a:rPr>
              <a:t>“</a:t>
            </a:r>
            <a:r>
              <a:rPr lang="en-US" altLang="ja-JP" sz="2400" dirty="0">
                <a:solidFill>
                  <a:srgbClr val="2A2A40"/>
                </a:solidFill>
                <a:latin typeface="Arial" charset="0"/>
                <a:ea typeface="Arial" charset="0"/>
                <a:cs typeface="Arial" charset="0"/>
                <a:sym typeface="Arial" charset="0"/>
              </a:rPr>
              <a:t>Excellent business environment</a:t>
            </a:r>
            <a:r>
              <a:rPr lang="ja-JP" altLang="en-US" sz="2400" dirty="0">
                <a:solidFill>
                  <a:srgbClr val="2A2A40"/>
                </a:solidFill>
                <a:latin typeface="Arial" charset="0"/>
                <a:ea typeface="ＭＳ Ｐゴシック" charset="0"/>
                <a:sym typeface="Arial" charset="0"/>
              </a:rPr>
              <a:t>”</a:t>
            </a:r>
            <a:endParaRPr lang="en-US" altLang="ja-JP" sz="2400" dirty="0">
              <a:solidFill>
                <a:srgbClr val="666699"/>
              </a:solidFill>
              <a:latin typeface="Arial" charset="0"/>
              <a:ea typeface="Lucida Grande" charset="0"/>
              <a:cs typeface="Lucida Grande" charset="0"/>
              <a:sym typeface="Arial" charset="0"/>
            </a:endParaRPr>
          </a:p>
          <a:p>
            <a:pPr marL="760413" lvl="1" indent="-303213" algn="l">
              <a:spcBef>
                <a:spcPts val="400"/>
              </a:spcBef>
              <a:buClr>
                <a:srgbClr val="E40B2A"/>
              </a:buClr>
              <a:buSzPct val="69000"/>
              <a:buFont typeface="Arial" charset="0"/>
              <a:buChar char="●"/>
            </a:pPr>
            <a:r>
              <a:rPr lang="en-US" sz="2400" dirty="0">
                <a:solidFill>
                  <a:srgbClr val="2A2A40"/>
                </a:solidFill>
                <a:latin typeface="Arial" charset="0"/>
                <a:ea typeface="Arial" charset="0"/>
                <a:cs typeface="Arial" charset="0"/>
                <a:sym typeface="Arial" charset="0"/>
              </a:rPr>
              <a:t>Skilled workforce availability</a:t>
            </a:r>
            <a:endParaRPr lang="en-US" sz="2400" dirty="0">
              <a:solidFill>
                <a:srgbClr val="666699"/>
              </a:solidFill>
              <a:latin typeface="Arial" charset="0"/>
              <a:ea typeface="Lucida Grande" charset="0"/>
              <a:cs typeface="Lucida Grande" charset="0"/>
              <a:sym typeface="Arial" charset="0"/>
            </a:endParaRPr>
          </a:p>
          <a:p>
            <a:pPr marL="760413" lvl="1" indent="-303213" algn="l">
              <a:spcBef>
                <a:spcPts val="400"/>
              </a:spcBef>
              <a:buClr>
                <a:srgbClr val="E40B2A"/>
              </a:buClr>
              <a:buSzPct val="69000"/>
              <a:buFont typeface="Arial" charset="0"/>
              <a:buChar char="●"/>
            </a:pPr>
            <a:r>
              <a:rPr lang="en-US" sz="2400" dirty="0">
                <a:solidFill>
                  <a:srgbClr val="2A2A40"/>
                </a:solidFill>
                <a:latin typeface="Arial" charset="0"/>
                <a:ea typeface="Arial" charset="0"/>
                <a:cs typeface="Arial" charset="0"/>
                <a:sym typeface="Arial" charset="0"/>
              </a:rPr>
              <a:t>Government incentives</a:t>
            </a:r>
          </a:p>
        </p:txBody>
      </p:sp>
      <p:sp>
        <p:nvSpPr>
          <p:cNvPr id="323589" name="Rectangle 5"/>
          <p:cNvSpPr>
            <a:spLocks/>
          </p:cNvSpPr>
          <p:nvPr/>
        </p:nvSpPr>
        <p:spPr bwMode="auto">
          <a:xfrm>
            <a:off x="152400" y="6400800"/>
            <a:ext cx="8851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Adrienne </a:t>
            </a:r>
            <a:r>
              <a:rPr lang="en-US" sz="1100" dirty="0" err="1">
                <a:solidFill>
                  <a:srgbClr val="190104"/>
                </a:solidFill>
                <a:latin typeface="Arial" charset="0"/>
                <a:ea typeface="ＭＳ Ｐゴシック" charset="0"/>
                <a:sym typeface="Arial" charset="0"/>
              </a:rPr>
              <a:t>Selko</a:t>
            </a:r>
            <a:r>
              <a:rPr lang="en-US" sz="1100" dirty="0">
                <a:solidFill>
                  <a:srgbClr val="190104"/>
                </a:solidFill>
                <a:latin typeface="Arial" charset="0"/>
                <a:ea typeface="ＭＳ Ｐゴシック" charset="0"/>
                <a:sym typeface="Arial" charset="0"/>
              </a:rPr>
              <a:t>, </a:t>
            </a:r>
            <a:r>
              <a:rPr lang="en-US" sz="1100" dirty="0">
                <a:solidFill>
                  <a:srgbClr val="190104"/>
                </a:solidFill>
                <a:latin typeface="Arial Italic" charset="0"/>
                <a:ea typeface="ＭＳ Ｐゴシック" charset="0"/>
                <a:sym typeface="Arial Italic" charset="0"/>
              </a:rPr>
              <a:t>Industry Week.</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Why Does China Like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Made in America?</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March 13, 2012.</a:t>
            </a:r>
            <a:endParaRPr lang="en-US" sz="1100" dirty="0">
              <a:solidFill>
                <a:srgbClr val="190104"/>
              </a:solidFill>
              <a:latin typeface="Arial" charset="0"/>
              <a:ea typeface="Arial" charset="0"/>
              <a:cs typeface="Arial" charset="0"/>
              <a:sym typeface="Arial" charset="0"/>
            </a:endParaRPr>
          </a:p>
        </p:txBody>
      </p:sp>
      <p:pic>
        <p:nvPicPr>
          <p:cNvPr id="32359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8800" y="1208088"/>
            <a:ext cx="30861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pPr>
              <a:defRPr/>
            </a:pPr>
            <a:fld id="{722214CE-C819-EF47-BBA6-FA3A7ED5F3F9}" type="slidenum">
              <a:rPr lang="en-US"/>
              <a:pPr>
                <a:defRPr/>
              </a:pPr>
              <a:t>266</a:t>
            </a:fld>
            <a:endParaRPr lang="en-US"/>
          </a:p>
        </p:txBody>
      </p:sp>
      <p:pic>
        <p:nvPicPr>
          <p:cNvPr id="324610"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24611"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24612" name="Text Box 3"/>
          <p:cNvSpPr txBox="1">
            <a:spLocks noChangeArrowheads="1"/>
          </p:cNvSpPr>
          <p:nvPr/>
        </p:nvSpPr>
        <p:spPr bwMode="auto">
          <a:xfrm>
            <a:off x="8342313" y="6451600"/>
            <a:ext cx="3444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fld id="{5E1CEABD-FFCD-6E4A-B963-0A034FF5CA25}" type="slidenum">
              <a:rPr lang="en-US" sz="1200">
                <a:latin typeface="Arial" charset="0"/>
                <a:ea typeface="ＭＳ Ｐゴシック" charset="0"/>
                <a:sym typeface="Arial" charset="0"/>
              </a:rPr>
              <a:pPr algn="r" eaLnBrk="1" hangingPunct="1"/>
              <a:t>266</a:t>
            </a:fld>
            <a:endParaRPr lang="en-US" sz="1200">
              <a:latin typeface="Arial" charset="0"/>
              <a:ea typeface="ＭＳ Ｐゴシック" charset="0"/>
              <a:sym typeface="Arial" charset="0"/>
            </a:endParaRPr>
          </a:p>
        </p:txBody>
      </p:sp>
      <p:sp>
        <p:nvSpPr>
          <p:cNvPr id="326660" name="Rectangle 4"/>
          <p:cNvSpPr>
            <a:spLocks noGrp="1" noChangeArrowheads="1"/>
          </p:cNvSpPr>
          <p:nvPr>
            <p:ph type="title"/>
          </p:nvPr>
        </p:nvSpPr>
        <p:spPr>
          <a:xfrm>
            <a:off x="1409700" y="0"/>
            <a:ext cx="6324600" cy="1130300"/>
          </a:xfrm>
        </p:spPr>
        <p:txBody>
          <a:bodyPr/>
          <a:lstStyle/>
          <a:p>
            <a:pPr algn="ctr" eaLnBrk="1" hangingPunct="1">
              <a:defRPr/>
            </a:pPr>
            <a:r>
              <a:rPr lang="en-US" sz="3200" dirty="0" smtClean="0">
                <a:solidFill>
                  <a:srgbClr val="190104"/>
                </a:solidFill>
              </a:rPr>
              <a:t>Vinyl Window Frames</a:t>
            </a:r>
            <a:br>
              <a:rPr lang="en-US" sz="3200" dirty="0" smtClean="0">
                <a:solidFill>
                  <a:srgbClr val="190104"/>
                </a:solidFill>
              </a:rPr>
            </a:br>
            <a:r>
              <a:rPr lang="en-US" sz="3200" dirty="0" smtClean="0">
                <a:solidFill>
                  <a:srgbClr val="190104"/>
                </a:solidFill>
              </a:rPr>
              <a:t>(</a:t>
            </a:r>
            <a:r>
              <a:rPr lang="en-US" sz="3200" dirty="0">
                <a:solidFill>
                  <a:srgbClr val="2A2A40"/>
                </a:solidFill>
                <a:latin typeface="Arial" charset="0"/>
                <a:ea typeface="ＭＳ Ｐゴシック" charset="0"/>
              </a:rPr>
              <a:t>Foreign Direct Investment</a:t>
            </a:r>
            <a:r>
              <a:rPr lang="en-US" sz="3200" dirty="0" smtClean="0">
                <a:solidFill>
                  <a:srgbClr val="190104"/>
                </a:solidFill>
              </a:rPr>
              <a:t>)</a:t>
            </a:r>
          </a:p>
        </p:txBody>
      </p:sp>
      <p:sp>
        <p:nvSpPr>
          <p:cNvPr id="324614" name="Rectangle 5"/>
          <p:cNvSpPr>
            <a:spLocks/>
          </p:cNvSpPr>
          <p:nvPr/>
        </p:nvSpPr>
        <p:spPr bwMode="auto">
          <a:xfrm>
            <a:off x="571500" y="2324100"/>
            <a:ext cx="80137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165100" indent="-165100" algn="l">
              <a:buClr>
                <a:srgbClr val="E40B2A"/>
              </a:buClr>
              <a:buSzPct val="100000"/>
              <a:buFont typeface="Arial" charset="0"/>
              <a:buChar char="●"/>
            </a:pPr>
            <a:r>
              <a:rPr lang="en-US" sz="2800" dirty="0">
                <a:latin typeface="Arial" charset="0"/>
                <a:ea typeface="ＭＳ Ｐゴシック" charset="0"/>
                <a:sym typeface="Arial" charset="0"/>
              </a:rPr>
              <a:t> Germany to </a:t>
            </a:r>
            <a:r>
              <a:rPr lang="en-US" sz="2800" dirty="0" err="1">
                <a:latin typeface="Arial" charset="0"/>
                <a:ea typeface="ＭＳ Ｐゴシック" charset="0"/>
                <a:sym typeface="Arial" charset="0"/>
              </a:rPr>
              <a:t>Fombell</a:t>
            </a:r>
            <a:r>
              <a:rPr lang="en-US" sz="2800" dirty="0">
                <a:latin typeface="Arial" charset="0"/>
                <a:ea typeface="ＭＳ Ｐゴシック" charset="0"/>
                <a:sym typeface="Arial" charset="0"/>
              </a:rPr>
              <a:t>, PA (1983)</a:t>
            </a:r>
            <a:endParaRPr lang="en-US" sz="2800" dirty="0">
              <a:solidFill>
                <a:srgbClr val="2A2A40"/>
              </a:solidFill>
              <a:latin typeface="Arial" charset="0"/>
              <a:ea typeface="ＭＳ Ｐゴシック" charset="0"/>
              <a:sym typeface="Arial" charset="0"/>
            </a:endParaRPr>
          </a:p>
          <a:p>
            <a:pPr marL="165100" indent="-165100" algn="l">
              <a:buClr>
                <a:srgbClr val="E40B2A"/>
              </a:buClr>
              <a:buSzPct val="100000"/>
              <a:buFont typeface="Arial" charset="0"/>
              <a:buChar char="●"/>
            </a:pPr>
            <a:r>
              <a:rPr lang="en-US" sz="2800" dirty="0">
                <a:latin typeface="Arial" charset="0"/>
                <a:ea typeface="ＭＳ Ｐゴシック" charset="0"/>
                <a:sym typeface="Arial" charset="0"/>
              </a:rPr>
              <a:t> 402 jobs</a:t>
            </a:r>
            <a:endParaRPr lang="en-US" sz="2800" dirty="0">
              <a:solidFill>
                <a:srgbClr val="2A2A40"/>
              </a:solidFill>
              <a:latin typeface="Arial" charset="0"/>
              <a:ea typeface="ＭＳ Ｐゴシック" charset="0"/>
              <a:sym typeface="Arial" charset="0"/>
            </a:endParaRPr>
          </a:p>
          <a:p>
            <a:pPr marL="165100" indent="-165100" algn="l">
              <a:buClr>
                <a:srgbClr val="E40B2A"/>
              </a:buClr>
              <a:buSzPct val="100000"/>
              <a:buFont typeface="Arial" charset="0"/>
              <a:buChar char="●"/>
            </a:pPr>
            <a:r>
              <a:rPr lang="en-US" sz="2800" dirty="0">
                <a:latin typeface="Arial" charset="0"/>
                <a:ea typeface="ＭＳ Ｐゴシック" charset="0"/>
                <a:sym typeface="Arial" charset="0"/>
              </a:rPr>
              <a:t> Reasons:</a:t>
            </a:r>
            <a:endParaRPr lang="en-US" sz="2800" dirty="0">
              <a:solidFill>
                <a:srgbClr val="2A2A40"/>
              </a:solidFill>
              <a:latin typeface="Arial" charset="0"/>
              <a:ea typeface="ＭＳ Ｐゴシック" charset="0"/>
              <a:sym typeface="Arial" charset="0"/>
            </a:endParaRPr>
          </a:p>
          <a:p>
            <a:pPr marL="622300" lvl="1" indent="-165100" algn="l">
              <a:buClr>
                <a:srgbClr val="E40B2A"/>
              </a:buClr>
              <a:buSzPct val="69000"/>
              <a:buFont typeface="Arial" charset="0"/>
              <a:buChar char="●"/>
            </a:pPr>
            <a:r>
              <a:rPr lang="en-US" sz="2400" dirty="0">
                <a:latin typeface="Arial" charset="0"/>
                <a:ea typeface="ＭＳ Ｐゴシック" charset="0"/>
                <a:sym typeface="Arial" charset="0"/>
              </a:rPr>
              <a:t> Government incentives</a:t>
            </a:r>
            <a:endParaRPr lang="en-US" sz="2400" dirty="0">
              <a:solidFill>
                <a:srgbClr val="2A2A40"/>
              </a:solidFill>
              <a:latin typeface="Arial" charset="0"/>
              <a:ea typeface="ＭＳ Ｐゴシック" charset="0"/>
              <a:sym typeface="Arial" charset="0"/>
            </a:endParaRPr>
          </a:p>
          <a:p>
            <a:pPr marL="622300" lvl="1" indent="-165100" algn="l">
              <a:buClr>
                <a:srgbClr val="E40B2A"/>
              </a:buClr>
              <a:buSzPct val="69000"/>
              <a:buFont typeface="Arial" charset="0"/>
              <a:buChar char="●"/>
            </a:pPr>
            <a:r>
              <a:rPr lang="en-US" sz="2400" dirty="0">
                <a:latin typeface="Arial" charset="0"/>
                <a:ea typeface="ＭＳ Ｐゴシック" charset="0"/>
                <a:sym typeface="Arial" charset="0"/>
              </a:rPr>
              <a:t> Skilled workforce</a:t>
            </a:r>
            <a:endParaRPr lang="en-US" sz="2400" dirty="0">
              <a:solidFill>
                <a:srgbClr val="2A2A40"/>
              </a:solidFill>
              <a:latin typeface="Arial" charset="0"/>
              <a:ea typeface="ＭＳ Ｐゴシック" charset="0"/>
              <a:sym typeface="Arial" charset="0"/>
            </a:endParaRPr>
          </a:p>
          <a:p>
            <a:pPr marL="622300" lvl="1" indent="-165100" algn="l">
              <a:buClr>
                <a:srgbClr val="E40B2A"/>
              </a:buClr>
              <a:buSzPct val="69000"/>
              <a:buFont typeface="Arial" charset="0"/>
              <a:buChar char="●"/>
            </a:pPr>
            <a:r>
              <a:rPr lang="en-US" sz="2400" dirty="0">
                <a:latin typeface="Arial" charset="0"/>
                <a:ea typeface="ＭＳ Ｐゴシック" charset="0"/>
                <a:sym typeface="Arial" charset="0"/>
              </a:rPr>
              <a:t> Proximity to markets</a:t>
            </a:r>
          </a:p>
        </p:txBody>
      </p:sp>
      <p:sp>
        <p:nvSpPr>
          <p:cNvPr id="324615" name="Rectangle 6"/>
          <p:cNvSpPr>
            <a:spLocks/>
          </p:cNvSpPr>
          <p:nvPr/>
        </p:nvSpPr>
        <p:spPr bwMode="auto">
          <a:xfrm>
            <a:off x="228600" y="6400800"/>
            <a:ext cx="87884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Chris Fleisher,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Foreign investors drawn to Western Pennsylvania.</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err="1">
                <a:solidFill>
                  <a:srgbClr val="190104"/>
                </a:solidFill>
                <a:latin typeface="Arial Italic" charset="0"/>
                <a:ea typeface="Arial Italic" charset="0"/>
                <a:cs typeface="Arial Italic" charset="0"/>
                <a:sym typeface="Arial Italic" charset="0"/>
              </a:rPr>
              <a:t>TribLive</a:t>
            </a:r>
            <a:r>
              <a:rPr lang="en-US" altLang="ja-JP" sz="1100" dirty="0">
                <a:solidFill>
                  <a:srgbClr val="190104"/>
                </a:solidFill>
                <a:latin typeface="Arial" charset="0"/>
                <a:ea typeface="Arial" charset="0"/>
                <a:cs typeface="Arial" charset="0"/>
                <a:sym typeface="Arial" charset="0"/>
              </a:rPr>
              <a:t>, June 19, 2014.</a:t>
            </a:r>
            <a:endParaRPr lang="en-US" sz="1100" dirty="0">
              <a:solidFill>
                <a:srgbClr val="190104"/>
              </a:solidFill>
              <a:latin typeface="Arial" charset="0"/>
              <a:ea typeface="Arial" charset="0"/>
              <a:cs typeface="Arial" charset="0"/>
              <a:sym typeface="Arial" charset="0"/>
            </a:endParaRPr>
          </a:p>
        </p:txBody>
      </p:sp>
      <p:pic>
        <p:nvPicPr>
          <p:cNvPr id="324616"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086600" y="635000"/>
            <a:ext cx="18415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5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2870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B3785CD3-04D3-A84D-A11D-8FE4538D1866}" type="slidenum">
              <a:rPr lang="en-US" sz="1800" smtClean="0">
                <a:solidFill>
                  <a:srgbClr val="000000"/>
                </a:solidFill>
                <a:latin typeface="Times New Roman" charset="0"/>
                <a:cs typeface="Times New Roman" charset="0"/>
                <a:sym typeface="Times New Roman" charset="0"/>
              </a:rPr>
              <a:pPr algn="r">
                <a:defRPr/>
              </a:pPr>
              <a:t>267</a:t>
            </a:fld>
            <a:endParaRPr lang="en-US" sz="1800" smtClean="0">
              <a:solidFill>
                <a:srgbClr val="000000"/>
              </a:solidFill>
              <a:latin typeface="Times New Roman" charset="0"/>
              <a:cs typeface="Times New Roman" charset="0"/>
              <a:sym typeface="Times New Roman" charset="0"/>
            </a:endParaRPr>
          </a:p>
        </p:txBody>
      </p:sp>
      <p:pic>
        <p:nvPicPr>
          <p:cNvPr id="32665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00750" y="533400"/>
            <a:ext cx="31432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28708" name="Rectangle 4"/>
          <p:cNvSpPr>
            <a:spLocks noGrp="1" noChangeArrowheads="1"/>
          </p:cNvSpPr>
          <p:nvPr>
            <p:ph type="title"/>
          </p:nvPr>
        </p:nvSpPr>
        <p:spPr>
          <a:xfrm>
            <a:off x="1654175" y="0"/>
            <a:ext cx="6146800" cy="11430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Wind Turbine Components</a:t>
            </a:r>
            <a:br>
              <a:rPr lang="en-US" sz="3200" dirty="0" smtClean="0">
                <a:solidFill>
                  <a:srgbClr val="2A2A40"/>
                </a:solidFill>
              </a:rPr>
            </a:br>
            <a:r>
              <a:rPr lang="en-US" sz="3200" dirty="0" smtClean="0">
                <a:solidFill>
                  <a:srgbClr val="2A2A40"/>
                </a:solidFill>
              </a:rPr>
              <a:t>(</a:t>
            </a:r>
            <a:r>
              <a:rPr lang="en-US" sz="3200" dirty="0">
                <a:solidFill>
                  <a:srgbClr val="2A2A40"/>
                </a:solidFill>
                <a:latin typeface="Arial" charset="0"/>
                <a:ea typeface="ＭＳ Ｐゴシック" charset="0"/>
              </a:rPr>
              <a:t>Foreign Direct Investment</a:t>
            </a:r>
            <a:r>
              <a:rPr lang="en-US" sz="3200" dirty="0" smtClean="0">
                <a:solidFill>
                  <a:srgbClr val="2A2A40"/>
                </a:solidFill>
              </a:rPr>
              <a:t>)</a:t>
            </a:r>
          </a:p>
        </p:txBody>
      </p:sp>
      <p:sp>
        <p:nvSpPr>
          <p:cNvPr id="326661" name="Rectangle 5"/>
          <p:cNvSpPr>
            <a:spLocks/>
          </p:cNvSpPr>
          <p:nvPr/>
        </p:nvSpPr>
        <p:spPr bwMode="auto">
          <a:xfrm>
            <a:off x="152400" y="1727200"/>
            <a:ext cx="88519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Denmark to Windsor, Brighton, Pueblo, and Louisville, CO</a:t>
            </a:r>
          </a:p>
          <a:p>
            <a:pPr marL="254000" indent="-254000" algn="l">
              <a:spcBef>
                <a:spcPts val="400"/>
              </a:spcBef>
              <a:buClr>
                <a:srgbClr val="E40B2A"/>
              </a:buClr>
              <a:buSzPct val="100000"/>
              <a:buFont typeface="Arial" charset="0"/>
              <a:buChar char="●"/>
            </a:pPr>
            <a:r>
              <a:rPr lang="en-US" sz="2800" dirty="0">
                <a:latin typeface="Arial" charset="0"/>
                <a:ea typeface="ＭＳ Ｐゴシック" charset="0"/>
                <a:sym typeface="Arial" charset="0"/>
              </a:rPr>
              <a:t>$1 billion total investment</a:t>
            </a:r>
          </a:p>
          <a:p>
            <a:pPr marL="254000" indent="-254000" algn="l">
              <a:spcBef>
                <a:spcPts val="400"/>
              </a:spcBef>
              <a:buClr>
                <a:srgbClr val="E40B2A"/>
              </a:buClr>
              <a:buSzPct val="100000"/>
              <a:buFont typeface="Arial" charset="0"/>
              <a:buChar char="●"/>
            </a:pPr>
            <a:r>
              <a:rPr lang="ja-JP" altLang="en-US" sz="2800" dirty="0">
                <a:latin typeface="Arial" charset="0"/>
                <a:ea typeface="ＭＳ Ｐゴシック" charset="0"/>
                <a:sym typeface="Arial" charset="0"/>
              </a:rPr>
              <a:t>“</a:t>
            </a:r>
            <a:r>
              <a:rPr lang="en-US" altLang="ja-JP" sz="2800" dirty="0">
                <a:latin typeface="Arial" charset="0"/>
                <a:ea typeface="Arial" charset="0"/>
                <a:cs typeface="Arial" charset="0"/>
                <a:sym typeface="Arial" charset="0"/>
              </a:rPr>
              <a:t>Expects to hire hundreds of workers</a:t>
            </a:r>
            <a:r>
              <a:rPr lang="ja-JP" altLang="en-US" sz="2800" dirty="0">
                <a:latin typeface="Arial" charset="0"/>
                <a:ea typeface="ＭＳ Ｐゴシック" charset="0"/>
                <a:sym typeface="Arial" charset="0"/>
              </a:rPr>
              <a:t>”</a:t>
            </a:r>
            <a:r>
              <a:rPr lang="en-US" altLang="ja-JP" sz="2800" dirty="0">
                <a:latin typeface="Arial" charset="0"/>
                <a:ea typeface="Arial" charset="0"/>
                <a:cs typeface="Arial" charset="0"/>
                <a:sym typeface="Arial" charset="0"/>
              </a:rPr>
              <a:t> in 2014</a:t>
            </a:r>
            <a:endParaRPr lang="en-US" altLang="ja-JP" sz="2800" dirty="0">
              <a:latin typeface="Arial" charset="0"/>
              <a:ea typeface="Lucida Grande" charset="0"/>
              <a:cs typeface="Lucida Grande" charset="0"/>
              <a:sym typeface="Arial" charset="0"/>
            </a:endParaRPr>
          </a:p>
          <a:p>
            <a:pPr marL="254000" indent="-254000" algn="l">
              <a:spcBef>
                <a:spcPts val="400"/>
              </a:spcBef>
              <a:buClr>
                <a:srgbClr val="E40B2A"/>
              </a:buClr>
              <a:buSzPct val="100000"/>
              <a:buFont typeface="Arial" charset="0"/>
              <a:buChar char="●"/>
            </a:pPr>
            <a:r>
              <a:rPr lang="en-US" sz="2800" dirty="0">
                <a:latin typeface="Arial" charset="0"/>
                <a:ea typeface="Arial" charset="0"/>
                <a:cs typeface="Arial" charset="0"/>
                <a:sym typeface="Arial" charset="0"/>
              </a:rPr>
              <a:t>75-125 jobs in Louisville</a:t>
            </a:r>
            <a:endParaRPr lang="en-US" sz="2800" dirty="0">
              <a:latin typeface="Arial" charset="0"/>
              <a:ea typeface="Lucida Grande" charset="0"/>
              <a:cs typeface="Lucida Grande" charset="0"/>
              <a:sym typeface="Arial" charset="0"/>
            </a:endParaRPr>
          </a:p>
          <a:p>
            <a:pPr marL="254000" indent="-254000" algn="l">
              <a:spcBef>
                <a:spcPts val="400"/>
              </a:spcBef>
              <a:buClr>
                <a:srgbClr val="E40B2A"/>
              </a:buClr>
              <a:buSzPct val="100000"/>
              <a:buFont typeface="Arial" charset="0"/>
              <a:buChar char="●"/>
            </a:pPr>
            <a:r>
              <a:rPr lang="en-US" sz="2800" dirty="0" smtClean="0">
                <a:latin typeface="Arial" charset="0"/>
                <a:ea typeface="Arial" charset="0"/>
                <a:cs typeface="Arial" charset="0"/>
                <a:sym typeface="Arial" charset="0"/>
              </a:rPr>
              <a:t>Reason:</a:t>
            </a:r>
            <a:endParaRPr lang="en-US" sz="2800" dirty="0">
              <a:latin typeface="Arial" charset="0"/>
              <a:ea typeface="Lucida Grande" charset="0"/>
              <a:cs typeface="Lucida Grande" charset="0"/>
              <a:sym typeface="Arial" charset="0"/>
            </a:endParaRPr>
          </a:p>
          <a:p>
            <a:pPr marL="711200" lvl="1" indent="-254000" algn="l">
              <a:spcBef>
                <a:spcPts val="400"/>
              </a:spcBef>
              <a:buClr>
                <a:srgbClr val="E40B2A"/>
              </a:buClr>
              <a:buSzPct val="69000"/>
              <a:buFont typeface="Arial" charset="0"/>
              <a:buChar char="●"/>
            </a:pPr>
            <a:r>
              <a:rPr lang="en-US" sz="2400" dirty="0">
                <a:latin typeface="Arial" charset="0"/>
                <a:ea typeface="Arial" charset="0"/>
                <a:cs typeface="Arial" charset="0"/>
                <a:sym typeface="Arial" charset="0"/>
              </a:rPr>
              <a:t>Renewal of wind production tax credit</a:t>
            </a:r>
          </a:p>
        </p:txBody>
      </p:sp>
      <p:sp>
        <p:nvSpPr>
          <p:cNvPr id="326662" name="Rectangle 6"/>
          <p:cNvSpPr>
            <a:spLocks/>
          </p:cNvSpPr>
          <p:nvPr/>
        </p:nvSpPr>
        <p:spPr bwMode="auto">
          <a:xfrm>
            <a:off x="190500" y="5918200"/>
            <a:ext cx="8775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100" dirty="0">
                <a:solidFill>
                  <a:schemeClr val="bg2"/>
                </a:solidFill>
                <a:latin typeface="Arial" charset="0"/>
                <a:ea typeface="ＭＳ Ｐゴシック" charset="0"/>
                <a:sym typeface="Arial" charset="0"/>
              </a:rPr>
              <a:t>Source: http://weldingdesign.com/operations/new-wind-turbine-orders-boost-vestas</a:t>
            </a:r>
            <a:endParaRPr lang="en-US" sz="2400" dirty="0">
              <a:solidFill>
                <a:schemeClr val="bg2"/>
              </a:solidFill>
              <a:latin typeface="Arial" charset="0"/>
              <a:ea typeface="ＭＳ Ｐゴシック" charset="0"/>
              <a:sym typeface="Arial" charset="0"/>
            </a:endParaRPr>
          </a:p>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100" dirty="0">
                <a:solidFill>
                  <a:schemeClr val="bg2"/>
                </a:solidFill>
                <a:latin typeface="Arial" charset="0"/>
                <a:ea typeface="ＭＳ Ｐゴシック" charset="0"/>
                <a:sym typeface="Arial" charset="0"/>
              </a:rPr>
              <a:t>http://www.denverpost.com/business/ci_24797306/near-record-orders-spur-vestas-wind-turbine-</a:t>
            </a:r>
            <a:r>
              <a:rPr lang="en-US" sz="1100" dirty="0" smtClean="0">
                <a:solidFill>
                  <a:schemeClr val="bg2"/>
                </a:solidFill>
                <a:latin typeface="Arial" charset="0"/>
                <a:ea typeface="ＭＳ Ｐゴシック" charset="0"/>
                <a:sym typeface="Arial" charset="0"/>
              </a:rPr>
              <a:t>productionhttp</a:t>
            </a:r>
          </a:p>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100" dirty="0" smtClean="0">
                <a:solidFill>
                  <a:schemeClr val="bg2"/>
                </a:solidFill>
                <a:latin typeface="Arial" charset="0"/>
                <a:ea typeface="ＭＳ Ｐゴシック" charset="0"/>
                <a:sym typeface="Arial" charset="0"/>
              </a:rPr>
              <a:t>http</a:t>
            </a:r>
            <a:r>
              <a:rPr lang="en-US" sz="1100" dirty="0">
                <a:solidFill>
                  <a:schemeClr val="bg2"/>
                </a:solidFill>
                <a:latin typeface="Arial" charset="0"/>
                <a:ea typeface="ＭＳ Ｐゴシック" charset="0"/>
                <a:sym typeface="Arial" charset="0"/>
              </a:rPr>
              <a:t>://www.bizjournals.com/denver/blog/earth_to_power/2013/12/vestas-colorado-wind-turbine.html?page=</a:t>
            </a:r>
            <a:r>
              <a:rPr lang="en-US" sz="1100" dirty="0" smtClean="0">
                <a:solidFill>
                  <a:schemeClr val="bg2"/>
                </a:solidFill>
                <a:latin typeface="Arial" charset="0"/>
                <a:ea typeface="ＭＳ Ｐゴシック" charset="0"/>
                <a:sym typeface="Arial" charset="0"/>
              </a:rPr>
              <a:t>all</a:t>
            </a:r>
          </a:p>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100" dirty="0">
                <a:solidFill>
                  <a:schemeClr val="bg2"/>
                </a:solidFill>
                <a:latin typeface="Arial" charset="0"/>
                <a:ea typeface="ＭＳ Ｐゴシック" charset="0"/>
                <a:sym typeface="Arial" charset="0"/>
              </a:rPr>
              <a:t>http://</a:t>
            </a:r>
            <a:r>
              <a:rPr lang="en-US" sz="1100" dirty="0" err="1">
                <a:solidFill>
                  <a:schemeClr val="bg2"/>
                </a:solidFill>
                <a:latin typeface="Arial" charset="0"/>
                <a:ea typeface="ＭＳ Ｐゴシック" charset="0"/>
                <a:sym typeface="Arial" charset="0"/>
              </a:rPr>
              <a:t>www.areadevelopment.com</a:t>
            </a:r>
            <a:r>
              <a:rPr lang="en-US" sz="1100" dirty="0">
                <a:solidFill>
                  <a:schemeClr val="bg2"/>
                </a:solidFill>
                <a:latin typeface="Arial" charset="0"/>
                <a:ea typeface="ＭＳ Ｐゴシック" charset="0"/>
                <a:sym typeface="Arial" charset="0"/>
              </a:rPr>
              <a:t>/</a:t>
            </a:r>
            <a:r>
              <a:rPr lang="en-US" sz="1100" dirty="0" err="1">
                <a:solidFill>
                  <a:schemeClr val="bg2"/>
                </a:solidFill>
                <a:latin typeface="Arial" charset="0"/>
                <a:ea typeface="ＭＳ Ｐゴシック" charset="0"/>
                <a:sym typeface="Arial" charset="0"/>
              </a:rPr>
              <a:t>newsItems</a:t>
            </a:r>
            <a:r>
              <a:rPr lang="en-US" sz="1100" dirty="0">
                <a:solidFill>
                  <a:schemeClr val="bg2"/>
                </a:solidFill>
                <a:latin typeface="Arial" charset="0"/>
                <a:ea typeface="ＭＳ Ｐゴシック" charset="0"/>
                <a:sym typeface="Arial" charset="0"/>
              </a:rPr>
              <a:t>/7-8-2010/vestas-wind-turbine-louisville-colorado0708.shtml</a:t>
            </a:r>
            <a:endParaRPr lang="en-US" sz="1100" dirty="0" smtClean="0">
              <a:solidFill>
                <a:schemeClr val="bg2"/>
              </a:solidFill>
              <a:latin typeface="Arial" charset="0"/>
              <a:ea typeface="ＭＳ Ｐゴシック" charset="0"/>
              <a:sym typeface="Arial" charset="0"/>
            </a:endParaRPr>
          </a:p>
        </p:txBody>
      </p:sp>
    </p:spTree>
  </p:cSld>
  <p:clrMapOvr>
    <a:masterClrMapping/>
  </p:clrMapOvr>
  <p:transition xmlns:p14="http://schemas.microsoft.com/office/powerpoint/2010/main"/>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2973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D1F56D52-F5AC-0648-91F9-07E5568E344C}" type="slidenum">
              <a:rPr lang="en-US" sz="1800" smtClean="0">
                <a:solidFill>
                  <a:srgbClr val="000000"/>
                </a:solidFill>
                <a:latin typeface="Times New Roman" charset="0"/>
                <a:cs typeface="Times New Roman" charset="0"/>
                <a:sym typeface="Times New Roman" charset="0"/>
              </a:rPr>
              <a:pPr algn="r">
                <a:defRPr/>
              </a:pPr>
              <a:t>268</a:t>
            </a:fld>
            <a:endParaRPr lang="en-US" sz="1800" smtClean="0">
              <a:solidFill>
                <a:srgbClr val="000000"/>
              </a:solidFill>
              <a:latin typeface="Times New Roman" charset="0"/>
              <a:cs typeface="Times New Roman" charset="0"/>
              <a:sym typeface="Times New Roman" charset="0"/>
            </a:endParaRPr>
          </a:p>
        </p:txBody>
      </p:sp>
      <p:sp>
        <p:nvSpPr>
          <p:cNvPr id="327683" name="Rectangle 3"/>
          <p:cNvSpPr>
            <a:spLocks/>
          </p:cNvSpPr>
          <p:nvPr/>
        </p:nvSpPr>
        <p:spPr bwMode="auto">
          <a:xfrm>
            <a:off x="1219200" y="-30163"/>
            <a:ext cx="67945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Outsourced IT</a:t>
            </a:r>
            <a:br>
              <a:rPr lang="en-US" sz="3200" dirty="0">
                <a:solidFill>
                  <a:srgbClr val="2A2A40"/>
                </a:solidFill>
                <a:latin typeface="Arial" charset="0"/>
                <a:ea typeface="ＭＳ Ｐゴシック" charset="0"/>
                <a:sym typeface="Arial" charset="0"/>
              </a:rPr>
            </a:br>
            <a:r>
              <a:rPr lang="en-US" sz="3200" dirty="0">
                <a:solidFill>
                  <a:srgbClr val="2A2A40"/>
                </a:solidFill>
                <a:latin typeface="Arial" charset="0"/>
                <a:ea typeface="ＭＳ Ｐゴシック" charset="0"/>
                <a:sym typeface="Arial" charset="0"/>
              </a:rPr>
              <a:t>(Kept from Offshoring)</a:t>
            </a:r>
          </a:p>
        </p:txBody>
      </p:sp>
      <p:sp>
        <p:nvSpPr>
          <p:cNvPr id="327684" name="Rectangle 4"/>
          <p:cNvSpPr>
            <a:spLocks/>
          </p:cNvSpPr>
          <p:nvPr/>
        </p:nvSpPr>
        <p:spPr bwMode="auto">
          <a:xfrm>
            <a:off x="152400" y="1828800"/>
            <a:ext cx="88519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Mass. Company opens new IT services office in North Greenbush, NY instead of India or Sri Lanka</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25 jobs, plans to hire up to 200</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Data privacy</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Regulatory requirements</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Client intimacy</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Proximity to customers</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Skilled workforce</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Major clients include J.P. Morgan Chase, AIG</a:t>
            </a:r>
          </a:p>
        </p:txBody>
      </p:sp>
      <p:sp>
        <p:nvSpPr>
          <p:cNvPr id="327685" name="Rectangle 5"/>
          <p:cNvSpPr>
            <a:spLocks/>
          </p:cNvSpPr>
          <p:nvPr/>
        </p:nvSpPr>
        <p:spPr bwMode="auto">
          <a:xfrm>
            <a:off x="152400" y="6248400"/>
            <a:ext cx="8775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Larry Rulison, </a:t>
            </a:r>
            <a:r>
              <a:rPr lang="en-US" sz="1100">
                <a:solidFill>
                  <a:srgbClr val="190104"/>
                </a:solidFill>
                <a:latin typeface="Arial Italic" charset="0"/>
                <a:ea typeface="ＭＳ Ｐゴシック" charset="0"/>
                <a:sym typeface="Arial Italic" charset="0"/>
              </a:rPr>
              <a:t>Times Union</a:t>
            </a:r>
            <a:r>
              <a:rPr lang="en-US" sz="1100">
                <a:solidFill>
                  <a:srgbClr val="190104"/>
                </a:solidFill>
                <a:latin typeface="Arial" charset="0"/>
                <a:ea typeface="ＭＳ Ｐゴシック" charset="0"/>
                <a:sym typeface="Arial" charset="0"/>
              </a:rPr>
              <a:t>.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200 jobs stay home.</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July 9, 2013. </a:t>
            </a:r>
            <a:r>
              <a:rPr lang="en-US" altLang="ja-JP" sz="1100" u="sng">
                <a:solidFill>
                  <a:srgbClr val="CCCCFF"/>
                </a:solidFill>
                <a:latin typeface="Arial" charset="0"/>
                <a:ea typeface="Arial" charset="0"/>
                <a:cs typeface="Arial" charset="0"/>
                <a:sym typeface="Arial" charset="0"/>
                <a:hlinkClick r:id="rId3"/>
              </a:rPr>
              <a:t>http://www.timesunion.com/business/article/200-jobs-stay-home-4655622.php</a:t>
            </a:r>
            <a:r>
              <a:rPr lang="en-US" altLang="ja-JP" sz="1100">
                <a:solidFill>
                  <a:srgbClr val="190104"/>
                </a:solidFill>
                <a:latin typeface="Arial" charset="0"/>
                <a:ea typeface="Arial" charset="0"/>
                <a:cs typeface="Arial" charset="0"/>
                <a:sym typeface="Arial" charset="0"/>
              </a:rPr>
              <a:t>. </a:t>
            </a:r>
            <a:endParaRPr lang="en-US" sz="1100">
              <a:solidFill>
                <a:srgbClr val="190104"/>
              </a:solidFill>
              <a:latin typeface="Arial" charset="0"/>
              <a:ea typeface="Arial" charset="0"/>
              <a:cs typeface="Arial" charset="0"/>
              <a:sym typeface="Arial" charset="0"/>
            </a:endParaRPr>
          </a:p>
        </p:txBody>
      </p:sp>
      <p:pic>
        <p:nvPicPr>
          <p:cNvPr id="327686"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72300" y="762000"/>
            <a:ext cx="2159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70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3075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5D193279-F67C-054E-A5EE-D239B22F367D}" type="slidenum">
              <a:rPr lang="en-US" sz="1800" smtClean="0">
                <a:solidFill>
                  <a:srgbClr val="000000"/>
                </a:solidFill>
                <a:latin typeface="Times New Roman" charset="0"/>
                <a:cs typeface="Times New Roman" charset="0"/>
                <a:sym typeface="Times New Roman" charset="0"/>
              </a:rPr>
              <a:pPr algn="r">
                <a:defRPr/>
              </a:pPr>
              <a:t>269</a:t>
            </a:fld>
            <a:endParaRPr lang="en-US" sz="1800" smtClean="0">
              <a:solidFill>
                <a:srgbClr val="000000"/>
              </a:solidFill>
              <a:latin typeface="Times New Roman" charset="0"/>
              <a:cs typeface="Times New Roman" charset="0"/>
              <a:sym typeface="Times New Roman" charset="0"/>
            </a:endParaRPr>
          </a:p>
        </p:txBody>
      </p:sp>
      <p:sp>
        <p:nvSpPr>
          <p:cNvPr id="328707" name="Rectangle 3"/>
          <p:cNvSpPr>
            <a:spLocks/>
          </p:cNvSpPr>
          <p:nvPr/>
        </p:nvSpPr>
        <p:spPr bwMode="auto">
          <a:xfrm>
            <a:off x="1219200" y="-69850"/>
            <a:ext cx="79375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Contract Plastics Manufacturing</a:t>
            </a:r>
          </a:p>
        </p:txBody>
      </p:sp>
      <p:sp>
        <p:nvSpPr>
          <p:cNvPr id="328708" name="Rectangle 4"/>
          <p:cNvSpPr>
            <a:spLocks/>
          </p:cNvSpPr>
          <p:nvPr/>
        </p:nvSpPr>
        <p:spPr bwMode="auto">
          <a:xfrm>
            <a:off x="242888" y="1447800"/>
            <a:ext cx="88519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Manchester, </a:t>
            </a:r>
            <a:r>
              <a:rPr lang="en-US" sz="2800" dirty="0" smtClean="0">
                <a:solidFill>
                  <a:srgbClr val="2A2A40"/>
                </a:solidFill>
                <a:latin typeface="Arial" charset="0"/>
                <a:ea typeface="ＭＳ Ｐゴシック" charset="0"/>
                <a:sym typeface="Arial" charset="0"/>
              </a:rPr>
              <a:t>CT</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Produces custom injection molding and medical products, using updated highly sophisticated molding and automation, and has design team under the same roof</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Customer </a:t>
            </a:r>
            <a:r>
              <a:rPr lang="en-US" sz="2800" dirty="0" err="1" smtClean="0">
                <a:solidFill>
                  <a:srgbClr val="2A2A40"/>
                </a:solidFill>
                <a:latin typeface="Arial" charset="0"/>
                <a:ea typeface="ＭＳ Ｐゴシック" charset="0"/>
                <a:sym typeface="Arial" charset="0"/>
              </a:rPr>
              <a:t>reshored</a:t>
            </a:r>
            <a:r>
              <a:rPr lang="en-US" sz="2800" dirty="0" smtClean="0">
                <a:solidFill>
                  <a:srgbClr val="2A2A40"/>
                </a:solidFill>
                <a:latin typeface="Arial" charset="0"/>
                <a:ea typeface="ＭＳ Ｐゴシック" charset="0"/>
                <a:sym typeface="Arial" charset="0"/>
              </a:rPr>
              <a:t> from Singapore</a:t>
            </a:r>
          </a:p>
          <a:p>
            <a:pPr marL="303213" indent="-303213" algn="l">
              <a:spcBef>
                <a:spcPts val="7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Reasons </a:t>
            </a:r>
          </a:p>
          <a:p>
            <a:pPr marL="760413" lvl="1" indent="-303213" algn="l">
              <a:spcBef>
                <a:spcPts val="700"/>
              </a:spcBef>
              <a:buClr>
                <a:srgbClr val="E40B2A"/>
              </a:buClr>
              <a:buSzPct val="80000"/>
              <a:buFont typeface="Wingdings" charset="0"/>
              <a:buChar char="l"/>
            </a:pPr>
            <a:r>
              <a:rPr lang="en-US" sz="2400" dirty="0" smtClean="0">
                <a:solidFill>
                  <a:srgbClr val="2A2A40"/>
                </a:solidFill>
                <a:latin typeface="Arial" charset="0"/>
                <a:ea typeface="ＭＳ Ｐゴシック" charset="0"/>
                <a:sym typeface="Arial" charset="0"/>
              </a:rPr>
              <a:t>Found </a:t>
            </a:r>
            <a:r>
              <a:rPr lang="en-US" sz="2400" dirty="0">
                <a:solidFill>
                  <a:srgbClr val="2A2A40"/>
                </a:solidFill>
                <a:latin typeface="Arial" charset="0"/>
                <a:ea typeface="ＭＳ Ｐゴシック" charset="0"/>
                <a:sym typeface="Arial" charset="0"/>
              </a:rPr>
              <a:t>domestic products better overall </a:t>
            </a:r>
            <a:r>
              <a:rPr lang="en-US" sz="2400" dirty="0" smtClean="0">
                <a:solidFill>
                  <a:srgbClr val="2A2A40"/>
                </a:solidFill>
                <a:latin typeface="Arial" charset="0"/>
                <a:ea typeface="ＭＳ Ｐゴシック" charset="0"/>
                <a:sym typeface="Arial" charset="0"/>
              </a:rPr>
              <a:t>value</a:t>
            </a:r>
          </a:p>
          <a:p>
            <a:pPr marL="760413" lvl="1" indent="-303213" algn="l">
              <a:spcBef>
                <a:spcPts val="7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Another customer </a:t>
            </a:r>
            <a:r>
              <a:rPr lang="en-US" sz="2400" dirty="0" err="1">
                <a:solidFill>
                  <a:srgbClr val="2A2A40"/>
                </a:solidFill>
                <a:latin typeface="Arial" charset="0"/>
                <a:ea typeface="ＭＳ Ｐゴシック" charset="0"/>
                <a:sym typeface="Arial" charset="0"/>
              </a:rPr>
              <a:t>reshored</a:t>
            </a:r>
            <a:r>
              <a:rPr lang="en-US" sz="2400" dirty="0">
                <a:solidFill>
                  <a:srgbClr val="2A2A40"/>
                </a:solidFill>
                <a:latin typeface="Arial" charset="0"/>
                <a:ea typeface="ＭＳ Ｐゴシック" charset="0"/>
                <a:sym typeface="Arial" charset="0"/>
              </a:rPr>
              <a:t> from </a:t>
            </a:r>
            <a:r>
              <a:rPr lang="en-US" sz="2400" dirty="0" smtClean="0">
                <a:solidFill>
                  <a:srgbClr val="2A2A40"/>
                </a:solidFill>
                <a:latin typeface="Arial" charset="0"/>
                <a:ea typeface="ＭＳ Ｐゴシック" charset="0"/>
                <a:sym typeface="Arial" charset="0"/>
              </a:rPr>
              <a:t>Mexico</a:t>
            </a:r>
          </a:p>
          <a:p>
            <a:pPr marL="760413" lvl="1" indent="-303213" algn="l">
              <a:spcBef>
                <a:spcPts val="700"/>
              </a:spcBef>
              <a:buClr>
                <a:srgbClr val="E40B2A"/>
              </a:buClr>
              <a:buSzPct val="80000"/>
              <a:buFont typeface="Wingdings" charset="0"/>
              <a:buChar char="l"/>
            </a:pPr>
            <a:r>
              <a:rPr lang="en-US" sz="2400" dirty="0" smtClean="0">
                <a:solidFill>
                  <a:srgbClr val="2A2A40"/>
                </a:solidFill>
                <a:latin typeface="Arial" charset="0"/>
                <a:ea typeface="ＭＳ Ｐゴシック" charset="0"/>
                <a:sym typeface="Arial" charset="0"/>
              </a:rPr>
              <a:t>Cost and quality</a:t>
            </a:r>
            <a:endParaRPr lang="en-US" sz="2400" dirty="0" smtClean="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endParaRPr lang="en-US" sz="2400" dirty="0">
              <a:solidFill>
                <a:srgbClr val="666699"/>
              </a:solidFill>
              <a:latin typeface="Arial" charset="0"/>
              <a:ea typeface="ＭＳ Ｐゴシック" charset="0"/>
              <a:sym typeface="Arial" charset="0"/>
            </a:endParaRPr>
          </a:p>
        </p:txBody>
      </p:sp>
      <p:sp>
        <p:nvSpPr>
          <p:cNvPr id="328709" name="Rectangle 5"/>
          <p:cNvSpPr>
            <a:spLocks/>
          </p:cNvSpPr>
          <p:nvPr/>
        </p:nvSpPr>
        <p:spPr bwMode="auto">
          <a:xfrm>
            <a:off x="228600" y="6324600"/>
            <a:ext cx="8928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Matthew H. </a:t>
            </a:r>
            <a:r>
              <a:rPr lang="en-US" sz="1100" dirty="0" err="1">
                <a:solidFill>
                  <a:srgbClr val="190104"/>
                </a:solidFill>
                <a:latin typeface="Arial" charset="0"/>
                <a:ea typeface="ＭＳ Ｐゴシック" charset="0"/>
                <a:sym typeface="Arial" charset="0"/>
              </a:rPr>
              <a:t>Naitove</a:t>
            </a:r>
            <a:r>
              <a:rPr lang="en-US" sz="1100" dirty="0">
                <a:solidFill>
                  <a:srgbClr val="190104"/>
                </a:solidFill>
                <a:latin typeface="Arial" charset="0"/>
                <a:ea typeface="ＭＳ Ｐゴシック" charset="0"/>
                <a:sym typeface="Arial" charset="0"/>
              </a:rPr>
              <a:t>, Plastics Technology. </a:t>
            </a:r>
            <a:r>
              <a:rPr lang="ja-JP" altLang="en-US" sz="1100" dirty="0">
                <a:solidFill>
                  <a:srgbClr val="190104"/>
                </a:solidFill>
                <a:latin typeface="Arial" charset="0"/>
                <a:ea typeface="ＭＳ Ｐゴシック" charset="0"/>
                <a:sym typeface="Arial" charset="0"/>
              </a:rPr>
              <a:t>“’</a:t>
            </a:r>
            <a:r>
              <a:rPr lang="en-US" altLang="ja-JP" sz="1100" dirty="0" err="1">
                <a:solidFill>
                  <a:srgbClr val="190104"/>
                </a:solidFill>
                <a:latin typeface="Arial" charset="0"/>
                <a:ea typeface="Arial" charset="0"/>
                <a:cs typeface="Arial" charset="0"/>
                <a:sym typeface="Arial" charset="0"/>
              </a:rPr>
              <a:t>Reshoring</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is not a myth.</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August 2013. </a:t>
            </a:r>
            <a:endParaRPr lang="en-US" altLang="ja-JP" sz="1100" dirty="0" smtClean="0">
              <a:solidFill>
                <a:srgbClr val="190104"/>
              </a:solidFill>
              <a:latin typeface="Arial" charset="0"/>
              <a:ea typeface="Arial" charset="0"/>
              <a:cs typeface="Arial" charset="0"/>
              <a:sym typeface="Arial" charset="0"/>
            </a:endParaRPr>
          </a:p>
          <a:p>
            <a:pPr algn="l"/>
            <a:r>
              <a:rPr lang="en-US" sz="1100" dirty="0">
                <a:solidFill>
                  <a:srgbClr val="190104"/>
                </a:solidFill>
                <a:latin typeface="Arial" charset="0"/>
                <a:ea typeface="Arial" charset="0"/>
                <a:cs typeface="Arial" charset="0"/>
                <a:sym typeface="Arial" charset="0"/>
              </a:rPr>
              <a:t>http://</a:t>
            </a:r>
            <a:r>
              <a:rPr lang="en-US" sz="1100" dirty="0" err="1">
                <a:solidFill>
                  <a:srgbClr val="190104"/>
                </a:solidFill>
                <a:latin typeface="Arial" charset="0"/>
                <a:ea typeface="Arial" charset="0"/>
                <a:cs typeface="Arial" charset="0"/>
                <a:sym typeface="Arial" charset="0"/>
              </a:rPr>
              <a:t>www.ptonline.com</a:t>
            </a:r>
            <a:r>
              <a:rPr lang="en-US" sz="1100" dirty="0">
                <a:solidFill>
                  <a:srgbClr val="190104"/>
                </a:solidFill>
                <a:latin typeface="Arial" charset="0"/>
                <a:ea typeface="Arial" charset="0"/>
                <a:cs typeface="Arial" charset="0"/>
                <a:sym typeface="Arial" charset="0"/>
              </a:rPr>
              <a:t>/articles/</a:t>
            </a:r>
            <a:r>
              <a:rPr lang="en-US" sz="1100" dirty="0" err="1">
                <a:solidFill>
                  <a:srgbClr val="190104"/>
                </a:solidFill>
                <a:latin typeface="Arial" charset="0"/>
                <a:ea typeface="Arial" charset="0"/>
                <a:cs typeface="Arial" charset="0"/>
                <a:sym typeface="Arial" charset="0"/>
              </a:rPr>
              <a:t>reshoring</a:t>
            </a:r>
            <a:r>
              <a:rPr lang="en-US" sz="1100" dirty="0">
                <a:solidFill>
                  <a:srgbClr val="190104"/>
                </a:solidFill>
                <a:latin typeface="Arial" charset="0"/>
                <a:ea typeface="Arial" charset="0"/>
                <a:cs typeface="Arial" charset="0"/>
                <a:sym typeface="Arial" charset="0"/>
              </a:rPr>
              <a:t>-is-not-a-myth</a:t>
            </a:r>
          </a:p>
        </p:txBody>
      </p:sp>
      <p:pic>
        <p:nvPicPr>
          <p:cNvPr id="32871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2600" y="455613"/>
            <a:ext cx="35052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505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654E9ADD-FBDF-B945-A3BB-2DB29AFE6176}" type="slidenum">
              <a:rPr lang="en-US" sz="1800" smtClean="0">
                <a:solidFill>
                  <a:srgbClr val="000000"/>
                </a:solidFill>
                <a:latin typeface="Times New Roman" charset="0"/>
                <a:cs typeface="Times New Roman" charset="0"/>
                <a:sym typeface="Times New Roman" charset="0"/>
              </a:rPr>
              <a:pPr algn="r">
                <a:defRPr/>
              </a:pPr>
              <a:t>27</a:t>
            </a:fld>
            <a:endParaRPr lang="en-US" sz="1800" smtClean="0">
              <a:solidFill>
                <a:srgbClr val="000000"/>
              </a:solidFill>
              <a:latin typeface="Times New Roman" charset="0"/>
              <a:cs typeface="Times New Roman" charset="0"/>
              <a:sym typeface="Times New Roman" charset="0"/>
            </a:endParaRPr>
          </a:p>
        </p:txBody>
      </p:sp>
      <p:sp>
        <p:nvSpPr>
          <p:cNvPr id="45059" name="Rectangle 3"/>
          <p:cNvSpPr>
            <a:spLocks noGrp="1" noChangeArrowheads="1"/>
          </p:cNvSpPr>
          <p:nvPr>
            <p:ph type="title"/>
          </p:nvPr>
        </p:nvSpPr>
        <p:spPr>
          <a:xfrm>
            <a:off x="1652588" y="0"/>
            <a:ext cx="6575425" cy="61595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Commercial Printing Machines</a:t>
            </a:r>
          </a:p>
        </p:txBody>
      </p:sp>
      <p:sp>
        <p:nvSpPr>
          <p:cNvPr id="43012" name="Rectangle 4"/>
          <p:cNvSpPr>
            <a:spLocks/>
          </p:cNvSpPr>
          <p:nvPr/>
        </p:nvSpPr>
        <p:spPr bwMode="auto">
          <a:xfrm>
            <a:off x="114300" y="1549400"/>
            <a:ext cx="8851900"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Hillsboro, OR</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Shipping</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en-US" sz="2400" dirty="0" smtClean="0">
                <a:latin typeface="Arial" charset="0"/>
                <a:ea typeface="ＭＳ Ｐゴシック" charset="0"/>
                <a:sym typeface="Arial" charset="0"/>
              </a:rPr>
              <a:t>Travel </a:t>
            </a:r>
            <a:r>
              <a:rPr lang="en-US" sz="2400" dirty="0">
                <a:latin typeface="Arial" charset="0"/>
                <a:ea typeface="ＭＳ Ｐゴシック" charset="0"/>
                <a:sym typeface="Arial" charset="0"/>
              </a:rPr>
              <a:t>cost</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Shop expertise</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Skilled workforce</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Customer </a:t>
            </a:r>
            <a:r>
              <a:rPr lang="en-US" sz="2800" dirty="0" err="1">
                <a:latin typeface="Arial" charset="0"/>
                <a:ea typeface="ＭＳ Ｐゴシック" charset="0"/>
                <a:sym typeface="Arial" charset="0"/>
              </a:rPr>
              <a:t>reshored</a:t>
            </a:r>
            <a:r>
              <a:rPr lang="en-US" sz="2800" dirty="0">
                <a:latin typeface="Arial" charset="0"/>
                <a:ea typeface="ＭＳ Ｐゴシック" charset="0"/>
                <a:sym typeface="Arial" charset="0"/>
              </a:rPr>
              <a:t> full-run production to </a:t>
            </a:r>
            <a:r>
              <a:rPr lang="en-US" sz="2800" dirty="0" smtClean="0">
                <a:latin typeface="Arial" charset="0"/>
                <a:ea typeface="ＭＳ Ｐゴシック" charset="0"/>
                <a:sym typeface="Arial" charset="0"/>
              </a:rPr>
              <a:t>Bob’</a:t>
            </a:r>
            <a:r>
              <a:rPr lang="en-US" altLang="ja-JP" sz="2800" dirty="0" smtClean="0">
                <a:latin typeface="Arial" charset="0"/>
                <a:ea typeface="Arial" charset="0"/>
                <a:cs typeface="Arial" charset="0"/>
                <a:sym typeface="Arial" charset="0"/>
              </a:rPr>
              <a:t>s </a:t>
            </a:r>
            <a:r>
              <a:rPr lang="en-US" altLang="ja-JP" sz="2800" dirty="0">
                <a:latin typeface="Arial" charset="0"/>
                <a:ea typeface="Arial" charset="0"/>
                <a:cs typeface="Arial" charset="0"/>
                <a:sym typeface="Arial" charset="0"/>
              </a:rPr>
              <a:t>Design Engineering, where previously the shop had only produced prototypes</a:t>
            </a:r>
            <a:endParaRPr lang="en-US" sz="2800" dirty="0">
              <a:latin typeface="Arial" charset="0"/>
              <a:ea typeface="Arial" charset="0"/>
              <a:cs typeface="Arial" charset="0"/>
              <a:sym typeface="Arial" charset="0"/>
            </a:endParaRPr>
          </a:p>
        </p:txBody>
      </p:sp>
      <p:sp>
        <p:nvSpPr>
          <p:cNvPr id="43013" name="Rectangle 5"/>
          <p:cNvSpPr>
            <a:spLocks/>
          </p:cNvSpPr>
          <p:nvPr/>
        </p:nvSpPr>
        <p:spPr bwMode="auto">
          <a:xfrm>
            <a:off x="192088" y="6108700"/>
            <a:ext cx="8775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Peter </a:t>
            </a:r>
            <a:r>
              <a:rPr lang="en-US" sz="1100" dirty="0" err="1">
                <a:solidFill>
                  <a:srgbClr val="190104"/>
                </a:solidFill>
                <a:latin typeface="Arial" charset="0"/>
                <a:ea typeface="ＭＳ Ｐゴシック" charset="0"/>
                <a:sym typeface="Arial" charset="0"/>
              </a:rPr>
              <a:t>Zelinski</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When </a:t>
            </a:r>
            <a:r>
              <a:rPr lang="en-US" altLang="ja-JP" sz="1100" dirty="0" err="1">
                <a:solidFill>
                  <a:srgbClr val="190104"/>
                </a:solidFill>
                <a:latin typeface="Arial" charset="0"/>
                <a:ea typeface="Arial" charset="0"/>
                <a:cs typeface="Arial" charset="0"/>
                <a:sym typeface="Arial" charset="0"/>
              </a:rPr>
              <a:t>Reshoring</a:t>
            </a:r>
            <a:r>
              <a:rPr lang="en-US" altLang="ja-JP" sz="1100" dirty="0">
                <a:solidFill>
                  <a:srgbClr val="190104"/>
                </a:solidFill>
                <a:latin typeface="Arial" charset="0"/>
                <a:ea typeface="Arial" charset="0"/>
                <a:cs typeface="Arial" charset="0"/>
                <a:sym typeface="Arial" charset="0"/>
              </a:rPr>
              <a:t> Really Happens.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Modern Machine Shop</a:t>
            </a:r>
            <a:r>
              <a:rPr lang="en-US" altLang="ja-JP" sz="1100" dirty="0">
                <a:solidFill>
                  <a:srgbClr val="190104"/>
                </a:solidFill>
                <a:latin typeface="Arial" charset="0"/>
                <a:ea typeface="Arial" charset="0"/>
                <a:cs typeface="Arial" charset="0"/>
                <a:sym typeface="Arial" charset="0"/>
              </a:rPr>
              <a:t>. December 3, 2012.</a:t>
            </a:r>
            <a:endParaRPr lang="en-US" sz="1100" dirty="0">
              <a:solidFill>
                <a:srgbClr val="190104"/>
              </a:solidFill>
              <a:latin typeface="Arial" charset="0"/>
              <a:ea typeface="Arial" charset="0"/>
              <a:cs typeface="Arial" charset="0"/>
              <a:sym typeface="Arial" charset="0"/>
            </a:endParaRPr>
          </a:p>
        </p:txBody>
      </p:sp>
      <p:pic>
        <p:nvPicPr>
          <p:cNvPr id="43014"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67575" y="704850"/>
            <a:ext cx="16859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72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3177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33C34CF5-9452-204C-90CF-7EDB19C298AC}" type="slidenum">
              <a:rPr lang="en-US" sz="1800" smtClean="0">
                <a:solidFill>
                  <a:srgbClr val="000000"/>
                </a:solidFill>
                <a:latin typeface="Times New Roman" charset="0"/>
                <a:cs typeface="Times New Roman" charset="0"/>
                <a:sym typeface="Times New Roman" charset="0"/>
              </a:rPr>
              <a:pPr algn="r">
                <a:defRPr/>
              </a:pPr>
              <a:t>270</a:t>
            </a:fld>
            <a:endParaRPr lang="en-US" sz="1800" smtClean="0">
              <a:solidFill>
                <a:srgbClr val="000000"/>
              </a:solidFill>
              <a:latin typeface="Times New Roman" charset="0"/>
              <a:cs typeface="Times New Roman" charset="0"/>
              <a:sym typeface="Times New Roman" charset="0"/>
            </a:endParaRPr>
          </a:p>
        </p:txBody>
      </p:sp>
      <p:sp>
        <p:nvSpPr>
          <p:cNvPr id="331779" name="Rectangle 3"/>
          <p:cNvSpPr>
            <a:spLocks noGrp="1" noChangeArrowheads="1"/>
          </p:cNvSpPr>
          <p:nvPr>
            <p:ph type="title"/>
          </p:nvPr>
        </p:nvSpPr>
        <p:spPr>
          <a:xfrm>
            <a:off x="1654175" y="0"/>
            <a:ext cx="6270625" cy="6858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Steam Table Food Pans</a:t>
            </a:r>
          </a:p>
        </p:txBody>
      </p:sp>
      <p:sp>
        <p:nvSpPr>
          <p:cNvPr id="329732" name="Rectangle 4"/>
          <p:cNvSpPr>
            <a:spLocks/>
          </p:cNvSpPr>
          <p:nvPr/>
        </p:nvSpPr>
        <p:spPr bwMode="auto">
          <a:xfrm>
            <a:off x="147638" y="1981200"/>
            <a:ext cx="88519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China to Sheboygan, WI</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Delivery</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Quality</a:t>
            </a:r>
          </a:p>
        </p:txBody>
      </p:sp>
      <p:sp>
        <p:nvSpPr>
          <p:cNvPr id="329733" name="Rectangle 5"/>
          <p:cNvSpPr>
            <a:spLocks/>
          </p:cNvSpPr>
          <p:nvPr/>
        </p:nvSpPr>
        <p:spPr bwMode="auto">
          <a:xfrm>
            <a:off x="0" y="6172200"/>
            <a:ext cx="8775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Rick Barrett.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Wisconsin manufacturers see value in returning work to U.S.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Milwaukee Journal-Sentinel.</a:t>
            </a:r>
            <a:r>
              <a:rPr lang="en-US" altLang="ja-JP" sz="1100" dirty="0">
                <a:solidFill>
                  <a:srgbClr val="190104"/>
                </a:solidFill>
                <a:latin typeface="Arial" charset="0"/>
                <a:ea typeface="Arial" charset="0"/>
                <a:cs typeface="Arial" charset="0"/>
                <a:sym typeface="Arial" charset="0"/>
              </a:rPr>
              <a:t> April 5, 2014. </a:t>
            </a:r>
            <a:r>
              <a:rPr lang="de-DE" altLang="ja-JP" sz="1100" dirty="0">
                <a:solidFill>
                  <a:schemeClr val="bg2"/>
                </a:solidFill>
                <a:latin typeface="Arial" charset="0"/>
                <a:ea typeface="Arial" charset="0"/>
                <a:cs typeface="Arial" charset="0"/>
                <a:sym typeface="Arial" charset="0"/>
              </a:rPr>
              <a:t>http://www.jsonline.com/business/wisconsin-manufacturers-see-value-in-returning-work-to-us-b99238723z1-254065201.html</a:t>
            </a:r>
            <a:r>
              <a:rPr lang="en-US" altLang="ja-JP" sz="1100" dirty="0" smtClean="0">
                <a:solidFill>
                  <a:srgbClr val="190104"/>
                </a:solidFill>
                <a:latin typeface="Arial" charset="0"/>
                <a:ea typeface="Arial" charset="0"/>
                <a:cs typeface="Arial" charset="0"/>
                <a:sym typeface="Arial" charset="0"/>
                <a:hlinkClick r:id="rId3"/>
              </a:rPr>
              <a:t>. </a:t>
            </a:r>
            <a:endParaRPr lang="en-US" sz="1100" dirty="0">
              <a:solidFill>
                <a:srgbClr val="190104"/>
              </a:solidFill>
              <a:latin typeface="Arial" charset="0"/>
              <a:ea typeface="Arial" charset="0"/>
              <a:cs typeface="Arial" charset="0"/>
              <a:sym typeface="Arial" charset="0"/>
              <a:hlinkClick r:id="rId3"/>
            </a:endParaRPr>
          </a:p>
        </p:txBody>
      </p:sp>
      <p:pic>
        <p:nvPicPr>
          <p:cNvPr id="329734"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10200" y="914400"/>
            <a:ext cx="3533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3280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3216F050-5E2A-5546-BE76-5BF4C9023261}" type="slidenum">
              <a:rPr lang="en-US" sz="1800" smtClean="0">
                <a:solidFill>
                  <a:srgbClr val="000000"/>
                </a:solidFill>
                <a:latin typeface="Times New Roman" charset="0"/>
                <a:cs typeface="Times New Roman" charset="0"/>
                <a:sym typeface="Times New Roman" charset="0"/>
              </a:rPr>
              <a:pPr algn="r">
                <a:defRPr/>
              </a:pPr>
              <a:t>271</a:t>
            </a:fld>
            <a:endParaRPr lang="en-US" sz="1800" smtClean="0">
              <a:solidFill>
                <a:srgbClr val="000000"/>
              </a:solidFill>
              <a:latin typeface="Times New Roman" charset="0"/>
              <a:cs typeface="Times New Roman" charset="0"/>
              <a:sym typeface="Times New Roman" charset="0"/>
            </a:endParaRPr>
          </a:p>
        </p:txBody>
      </p:sp>
      <p:sp>
        <p:nvSpPr>
          <p:cNvPr id="330755" name="Rectangle 3"/>
          <p:cNvSpPr>
            <a:spLocks/>
          </p:cNvSpPr>
          <p:nvPr/>
        </p:nvSpPr>
        <p:spPr bwMode="auto">
          <a:xfrm>
            <a:off x="1447800" y="-69850"/>
            <a:ext cx="69342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Rail Fasteners</a:t>
            </a:r>
            <a:br>
              <a:rPr lang="en-US" sz="3200" dirty="0">
                <a:solidFill>
                  <a:srgbClr val="2A2A40"/>
                </a:solidFill>
                <a:latin typeface="Arial" charset="0"/>
                <a:ea typeface="ＭＳ Ｐゴシック" charset="0"/>
                <a:sym typeface="Arial" charset="0"/>
              </a:rPr>
            </a:br>
            <a:r>
              <a:rPr lang="en-US" sz="3200" dirty="0">
                <a:solidFill>
                  <a:srgbClr val="2A2A40"/>
                </a:solidFill>
                <a:latin typeface="Arial" charset="0"/>
                <a:ea typeface="ＭＳ Ｐゴシック" charset="0"/>
                <a:sym typeface="Arial" charset="0"/>
              </a:rPr>
              <a:t>(Foreign Direct Investment)</a:t>
            </a:r>
          </a:p>
        </p:txBody>
      </p:sp>
      <p:sp>
        <p:nvSpPr>
          <p:cNvPr id="330756" name="Rectangle 4"/>
          <p:cNvSpPr>
            <a:spLocks/>
          </p:cNvSpPr>
          <p:nvPr/>
        </p:nvSpPr>
        <p:spPr bwMode="auto">
          <a:xfrm>
            <a:off x="152400" y="1828800"/>
            <a:ext cx="88519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lnSpc>
                <a:spcPct val="90000"/>
              </a:lnSpc>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German company opening production facility in Waco, Texas</a:t>
            </a:r>
            <a:endParaRPr lang="en-US" sz="2400" dirty="0">
              <a:solidFill>
                <a:srgbClr val="666699"/>
              </a:solidFill>
              <a:latin typeface="Arial" charset="0"/>
              <a:ea typeface="ＭＳ Ｐゴシック" charset="0"/>
              <a:sym typeface="Arial" charset="0"/>
            </a:endParaRPr>
          </a:p>
          <a:p>
            <a:pPr marL="303213" indent="-303213" algn="l">
              <a:lnSpc>
                <a:spcPct val="90000"/>
              </a:lnSpc>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30 employees</a:t>
            </a:r>
            <a:endParaRPr lang="en-US" sz="2400" dirty="0">
              <a:solidFill>
                <a:srgbClr val="666699"/>
              </a:solidFill>
              <a:latin typeface="Arial" charset="0"/>
              <a:ea typeface="ＭＳ Ｐゴシック" charset="0"/>
              <a:sym typeface="Arial" charset="0"/>
            </a:endParaRPr>
          </a:p>
          <a:p>
            <a:pPr marL="303213" indent="-303213" algn="l">
              <a:lnSpc>
                <a:spcPct val="90000"/>
              </a:lnSpc>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100,000 sq. ft. facility</a:t>
            </a:r>
            <a:endParaRPr lang="en-US" sz="2400" dirty="0">
              <a:solidFill>
                <a:srgbClr val="666699"/>
              </a:solidFill>
              <a:latin typeface="Arial" charset="0"/>
              <a:ea typeface="ＭＳ Ｐゴシック" charset="0"/>
              <a:sym typeface="Arial" charset="0"/>
            </a:endParaRPr>
          </a:p>
          <a:p>
            <a:pPr marL="303213" indent="-303213" algn="l">
              <a:lnSpc>
                <a:spcPct val="90000"/>
              </a:lnSpc>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lnSpc>
                <a:spcPct val="90000"/>
              </a:lnSpc>
              <a:spcBef>
                <a:spcPts val="7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Proximity to current clients</a:t>
            </a:r>
            <a:endParaRPr lang="en-US" sz="2400" dirty="0">
              <a:solidFill>
                <a:srgbClr val="666699"/>
              </a:solidFill>
              <a:latin typeface="Arial" charset="0"/>
              <a:ea typeface="ＭＳ Ｐゴシック" charset="0"/>
              <a:sym typeface="Arial" charset="0"/>
            </a:endParaRPr>
          </a:p>
          <a:p>
            <a:pPr marL="760413" lvl="1" indent="-303213" algn="l">
              <a:lnSpc>
                <a:spcPct val="90000"/>
              </a:lnSpc>
              <a:spcBef>
                <a:spcPts val="700"/>
              </a:spcBef>
              <a:buClr>
                <a:srgbClr val="E40B2A"/>
              </a:buClr>
              <a:buSzPct val="69000"/>
              <a:buFont typeface="Wingdings" charset="0"/>
              <a:buChar char="l"/>
            </a:pPr>
            <a:r>
              <a:rPr lang="ja-JP" altLang="en-US" sz="2400" dirty="0">
                <a:solidFill>
                  <a:srgbClr val="2A2A40"/>
                </a:solidFill>
                <a:latin typeface="Arial" charset="0"/>
                <a:ea typeface="ＭＳ Ｐゴシック" charset="0"/>
                <a:sym typeface="Arial" charset="0"/>
              </a:rPr>
              <a:t>“</a:t>
            </a:r>
            <a:r>
              <a:rPr lang="en-US" altLang="ja-JP" sz="2400" dirty="0">
                <a:solidFill>
                  <a:srgbClr val="2A2A40"/>
                </a:solidFill>
                <a:latin typeface="Arial" charset="0"/>
                <a:ea typeface="Arial" charset="0"/>
                <a:cs typeface="Arial" charset="0"/>
                <a:sym typeface="Arial" charset="0"/>
              </a:rPr>
              <a:t>A unique tax situation at this specific site</a:t>
            </a:r>
            <a:r>
              <a:rPr lang="ja-JP" altLang="en-US" sz="2400" dirty="0">
                <a:solidFill>
                  <a:srgbClr val="2A2A40"/>
                </a:solidFill>
                <a:latin typeface="Arial" charset="0"/>
                <a:ea typeface="ＭＳ Ｐゴシック" charset="0"/>
                <a:sym typeface="Arial" charset="0"/>
              </a:rPr>
              <a:t>”</a:t>
            </a:r>
            <a:endParaRPr lang="en-US" altLang="ja-JP" sz="2400" dirty="0">
              <a:solidFill>
                <a:srgbClr val="666699"/>
              </a:solidFill>
              <a:latin typeface="Arial" charset="0"/>
              <a:ea typeface="Lucida Grande" charset="0"/>
              <a:cs typeface="Lucida Grande" charset="0"/>
              <a:sym typeface="Arial" charset="0"/>
            </a:endParaRPr>
          </a:p>
          <a:p>
            <a:pPr marL="760413" lvl="1" indent="-303213" algn="l">
              <a:lnSpc>
                <a:spcPct val="90000"/>
              </a:lnSpc>
              <a:spcBef>
                <a:spcPts val="700"/>
              </a:spcBef>
              <a:buClr>
                <a:srgbClr val="E40B2A"/>
              </a:buClr>
              <a:buSzPct val="69000"/>
              <a:buFont typeface="Wingdings" charset="0"/>
              <a:buChar char="l"/>
            </a:pPr>
            <a:r>
              <a:rPr lang="en-US" sz="2400" dirty="0">
                <a:solidFill>
                  <a:srgbClr val="2A2A40"/>
                </a:solidFill>
                <a:latin typeface="Arial" charset="0"/>
                <a:ea typeface="Arial" charset="0"/>
                <a:cs typeface="Arial" charset="0"/>
                <a:sym typeface="Arial" charset="0"/>
              </a:rPr>
              <a:t>Will receive funds from county</a:t>
            </a:r>
          </a:p>
        </p:txBody>
      </p:sp>
      <p:sp>
        <p:nvSpPr>
          <p:cNvPr id="330757" name="Rectangle 5"/>
          <p:cNvSpPr>
            <a:spLocks/>
          </p:cNvSpPr>
          <p:nvPr/>
        </p:nvSpPr>
        <p:spPr bwMode="auto">
          <a:xfrm>
            <a:off x="228600" y="6172200"/>
            <a:ext cx="8775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Mike Copeland, </a:t>
            </a:r>
            <a:r>
              <a:rPr lang="en-US" sz="1100">
                <a:solidFill>
                  <a:srgbClr val="190104"/>
                </a:solidFill>
                <a:latin typeface="Arial Italic" charset="0"/>
                <a:ea typeface="ＭＳ Ｐゴシック" charset="0"/>
                <a:sym typeface="Arial Italic" charset="0"/>
              </a:rPr>
              <a:t>Waco Tribune</a:t>
            </a:r>
            <a:r>
              <a:rPr lang="en-US" sz="1100">
                <a:solidFill>
                  <a:srgbClr val="190104"/>
                </a:solidFill>
                <a:latin typeface="Arial" charset="0"/>
                <a:ea typeface="ＭＳ Ｐゴシック" charset="0"/>
                <a:sym typeface="Arial" charset="0"/>
              </a:rPr>
              <a:t>.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German company opening Waco plant.</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August 30, 2013.</a:t>
            </a:r>
            <a:endParaRPr lang="en-US" altLang="ja-JP" sz="2400">
              <a:solidFill>
                <a:srgbClr val="666699"/>
              </a:solidFill>
              <a:latin typeface="Arial" charset="0"/>
              <a:ea typeface="Lucida Grande" charset="0"/>
              <a:cs typeface="Lucida Grande" charset="0"/>
              <a:sym typeface="Arial" charset="0"/>
            </a:endParaRPr>
          </a:p>
          <a:p>
            <a:pPr algn="l"/>
            <a:r>
              <a:rPr lang="en-US" sz="1100">
                <a:solidFill>
                  <a:srgbClr val="190104"/>
                </a:solidFill>
                <a:latin typeface="Arial Italic" charset="0"/>
                <a:ea typeface="Arial Italic" charset="0"/>
                <a:cs typeface="Arial Italic" charset="0"/>
                <a:sym typeface="Arial Italic" charset="0"/>
              </a:rPr>
              <a:t>Greater Waco Chamber</a:t>
            </a:r>
            <a:r>
              <a:rPr lang="en-US" sz="1100">
                <a:solidFill>
                  <a:srgbClr val="190104"/>
                </a:solidFill>
                <a:latin typeface="Arial" charset="0"/>
                <a:ea typeface="Arial" charset="0"/>
                <a:cs typeface="Arial" charset="0"/>
                <a:sym typeface="Arial" charset="0"/>
              </a:rPr>
              <a:t>.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Vossloh to Open United States Rail Fastener Production Facility in Waco.</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August 28, 2013. </a:t>
            </a:r>
            <a:endParaRPr lang="en-US" sz="1100">
              <a:solidFill>
                <a:srgbClr val="190104"/>
              </a:solidFill>
              <a:latin typeface="Arial" charset="0"/>
              <a:ea typeface="Arial" charset="0"/>
              <a:cs typeface="Arial" charset="0"/>
              <a:sym typeface="Arial" charset="0"/>
            </a:endParaRPr>
          </a:p>
        </p:txBody>
      </p:sp>
      <p:pic>
        <p:nvPicPr>
          <p:cNvPr id="33075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0" y="973432"/>
            <a:ext cx="2722165" cy="70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3382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D369F412-7C2A-794E-8490-67780FA135E7}" type="slidenum">
              <a:rPr lang="en-US" sz="1800" smtClean="0">
                <a:solidFill>
                  <a:srgbClr val="000000"/>
                </a:solidFill>
                <a:latin typeface="Times New Roman" charset="0"/>
                <a:cs typeface="Times New Roman" charset="0"/>
                <a:sym typeface="Times New Roman" charset="0"/>
              </a:rPr>
              <a:pPr algn="r">
                <a:defRPr/>
              </a:pPr>
              <a:t>272</a:t>
            </a:fld>
            <a:endParaRPr lang="en-US" sz="1800" smtClean="0">
              <a:solidFill>
                <a:srgbClr val="000000"/>
              </a:solidFill>
              <a:latin typeface="Times New Roman" charset="0"/>
              <a:cs typeface="Times New Roman" charset="0"/>
              <a:sym typeface="Times New Roman" charset="0"/>
            </a:endParaRPr>
          </a:p>
        </p:txBody>
      </p:sp>
      <p:sp>
        <p:nvSpPr>
          <p:cNvPr id="331779" name="Rectangle 3"/>
          <p:cNvSpPr>
            <a:spLocks/>
          </p:cNvSpPr>
          <p:nvPr/>
        </p:nvSpPr>
        <p:spPr bwMode="auto">
          <a:xfrm>
            <a:off x="304800" y="1676400"/>
            <a:ext cx="88519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lnSpc>
                <a:spcPct val="90000"/>
              </a:lnSpc>
              <a:spcBef>
                <a:spcPts val="9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Because of </a:t>
            </a:r>
            <a:r>
              <a:rPr lang="en-US" sz="2800" dirty="0" err="1">
                <a:solidFill>
                  <a:srgbClr val="2A2A40"/>
                </a:solidFill>
                <a:latin typeface="Arial" charset="0"/>
                <a:ea typeface="ＭＳ Ｐゴシック" charset="0"/>
                <a:sym typeface="Arial" charset="0"/>
              </a:rPr>
              <a:t>Walmart</a:t>
            </a:r>
            <a:r>
              <a:rPr lang="en-US" sz="2800" dirty="0" smtClean="0">
                <a:solidFill>
                  <a:srgbClr val="2A2A40"/>
                </a:solidFill>
                <a:latin typeface="Arial" charset="0"/>
                <a:ea typeface="ＭＳ Ｐゴシック" charset="0"/>
                <a:sym typeface="Arial" charset="0"/>
              </a:rPr>
              <a:t>:</a:t>
            </a:r>
            <a:endParaRPr lang="en-US" sz="2800" dirty="0">
              <a:solidFill>
                <a:srgbClr val="666699"/>
              </a:solidFill>
              <a:latin typeface="Arial" charset="0"/>
              <a:ea typeface="ＭＳ Ｐゴシック" charset="0"/>
              <a:sym typeface="Arial" charset="0"/>
            </a:endParaRPr>
          </a:p>
          <a:p>
            <a:pPr marL="303213" indent="-303213" algn="l">
              <a:lnSpc>
                <a:spcPct val="90000"/>
              </a:lnSpc>
              <a:spcBef>
                <a:spcPts val="9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3,654 </a:t>
            </a:r>
            <a:r>
              <a:rPr lang="en-US" sz="2800" dirty="0">
                <a:solidFill>
                  <a:srgbClr val="2A2A40"/>
                </a:solidFill>
                <a:latin typeface="Arial" charset="0"/>
                <a:ea typeface="ＭＳ Ｐゴシック" charset="0"/>
                <a:sym typeface="Arial" charset="0"/>
              </a:rPr>
              <a:t>manufacturing jobs </a:t>
            </a:r>
            <a:r>
              <a:rPr lang="en-US" sz="2800" dirty="0" err="1">
                <a:latin typeface="Arial" charset="0"/>
                <a:ea typeface="ＭＳ Ｐゴシック" charset="0"/>
                <a:sym typeface="Arial" charset="0"/>
              </a:rPr>
              <a:t>reshored</a:t>
            </a:r>
            <a:r>
              <a:rPr lang="en-US" sz="2800" dirty="0">
                <a:latin typeface="Arial" charset="0"/>
                <a:ea typeface="ＭＳ Ｐゴシック" charset="0"/>
                <a:sym typeface="Arial" charset="0"/>
              </a:rPr>
              <a:t> or created at 27 </a:t>
            </a:r>
            <a:r>
              <a:rPr lang="en-US" sz="2800" dirty="0" smtClean="0">
                <a:latin typeface="Arial" charset="0"/>
                <a:ea typeface="ＭＳ Ｐゴシック" charset="0"/>
                <a:sym typeface="Arial" charset="0"/>
              </a:rPr>
              <a:t>companies</a:t>
            </a:r>
          </a:p>
          <a:p>
            <a:pPr marL="303213" indent="-303213" algn="l">
              <a:lnSpc>
                <a:spcPct val="90000"/>
              </a:lnSpc>
              <a:spcBef>
                <a:spcPts val="900"/>
              </a:spcBef>
              <a:buClr>
                <a:srgbClr val="E40B2A"/>
              </a:buClr>
              <a:buSzPct val="80000"/>
              <a:buFont typeface="Wingdings" charset="0"/>
              <a:buChar char="l"/>
            </a:pPr>
            <a:r>
              <a:rPr lang="en-US" sz="2800" dirty="0" smtClean="0">
                <a:solidFill>
                  <a:schemeClr val="bg2"/>
                </a:solidFill>
                <a:latin typeface="Arial" charset="0"/>
                <a:ea typeface="ＭＳ Ｐゴシック" charset="0"/>
                <a:sym typeface="Arial" charset="0"/>
              </a:rPr>
              <a:t>Jobs in U.S. Manufacturing Program (JUMP)</a:t>
            </a:r>
            <a:endParaRPr lang="en-US" sz="2800" dirty="0">
              <a:solidFill>
                <a:schemeClr val="bg2"/>
              </a:solidFill>
              <a:latin typeface="Arial" charset="0"/>
              <a:ea typeface="ＭＳ Ｐゴシック" charset="0"/>
              <a:sym typeface="Arial" charset="0"/>
            </a:endParaRPr>
          </a:p>
          <a:p>
            <a:pPr marL="303213" indent="-303213" algn="l">
              <a:lnSpc>
                <a:spcPct val="90000"/>
              </a:lnSpc>
              <a:spcBef>
                <a:spcPts val="9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Consumer products include: Towels, bicycles, toys, clothing and footwear, home and garden goods</a:t>
            </a:r>
            <a:endParaRPr lang="en-US" sz="2800" dirty="0">
              <a:solidFill>
                <a:srgbClr val="2A2A40"/>
              </a:solidFill>
              <a:latin typeface="Arial" charset="0"/>
              <a:ea typeface="ＭＳ Ｐゴシック" charset="0"/>
              <a:sym typeface="Arial" charset="0"/>
            </a:endParaRPr>
          </a:p>
        </p:txBody>
      </p:sp>
      <p:pic>
        <p:nvPicPr>
          <p:cNvPr id="331780"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67351" y="609600"/>
            <a:ext cx="3371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31781" name="Rectangle 5"/>
          <p:cNvSpPr>
            <a:spLocks/>
          </p:cNvSpPr>
          <p:nvPr/>
        </p:nvSpPr>
        <p:spPr bwMode="auto">
          <a:xfrm>
            <a:off x="166688" y="6324600"/>
            <a:ext cx="86868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dirty="0">
                <a:latin typeface="Arial" charset="0"/>
                <a:ea typeface="ＭＳ Ｐゴシック" charset="0"/>
                <a:sym typeface="Arial" charset="0"/>
              </a:rPr>
              <a:t>Sources: The </a:t>
            </a:r>
            <a:r>
              <a:rPr lang="en-US" sz="1100" dirty="0" err="1">
                <a:latin typeface="Arial" charset="0"/>
                <a:ea typeface="ＭＳ Ｐゴシック" charset="0"/>
                <a:sym typeface="Arial" charset="0"/>
              </a:rPr>
              <a:t>Reshoring</a:t>
            </a:r>
            <a:r>
              <a:rPr lang="en-US" sz="1100" dirty="0">
                <a:latin typeface="Arial" charset="0"/>
                <a:ea typeface="ＭＳ Ｐゴシック" charset="0"/>
                <a:sym typeface="Arial" charset="0"/>
              </a:rPr>
              <a:t> Initiative Library, November 5, 2014.</a:t>
            </a:r>
          </a:p>
        </p:txBody>
      </p:sp>
      <p:sp>
        <p:nvSpPr>
          <p:cNvPr id="331782" name="Rectangle 6"/>
          <p:cNvSpPr>
            <a:spLocks/>
          </p:cNvSpPr>
          <p:nvPr/>
        </p:nvSpPr>
        <p:spPr bwMode="auto">
          <a:xfrm>
            <a:off x="2438400" y="-3175"/>
            <a:ext cx="50419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l"/>
            <a:r>
              <a:rPr lang="en-US" sz="3200" dirty="0">
                <a:solidFill>
                  <a:srgbClr val="2A2A40"/>
                </a:solidFill>
                <a:latin typeface="Arial Bold" charset="0"/>
                <a:ea typeface="ＭＳ Ｐゴシック" charset="0"/>
                <a:sym typeface="Arial Bold" charset="0"/>
              </a:rPr>
              <a:t>Made in USA Initiative</a:t>
            </a:r>
          </a:p>
        </p:txBody>
      </p:sp>
    </p:spTree>
  </p:cSld>
  <p:clrMapOvr>
    <a:masterClrMapping/>
  </p:clrMapOvr>
  <p:transition xmlns:p14="http://schemas.microsoft.com/office/powerpoint/2010/main"/>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2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3587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6417F0D2-87BC-5145-AFE5-35EE85C9C288}" type="slidenum">
              <a:rPr lang="en-US" sz="1800" smtClean="0">
                <a:solidFill>
                  <a:srgbClr val="000000"/>
                </a:solidFill>
                <a:latin typeface="Times New Roman" charset="0"/>
                <a:cs typeface="Times New Roman" charset="0"/>
                <a:sym typeface="Times New Roman" charset="0"/>
              </a:rPr>
              <a:pPr algn="r">
                <a:defRPr/>
              </a:pPr>
              <a:t>273</a:t>
            </a:fld>
            <a:endParaRPr lang="en-US" sz="1800" smtClean="0">
              <a:solidFill>
                <a:srgbClr val="000000"/>
              </a:solidFill>
              <a:latin typeface="Times New Roman" charset="0"/>
              <a:cs typeface="Times New Roman" charset="0"/>
              <a:sym typeface="Times New Roman" charset="0"/>
            </a:endParaRPr>
          </a:p>
        </p:txBody>
      </p:sp>
      <p:sp>
        <p:nvSpPr>
          <p:cNvPr id="333827" name="Rectangle 3"/>
          <p:cNvSpPr>
            <a:spLocks/>
          </p:cNvSpPr>
          <p:nvPr/>
        </p:nvSpPr>
        <p:spPr bwMode="auto">
          <a:xfrm>
            <a:off x="1295400" y="-38100"/>
            <a:ext cx="68707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r"/>
            <a:r>
              <a:rPr lang="en-US" sz="3200" dirty="0">
                <a:solidFill>
                  <a:srgbClr val="2A2A40"/>
                </a:solidFill>
                <a:latin typeface="Arial" charset="0"/>
                <a:ea typeface="ＭＳ Ｐゴシック" charset="0"/>
                <a:sym typeface="Arial" charset="0"/>
              </a:rPr>
              <a:t>        $50 Billion… just a starting point</a:t>
            </a:r>
          </a:p>
        </p:txBody>
      </p:sp>
      <p:sp>
        <p:nvSpPr>
          <p:cNvPr id="333828" name="Rectangle 4"/>
          <p:cNvSpPr>
            <a:spLocks/>
          </p:cNvSpPr>
          <p:nvPr/>
        </p:nvSpPr>
        <p:spPr bwMode="auto">
          <a:xfrm>
            <a:off x="152400" y="1219200"/>
            <a:ext cx="88519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The company says the $50 billion/year is just a starting point.  If other retailers joined the party the figure could be much, much higher, perhaps $500 billion. </a:t>
            </a:r>
            <a:endParaRPr lang="en-US" sz="2400" dirty="0">
              <a:solidFill>
                <a:srgbClr val="666699"/>
              </a:solidFill>
              <a:latin typeface="Arial" charset="0"/>
              <a:ea typeface="ＭＳ Ｐゴシック" charset="0"/>
              <a:sym typeface="Arial" charset="0"/>
            </a:endParaRPr>
          </a:p>
          <a:p>
            <a:pPr marL="303213" indent="-303213" algn="l">
              <a:spcBef>
                <a:spcPts val="900"/>
              </a:spcBef>
              <a:buClr>
                <a:srgbClr val="E40B2A"/>
              </a:buClr>
              <a:buSzPct val="80000"/>
              <a:buFont typeface="Wingdings" charset="0"/>
              <a:buChar char="l"/>
            </a:pPr>
            <a:r>
              <a:rPr lang="en-US" sz="2800" dirty="0" err="1" smtClean="0">
                <a:solidFill>
                  <a:srgbClr val="2A2A40"/>
                </a:solidFill>
                <a:latin typeface="Arial" charset="0"/>
                <a:ea typeface="ＭＳ Ｐゴシック" charset="0"/>
                <a:sym typeface="Arial" charset="0"/>
              </a:rPr>
              <a:t>Walmart’</a:t>
            </a:r>
            <a:r>
              <a:rPr lang="en-US" altLang="ja-JP" sz="2800" dirty="0" err="1" smtClean="0">
                <a:solidFill>
                  <a:srgbClr val="2A2A40"/>
                </a:solidFill>
                <a:latin typeface="Arial" charset="0"/>
                <a:ea typeface="Arial" charset="0"/>
                <a:cs typeface="Arial" charset="0"/>
                <a:sym typeface="Arial" charset="0"/>
              </a:rPr>
              <a:t>s</a:t>
            </a:r>
            <a:r>
              <a:rPr lang="en-US" altLang="ja-JP" sz="2800" dirty="0" smtClean="0">
                <a:solidFill>
                  <a:srgbClr val="2A2A40"/>
                </a:solidFill>
                <a:latin typeface="Arial" charset="0"/>
                <a:ea typeface="Arial" charset="0"/>
                <a:cs typeface="Arial" charset="0"/>
                <a:sym typeface="Arial" charset="0"/>
              </a:rPr>
              <a:t> </a:t>
            </a:r>
            <a:r>
              <a:rPr lang="en-US" altLang="ja-JP" sz="2800" dirty="0">
                <a:solidFill>
                  <a:srgbClr val="2A2A40"/>
                </a:solidFill>
                <a:latin typeface="Arial" charset="0"/>
                <a:ea typeface="Arial" charset="0"/>
                <a:cs typeface="Arial" charset="0"/>
                <a:sym typeface="Arial" charset="0"/>
              </a:rPr>
              <a:t>U.S. president, Bill Simon, suggested in a speech to fellow retailers that the power of their order books can help </a:t>
            </a:r>
            <a:r>
              <a:rPr lang="en-US" altLang="ja-JP" sz="2800" dirty="0" err="1">
                <a:solidFill>
                  <a:srgbClr val="2A2A40"/>
                </a:solidFill>
                <a:latin typeface="Arial" charset="0"/>
                <a:ea typeface="Arial" charset="0"/>
                <a:cs typeface="Arial" charset="0"/>
                <a:sym typeface="Arial" charset="0"/>
              </a:rPr>
              <a:t>reshore</a:t>
            </a:r>
            <a:r>
              <a:rPr lang="en-US" altLang="ja-JP" sz="2800" dirty="0">
                <a:solidFill>
                  <a:srgbClr val="2A2A40"/>
                </a:solidFill>
                <a:latin typeface="Arial" charset="0"/>
                <a:ea typeface="Arial" charset="0"/>
                <a:cs typeface="Arial" charset="0"/>
                <a:sym typeface="Arial" charset="0"/>
              </a:rPr>
              <a:t> U.S. production in </a:t>
            </a:r>
            <a:r>
              <a:rPr lang="en-US" altLang="ja-JP" sz="2800" dirty="0">
                <a:solidFill>
                  <a:srgbClr val="190104"/>
                </a:solidFill>
                <a:latin typeface="Arial" charset="0"/>
                <a:ea typeface="Arial" charset="0"/>
                <a:cs typeface="Arial" charset="0"/>
                <a:sym typeface="Arial" charset="0"/>
              </a:rPr>
              <a:t>textiles, </a:t>
            </a:r>
            <a:r>
              <a:rPr lang="en-US" altLang="ja-JP" sz="2800" dirty="0">
                <a:solidFill>
                  <a:srgbClr val="2A2A40"/>
                </a:solidFill>
                <a:latin typeface="Arial" charset="0"/>
                <a:ea typeface="Arial" charset="0"/>
                <a:cs typeface="Arial" charset="0"/>
                <a:sym typeface="Arial" charset="0"/>
              </a:rPr>
              <a:t>furniture, pet supplies, some outdoor categories, </a:t>
            </a:r>
            <a:r>
              <a:rPr lang="en-US" altLang="ja-JP" sz="2800" dirty="0" smtClean="0">
                <a:solidFill>
                  <a:srgbClr val="2A2A40"/>
                </a:solidFill>
                <a:latin typeface="Arial" charset="0"/>
                <a:ea typeface="Arial" charset="0"/>
                <a:cs typeface="Arial" charset="0"/>
                <a:sym typeface="Arial" charset="0"/>
              </a:rPr>
              <a:t>and higher </a:t>
            </a:r>
            <a:r>
              <a:rPr lang="en-US" altLang="ja-JP" sz="2800" dirty="0">
                <a:solidFill>
                  <a:srgbClr val="2A2A40"/>
                </a:solidFill>
                <a:latin typeface="Arial" charset="0"/>
                <a:ea typeface="Arial" charset="0"/>
                <a:cs typeface="Arial" charset="0"/>
                <a:sym typeface="Arial" charset="0"/>
              </a:rPr>
              <a:t>end appliances</a:t>
            </a:r>
            <a:r>
              <a:rPr lang="en-US" altLang="ja-JP" sz="3600" dirty="0">
                <a:solidFill>
                  <a:srgbClr val="2A2A40"/>
                </a:solidFill>
                <a:latin typeface="Arial" charset="0"/>
                <a:ea typeface="Arial" charset="0"/>
                <a:cs typeface="Arial" charset="0"/>
                <a:sym typeface="Arial" charset="0"/>
              </a:rPr>
              <a:t>.</a:t>
            </a:r>
            <a:endParaRPr lang="en-US" sz="3600" dirty="0">
              <a:solidFill>
                <a:srgbClr val="2A2A40"/>
              </a:solidFill>
              <a:latin typeface="Arial" charset="0"/>
              <a:ea typeface="Arial" charset="0"/>
              <a:cs typeface="Arial" charset="0"/>
              <a:sym typeface="Arial" charset="0"/>
            </a:endParaRPr>
          </a:p>
        </p:txBody>
      </p:sp>
      <p:pic>
        <p:nvPicPr>
          <p:cNvPr id="333829"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7400" y="609600"/>
            <a:ext cx="2809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33830" name="Rectangle 6"/>
          <p:cNvSpPr>
            <a:spLocks/>
          </p:cNvSpPr>
          <p:nvPr/>
        </p:nvSpPr>
        <p:spPr bwMode="auto">
          <a:xfrm>
            <a:off x="152400" y="6096000"/>
            <a:ext cx="8534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u="sng" dirty="0">
                <a:solidFill>
                  <a:schemeClr val="bg2"/>
                </a:solidFill>
                <a:latin typeface="Arial" charset="0"/>
                <a:ea typeface="ＭＳ Ｐゴシック" charset="0"/>
                <a:sym typeface="Arial" charset="0"/>
              </a:rPr>
              <a:t>http://</a:t>
            </a:r>
            <a:r>
              <a:rPr lang="en-US" sz="1100" u="sng" dirty="0" err="1">
                <a:solidFill>
                  <a:schemeClr val="bg2"/>
                </a:solidFill>
                <a:latin typeface="Arial" charset="0"/>
                <a:ea typeface="ＭＳ Ｐゴシック" charset="0"/>
                <a:sym typeface="Arial" charset="0"/>
              </a:rPr>
              <a:t>business.time.com</a:t>
            </a:r>
            <a:r>
              <a:rPr lang="en-US" sz="1100" u="sng" dirty="0">
                <a:solidFill>
                  <a:schemeClr val="bg2"/>
                </a:solidFill>
                <a:latin typeface="Arial" charset="0"/>
                <a:ea typeface="ＭＳ Ｐゴシック" charset="0"/>
                <a:sym typeface="Arial" charset="0"/>
              </a:rPr>
              <a:t>/2013/04/12/how-</a:t>
            </a:r>
            <a:r>
              <a:rPr lang="en-US" sz="1100" u="sng" dirty="0" err="1">
                <a:solidFill>
                  <a:schemeClr val="bg2"/>
                </a:solidFill>
                <a:latin typeface="Arial" charset="0"/>
                <a:ea typeface="ＭＳ Ｐゴシック" charset="0"/>
                <a:sym typeface="Arial" charset="0"/>
              </a:rPr>
              <a:t>walmart</a:t>
            </a:r>
            <a:r>
              <a:rPr lang="en-US" sz="1100" u="sng" dirty="0">
                <a:solidFill>
                  <a:schemeClr val="bg2"/>
                </a:solidFill>
                <a:latin typeface="Arial" charset="0"/>
                <a:ea typeface="ＭＳ Ｐゴシック" charset="0"/>
                <a:sym typeface="Arial" charset="0"/>
              </a:rPr>
              <a:t>-plans-to-bring-back-made-in-</a:t>
            </a:r>
            <a:r>
              <a:rPr lang="en-US" sz="1100" u="sng" dirty="0" err="1">
                <a:solidFill>
                  <a:schemeClr val="bg2"/>
                </a:solidFill>
                <a:latin typeface="Arial" charset="0"/>
                <a:ea typeface="ＭＳ Ｐゴシック" charset="0"/>
                <a:sym typeface="Arial" charset="0"/>
              </a:rPr>
              <a:t>america</a:t>
            </a:r>
            <a:r>
              <a:rPr lang="en-US" sz="1100" u="sng" dirty="0">
                <a:solidFill>
                  <a:schemeClr val="bg2"/>
                </a:solidFill>
                <a:latin typeface="Arial" charset="0"/>
                <a:ea typeface="ＭＳ Ｐゴシック" charset="0"/>
                <a:sym typeface="Arial" charset="0"/>
              </a:rPr>
              <a:t>/#ixzz2VpVYk5dB Bill </a:t>
            </a:r>
            <a:r>
              <a:rPr lang="en-US" sz="1100" u="sng" dirty="0" err="1">
                <a:solidFill>
                  <a:schemeClr val="bg2"/>
                </a:solidFill>
                <a:latin typeface="Arial" charset="0"/>
                <a:ea typeface="ＭＳ Ｐゴシック" charset="0"/>
                <a:sym typeface="Arial" charset="0"/>
              </a:rPr>
              <a:t>SaporitoApril</a:t>
            </a:r>
            <a:r>
              <a:rPr lang="en-US" sz="1100" u="sng" dirty="0">
                <a:solidFill>
                  <a:schemeClr val="bg2"/>
                </a:solidFill>
                <a:latin typeface="Arial" charset="0"/>
                <a:ea typeface="ＭＳ Ｐゴシック" charset="0"/>
                <a:sym typeface="Arial" charset="0"/>
              </a:rPr>
              <a:t> 12, 2013</a:t>
            </a:r>
          </a:p>
        </p:txBody>
      </p:sp>
    </p:spTree>
  </p:cSld>
  <p:clrMapOvr>
    <a:masterClrMapping/>
  </p:clrMapOvr>
  <p:transition xmlns:p14="http://schemas.microsoft.com/office/powerpoint/2010/main"/>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84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3689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0A357ADB-1989-6F47-B81A-C3C15FBE0FBB}" type="slidenum">
              <a:rPr lang="en-US" sz="1800" smtClean="0">
                <a:solidFill>
                  <a:srgbClr val="000000"/>
                </a:solidFill>
                <a:latin typeface="Times New Roman" charset="0"/>
                <a:cs typeface="Times New Roman" charset="0"/>
                <a:sym typeface="Times New Roman" charset="0"/>
              </a:rPr>
              <a:pPr algn="r">
                <a:defRPr/>
              </a:pPr>
              <a:t>274</a:t>
            </a:fld>
            <a:endParaRPr lang="en-US" sz="1800" smtClean="0">
              <a:solidFill>
                <a:srgbClr val="000000"/>
              </a:solidFill>
              <a:latin typeface="Times New Roman" charset="0"/>
              <a:cs typeface="Times New Roman" charset="0"/>
              <a:sym typeface="Times New Roman" charset="0"/>
            </a:endParaRPr>
          </a:p>
        </p:txBody>
      </p:sp>
      <p:sp>
        <p:nvSpPr>
          <p:cNvPr id="334851" name="Rectangle 3"/>
          <p:cNvSpPr>
            <a:spLocks/>
          </p:cNvSpPr>
          <p:nvPr/>
        </p:nvSpPr>
        <p:spPr bwMode="auto">
          <a:xfrm>
            <a:off x="152400" y="1219200"/>
            <a:ext cx="88519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lnSpc>
                <a:spcPct val="90000"/>
              </a:lnSpc>
              <a:spcBef>
                <a:spcPts val="900"/>
              </a:spcBef>
            </a:pPr>
            <a:endParaRPr lang="en-US" sz="3600" dirty="0">
              <a:solidFill>
                <a:srgbClr val="2A2A40"/>
              </a:solidFill>
              <a:latin typeface="Arial" charset="0"/>
              <a:ea typeface="ＭＳ Ｐゴシック" charset="0"/>
              <a:sym typeface="Arial" charset="0"/>
            </a:endParaRPr>
          </a:p>
          <a:p>
            <a:pPr marL="303213" indent="-303213" algn="l">
              <a:lnSpc>
                <a:spcPct val="90000"/>
              </a:lnSpc>
              <a:spcBef>
                <a:spcPts val="900"/>
              </a:spcBef>
              <a:buClr>
                <a:srgbClr val="E40B2A"/>
              </a:buClr>
              <a:buSzPct val="80000"/>
              <a:buFont typeface="Wingdings" charset="0"/>
              <a:buChar char="l"/>
            </a:pPr>
            <a:r>
              <a:rPr lang="en-US" sz="2800" dirty="0">
                <a:solidFill>
                  <a:srgbClr val="2A2A40"/>
                </a:solidFill>
                <a:latin typeface="Arial Bold" charset="0"/>
                <a:ea typeface="ＭＳ Ｐゴシック" charset="0"/>
                <a:sym typeface="Arial Bold" charset="0"/>
              </a:rPr>
              <a:t>1888 Mills </a:t>
            </a:r>
            <a:r>
              <a:rPr lang="en-US" sz="2800" dirty="0">
                <a:solidFill>
                  <a:srgbClr val="2A2A40"/>
                </a:solidFill>
                <a:latin typeface="Arial" charset="0"/>
                <a:ea typeface="ＭＳ Ｐゴシック" charset="0"/>
                <a:sym typeface="Arial" charset="0"/>
              </a:rPr>
              <a:t>in Griffin, Georgia </a:t>
            </a:r>
            <a:endParaRPr lang="en-US" sz="2800" dirty="0" smtClean="0">
              <a:solidFill>
                <a:srgbClr val="2A2A40"/>
              </a:solidFill>
              <a:latin typeface="Arial" charset="0"/>
              <a:ea typeface="ＭＳ Ｐゴシック" charset="0"/>
              <a:sym typeface="Arial" charset="0"/>
            </a:endParaRPr>
          </a:p>
          <a:p>
            <a:pPr marL="303213" indent="-303213" algn="l">
              <a:lnSpc>
                <a:spcPct val="90000"/>
              </a:lnSpc>
              <a:spcBef>
                <a:spcPts val="9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Long </a:t>
            </a:r>
            <a:r>
              <a:rPr lang="en-US" sz="2800" dirty="0">
                <a:solidFill>
                  <a:srgbClr val="2A2A40"/>
                </a:solidFill>
                <a:latin typeface="Arial" charset="0"/>
                <a:ea typeface="ＭＳ Ｐゴシック" charset="0"/>
                <a:sym typeface="Arial" charset="0"/>
              </a:rPr>
              <a:t>term deal to make better quality towels. </a:t>
            </a:r>
            <a:endParaRPr lang="en-US" sz="2800" dirty="0" smtClean="0">
              <a:solidFill>
                <a:srgbClr val="2A2A40"/>
              </a:solidFill>
              <a:latin typeface="Arial" charset="0"/>
              <a:ea typeface="ＭＳ Ｐゴシック" charset="0"/>
              <a:sym typeface="Arial" charset="0"/>
            </a:endParaRPr>
          </a:p>
          <a:p>
            <a:pPr marL="303213" indent="-303213" algn="l">
              <a:lnSpc>
                <a:spcPct val="90000"/>
              </a:lnSpc>
              <a:spcBef>
                <a:spcPts val="9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Capital </a:t>
            </a:r>
            <a:r>
              <a:rPr lang="en-US" sz="2800" dirty="0">
                <a:solidFill>
                  <a:srgbClr val="2A2A40"/>
                </a:solidFill>
                <a:latin typeface="Arial" charset="0"/>
                <a:ea typeface="ＭＳ Ｐゴシック" charset="0"/>
                <a:sym typeface="Arial" charset="0"/>
              </a:rPr>
              <a:t>investment required due to volume. </a:t>
            </a:r>
            <a:endParaRPr lang="en-US" sz="2800" dirty="0" smtClean="0">
              <a:solidFill>
                <a:srgbClr val="2A2A40"/>
              </a:solidFill>
              <a:latin typeface="Arial" charset="0"/>
              <a:ea typeface="ＭＳ Ｐゴシック" charset="0"/>
              <a:sym typeface="Arial" charset="0"/>
            </a:endParaRPr>
          </a:p>
          <a:p>
            <a:pPr marL="303213" indent="-303213" algn="l">
              <a:lnSpc>
                <a:spcPct val="90000"/>
              </a:lnSpc>
              <a:spcBef>
                <a:spcPts val="900"/>
              </a:spcBef>
              <a:buClr>
                <a:srgbClr val="E40B2A"/>
              </a:buClr>
              <a:buSzPct val="80000"/>
              <a:buFont typeface="Wingdings" charset="0"/>
              <a:buChar char="l"/>
            </a:pPr>
            <a:r>
              <a:rPr lang="ja-JP" altLang="en-US" sz="2800" dirty="0" smtClean="0">
                <a:solidFill>
                  <a:srgbClr val="2A2A40"/>
                </a:solidFill>
                <a:latin typeface="Arial" charset="0"/>
                <a:ea typeface="ＭＳ Ｐゴシック" charset="0"/>
                <a:sym typeface="Arial" charset="0"/>
              </a:rPr>
              <a:t>“</a:t>
            </a:r>
            <a:r>
              <a:rPr lang="en-US" altLang="ja-JP" sz="2800" dirty="0">
                <a:solidFill>
                  <a:srgbClr val="2A2A40"/>
                </a:solidFill>
                <a:latin typeface="Arial" charset="0"/>
                <a:ea typeface="Arial" charset="0"/>
                <a:cs typeface="Arial" charset="0"/>
                <a:sym typeface="Arial" charset="0"/>
              </a:rPr>
              <a:t>We made a commitment that was longer term than we would normally do.</a:t>
            </a:r>
            <a:r>
              <a:rPr lang="ja-JP" altLang="en-US" sz="2800" dirty="0">
                <a:solidFill>
                  <a:srgbClr val="2A2A40"/>
                </a:solidFill>
                <a:latin typeface="Arial" charset="0"/>
                <a:ea typeface="ＭＳ Ｐゴシック" charset="0"/>
                <a:sym typeface="Arial" charset="0"/>
              </a:rPr>
              <a:t>”</a:t>
            </a:r>
            <a:r>
              <a:rPr lang="en-US" altLang="ja-JP" sz="2800" dirty="0">
                <a:solidFill>
                  <a:srgbClr val="2A2A40"/>
                </a:solidFill>
                <a:latin typeface="Arial" charset="0"/>
                <a:ea typeface="Arial" charset="0"/>
                <a:cs typeface="Arial" charset="0"/>
                <a:sym typeface="Arial" charset="0"/>
              </a:rPr>
              <a:t> </a:t>
            </a:r>
            <a:r>
              <a:rPr lang="en-US" altLang="ja-JP" sz="3600" dirty="0">
                <a:solidFill>
                  <a:srgbClr val="2A2A40"/>
                </a:solidFill>
                <a:latin typeface="Arial" charset="0"/>
                <a:ea typeface="Arial" charset="0"/>
                <a:cs typeface="Arial" charset="0"/>
                <a:sym typeface="Arial" charset="0"/>
              </a:rPr>
              <a:t/>
            </a:r>
            <a:br>
              <a:rPr lang="en-US" altLang="ja-JP" sz="3600" dirty="0">
                <a:solidFill>
                  <a:srgbClr val="2A2A40"/>
                </a:solidFill>
                <a:latin typeface="Arial" charset="0"/>
                <a:ea typeface="Arial" charset="0"/>
                <a:cs typeface="Arial" charset="0"/>
                <a:sym typeface="Arial" charset="0"/>
              </a:rPr>
            </a:br>
            <a:endParaRPr lang="en-US" sz="3600" dirty="0">
              <a:solidFill>
                <a:srgbClr val="2A2A40"/>
              </a:solidFill>
              <a:latin typeface="Arial" charset="0"/>
              <a:ea typeface="Arial" charset="0"/>
              <a:cs typeface="Arial" charset="0"/>
              <a:sym typeface="Arial" charset="0"/>
            </a:endParaRPr>
          </a:p>
        </p:txBody>
      </p:sp>
      <p:pic>
        <p:nvPicPr>
          <p:cNvPr id="33485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48400" y="609600"/>
            <a:ext cx="2809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34853" name="Rectangle 5"/>
          <p:cNvSpPr>
            <a:spLocks/>
          </p:cNvSpPr>
          <p:nvPr/>
        </p:nvSpPr>
        <p:spPr bwMode="auto">
          <a:xfrm>
            <a:off x="152400" y="6172200"/>
            <a:ext cx="8382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u="sng" dirty="0">
                <a:solidFill>
                  <a:schemeClr val="bg2"/>
                </a:solidFill>
                <a:latin typeface="Arial" charset="0"/>
                <a:ea typeface="ＭＳ Ｐゴシック" charset="0"/>
                <a:sym typeface="Arial" charset="0"/>
              </a:rPr>
              <a:t>http://</a:t>
            </a:r>
            <a:r>
              <a:rPr lang="en-US" sz="1100" u="sng" dirty="0" err="1">
                <a:solidFill>
                  <a:schemeClr val="bg2"/>
                </a:solidFill>
                <a:latin typeface="Arial" charset="0"/>
                <a:ea typeface="ＭＳ Ｐゴシック" charset="0"/>
                <a:sym typeface="Arial" charset="0"/>
              </a:rPr>
              <a:t>business.time.com</a:t>
            </a:r>
            <a:r>
              <a:rPr lang="en-US" sz="1100" u="sng" dirty="0">
                <a:solidFill>
                  <a:schemeClr val="bg2"/>
                </a:solidFill>
                <a:latin typeface="Arial" charset="0"/>
                <a:ea typeface="ＭＳ Ｐゴシック" charset="0"/>
                <a:sym typeface="Arial" charset="0"/>
              </a:rPr>
              <a:t>/2013/04/12/how-</a:t>
            </a:r>
            <a:r>
              <a:rPr lang="en-US" sz="1100" u="sng" dirty="0" err="1">
                <a:solidFill>
                  <a:schemeClr val="bg2"/>
                </a:solidFill>
                <a:latin typeface="Arial" charset="0"/>
                <a:ea typeface="ＭＳ Ｐゴシック" charset="0"/>
                <a:sym typeface="Arial" charset="0"/>
              </a:rPr>
              <a:t>walmart</a:t>
            </a:r>
            <a:r>
              <a:rPr lang="en-US" sz="1100" u="sng" dirty="0">
                <a:solidFill>
                  <a:schemeClr val="bg2"/>
                </a:solidFill>
                <a:latin typeface="Arial" charset="0"/>
                <a:ea typeface="ＭＳ Ｐゴシック" charset="0"/>
                <a:sym typeface="Arial" charset="0"/>
              </a:rPr>
              <a:t>-plans-to-bring-back-made-in-</a:t>
            </a:r>
            <a:r>
              <a:rPr lang="en-US" sz="1100" u="sng" dirty="0" err="1">
                <a:solidFill>
                  <a:schemeClr val="bg2"/>
                </a:solidFill>
                <a:latin typeface="Arial" charset="0"/>
                <a:ea typeface="ＭＳ Ｐゴシック" charset="0"/>
                <a:sym typeface="Arial" charset="0"/>
              </a:rPr>
              <a:t>america</a:t>
            </a:r>
            <a:r>
              <a:rPr lang="en-US" sz="1100" u="sng" dirty="0">
                <a:solidFill>
                  <a:schemeClr val="bg2"/>
                </a:solidFill>
                <a:latin typeface="Arial" charset="0"/>
                <a:ea typeface="ＭＳ Ｐゴシック" charset="0"/>
                <a:sym typeface="Arial" charset="0"/>
              </a:rPr>
              <a:t>/#ixzz2VpVYk5dB Bill </a:t>
            </a:r>
            <a:r>
              <a:rPr lang="en-US" sz="1100" u="sng" dirty="0" err="1">
                <a:solidFill>
                  <a:schemeClr val="bg2"/>
                </a:solidFill>
                <a:latin typeface="Arial" charset="0"/>
                <a:ea typeface="ＭＳ Ｐゴシック" charset="0"/>
                <a:sym typeface="Arial" charset="0"/>
              </a:rPr>
              <a:t>SaporitoApril</a:t>
            </a:r>
            <a:r>
              <a:rPr lang="en-US" sz="1100" u="sng" dirty="0">
                <a:solidFill>
                  <a:schemeClr val="bg2"/>
                </a:solidFill>
                <a:latin typeface="Arial" charset="0"/>
                <a:ea typeface="ＭＳ Ｐゴシック" charset="0"/>
                <a:sym typeface="Arial" charset="0"/>
              </a:rPr>
              <a:t> 12, 2013</a:t>
            </a:r>
          </a:p>
        </p:txBody>
      </p:sp>
      <p:sp>
        <p:nvSpPr>
          <p:cNvPr id="334854" name="Rectangle 6"/>
          <p:cNvSpPr>
            <a:spLocks/>
          </p:cNvSpPr>
          <p:nvPr/>
        </p:nvSpPr>
        <p:spPr bwMode="auto">
          <a:xfrm>
            <a:off x="3048000" y="76200"/>
            <a:ext cx="33528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l"/>
            <a:r>
              <a:rPr lang="en-US" sz="3200" dirty="0" smtClean="0">
                <a:solidFill>
                  <a:srgbClr val="2A2A40"/>
                </a:solidFill>
                <a:latin typeface="Arial" charset="0"/>
                <a:ea typeface="ＭＳ Ｐゴシック" charset="0"/>
                <a:sym typeface="Arial" charset="0"/>
              </a:rPr>
              <a:t>    1888 </a:t>
            </a:r>
            <a:r>
              <a:rPr lang="en-US" sz="3200" dirty="0">
                <a:solidFill>
                  <a:srgbClr val="2A2A40"/>
                </a:solidFill>
                <a:latin typeface="Arial" charset="0"/>
                <a:ea typeface="ＭＳ Ｐゴシック" charset="0"/>
                <a:sym typeface="Arial" charset="0"/>
              </a:rPr>
              <a:t>Mills</a:t>
            </a:r>
          </a:p>
        </p:txBody>
      </p:sp>
    </p:spTree>
  </p:cSld>
  <p:clrMapOvr>
    <a:masterClrMapping/>
  </p:clrMapOvr>
  <p:transition xmlns:p14="http://schemas.microsoft.com/office/powerpoint/2010/main"/>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3792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B9FD35FA-616F-AB41-B3FD-5E8BC16D6E14}" type="slidenum">
              <a:rPr lang="en-US" sz="1800" smtClean="0">
                <a:solidFill>
                  <a:srgbClr val="000000"/>
                </a:solidFill>
                <a:latin typeface="Times New Roman" charset="0"/>
                <a:cs typeface="Times New Roman" charset="0"/>
                <a:sym typeface="Times New Roman" charset="0"/>
              </a:rPr>
              <a:pPr algn="r">
                <a:defRPr/>
              </a:pPr>
              <a:t>275</a:t>
            </a:fld>
            <a:endParaRPr lang="en-US" sz="1800" smtClean="0">
              <a:solidFill>
                <a:srgbClr val="000000"/>
              </a:solidFill>
              <a:latin typeface="Times New Roman" charset="0"/>
              <a:cs typeface="Times New Roman" charset="0"/>
              <a:sym typeface="Times New Roman" charset="0"/>
            </a:endParaRPr>
          </a:p>
        </p:txBody>
      </p:sp>
      <p:sp>
        <p:nvSpPr>
          <p:cNvPr id="335875" name="Rectangle 3"/>
          <p:cNvSpPr>
            <a:spLocks/>
          </p:cNvSpPr>
          <p:nvPr/>
        </p:nvSpPr>
        <p:spPr bwMode="auto">
          <a:xfrm>
            <a:off x="1435100" y="77787"/>
            <a:ext cx="79375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err="1">
                <a:solidFill>
                  <a:srgbClr val="2A2A40"/>
                </a:solidFill>
                <a:latin typeface="Arial" charset="0"/>
                <a:ea typeface="ＭＳ Ｐゴシック" charset="0"/>
                <a:sym typeface="Arial" charset="0"/>
              </a:rPr>
              <a:t>Tiki</a:t>
            </a:r>
            <a:r>
              <a:rPr lang="en-US" sz="3200" dirty="0">
                <a:solidFill>
                  <a:srgbClr val="2A2A40"/>
                </a:solidFill>
                <a:latin typeface="Arial" charset="0"/>
                <a:ea typeface="ＭＳ Ｐゴシック" charset="0"/>
                <a:sym typeface="Arial" charset="0"/>
              </a:rPr>
              <a:t> Torches (Lamplight Farms, Inc.)</a:t>
            </a:r>
          </a:p>
        </p:txBody>
      </p:sp>
      <p:sp>
        <p:nvSpPr>
          <p:cNvPr id="335876" name="Rectangle 4"/>
          <p:cNvSpPr>
            <a:spLocks/>
          </p:cNvSpPr>
          <p:nvPr/>
        </p:nvSpPr>
        <p:spPr bwMode="auto">
          <a:xfrm>
            <a:off x="152400" y="1676400"/>
            <a:ext cx="88519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400" dirty="0" err="1">
                <a:solidFill>
                  <a:srgbClr val="2A2A40"/>
                </a:solidFill>
                <a:latin typeface="Arial" charset="0"/>
                <a:ea typeface="ＭＳ Ｐゴシック" charset="0"/>
                <a:sym typeface="Arial" charset="0"/>
              </a:rPr>
              <a:t>Reshored</a:t>
            </a:r>
            <a:r>
              <a:rPr lang="en-US" sz="2400" dirty="0">
                <a:solidFill>
                  <a:srgbClr val="2A2A40"/>
                </a:solidFill>
                <a:latin typeface="Arial" charset="0"/>
                <a:ea typeface="ＭＳ Ｐゴシック" charset="0"/>
                <a:sym typeface="Arial" charset="0"/>
              </a:rPr>
              <a:t> manufacturing of prototypes from China to Menomonee Falls, WI in 2013</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Invested $22,000 in 3-D printer</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In-house prototyping $50-$75 per unit vs. outsourced local prototyping $2000 or cheapest but lowest-quality Chinese prototypes</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Quality</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Total cost and time</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Proximity of engineering and design teams for re-designs</a:t>
            </a:r>
          </a:p>
        </p:txBody>
      </p:sp>
      <p:sp>
        <p:nvSpPr>
          <p:cNvPr id="335877" name="Rectangle 5"/>
          <p:cNvSpPr>
            <a:spLocks/>
          </p:cNvSpPr>
          <p:nvPr/>
        </p:nvSpPr>
        <p:spPr bwMode="auto">
          <a:xfrm>
            <a:off x="152400" y="6172200"/>
            <a:ext cx="8928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Molly Dill, </a:t>
            </a:r>
            <a:r>
              <a:rPr lang="en-US" sz="1100" dirty="0" err="1">
                <a:solidFill>
                  <a:srgbClr val="190104"/>
                </a:solidFill>
                <a:latin typeface="Arial Italic" charset="0"/>
                <a:ea typeface="ＭＳ Ｐゴシック" charset="0"/>
                <a:sym typeface="Arial Italic" charset="0"/>
              </a:rPr>
              <a:t>BizTimes</a:t>
            </a:r>
            <a:r>
              <a:rPr lang="en-US" sz="1100" dirty="0">
                <a:solidFill>
                  <a:srgbClr val="190104"/>
                </a:solidFill>
                <a:latin typeface="Arial Italic" charset="0"/>
                <a:ea typeface="ＭＳ Ｐゴシック" charset="0"/>
                <a:sym typeface="Arial Italic" charset="0"/>
              </a:rPr>
              <a:t> (Milwaukee)</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Lighting the Way: Manufacturers use 3-D printing to develop prototypes.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September 16, 2013. </a:t>
            </a:r>
            <a:r>
              <a:rPr lang="en-US" altLang="ja-JP" sz="1100" dirty="0">
                <a:solidFill>
                  <a:schemeClr val="bg2"/>
                </a:solidFill>
                <a:latin typeface="Arial" charset="0"/>
                <a:ea typeface="Arial" charset="0"/>
                <a:cs typeface="Arial" charset="0"/>
                <a:sym typeface="Arial" charset="0"/>
              </a:rPr>
              <a:t>http://www.biztimes.com/article/20130916/MAGAZINE03/130919912/0/money_enews </a:t>
            </a:r>
            <a:endParaRPr lang="en-US" sz="1100" dirty="0">
              <a:solidFill>
                <a:schemeClr val="bg2"/>
              </a:solidFill>
              <a:latin typeface="Arial" charset="0"/>
              <a:ea typeface="Arial" charset="0"/>
              <a:cs typeface="Arial" charset="0"/>
              <a:sym typeface="Arial" charset="0"/>
            </a:endParaRPr>
          </a:p>
        </p:txBody>
      </p:sp>
      <p:pic>
        <p:nvPicPr>
          <p:cNvPr id="33587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19700" y="609600"/>
            <a:ext cx="39243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89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3894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ADF445DA-4D51-CC4F-A146-62C845AF9B66}" type="slidenum">
              <a:rPr lang="en-US" sz="1800" smtClean="0">
                <a:solidFill>
                  <a:srgbClr val="000000"/>
                </a:solidFill>
                <a:latin typeface="Times New Roman" charset="0"/>
                <a:cs typeface="Times New Roman" charset="0"/>
                <a:sym typeface="Times New Roman" charset="0"/>
              </a:rPr>
              <a:pPr algn="r">
                <a:defRPr/>
              </a:pPr>
              <a:t>276</a:t>
            </a:fld>
            <a:endParaRPr lang="en-US" sz="1800" smtClean="0">
              <a:solidFill>
                <a:srgbClr val="000000"/>
              </a:solidFill>
              <a:latin typeface="Times New Roman" charset="0"/>
              <a:cs typeface="Times New Roman" charset="0"/>
              <a:sym typeface="Times New Roman" charset="0"/>
            </a:endParaRPr>
          </a:p>
        </p:txBody>
      </p:sp>
      <p:pic>
        <p:nvPicPr>
          <p:cNvPr id="33689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24600" y="952500"/>
            <a:ext cx="25400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36900" name="Rectangle 4"/>
          <p:cNvSpPr>
            <a:spLocks/>
          </p:cNvSpPr>
          <p:nvPr/>
        </p:nvSpPr>
        <p:spPr bwMode="auto">
          <a:xfrm>
            <a:off x="152400" y="1295400"/>
            <a:ext cx="88519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Concord, Ont. to Lackawanna, NY; </a:t>
            </a:r>
            <a:endParaRPr lang="en-US" sz="2400" dirty="0" smtClean="0">
              <a:solidFill>
                <a:srgbClr val="2A2A40"/>
              </a:solidFill>
              <a:latin typeface="Arial" charset="0"/>
              <a:ea typeface="ＭＳ Ｐゴシック" charset="0"/>
              <a:sym typeface="Arial" charset="0"/>
            </a:endParaRPr>
          </a:p>
          <a:p>
            <a:pPr algn="l">
              <a:spcBef>
                <a:spcPts val="600"/>
              </a:spcBef>
              <a:buClr>
                <a:srgbClr val="E40B2A"/>
              </a:buClr>
              <a:buSzPct val="80000"/>
            </a:pPr>
            <a:r>
              <a:rPr lang="en-US" sz="2400" dirty="0">
                <a:solidFill>
                  <a:srgbClr val="2A2A40"/>
                </a:solidFill>
                <a:latin typeface="Arial" charset="0"/>
                <a:ea typeface="ＭＳ Ｐゴシック" charset="0"/>
                <a:sym typeface="Arial" charset="0"/>
              </a:rPr>
              <a:t> </a:t>
            </a:r>
            <a:r>
              <a:rPr lang="en-US" sz="2400" dirty="0" smtClean="0">
                <a:solidFill>
                  <a:srgbClr val="2A2A40"/>
                </a:solidFill>
                <a:latin typeface="Arial" charset="0"/>
                <a:ea typeface="ＭＳ Ｐゴシック" charset="0"/>
                <a:sym typeface="Arial" charset="0"/>
              </a:rPr>
              <a:t>  110,000 </a:t>
            </a:r>
            <a:r>
              <a:rPr lang="en-US" sz="2400" dirty="0">
                <a:solidFill>
                  <a:srgbClr val="2A2A40"/>
                </a:solidFill>
                <a:latin typeface="Arial" charset="0"/>
                <a:ea typeface="ＭＳ Ｐゴシック" charset="0"/>
                <a:sym typeface="Arial" charset="0"/>
              </a:rPr>
              <a:t>sq. ft. facility opened September 2013</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30 jobs, expected to employ 121 after three-stage plant completion</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$50 million investment </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Proximity to existing facilities</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Image of </a:t>
            </a:r>
            <a:r>
              <a:rPr lang="ja-JP" altLang="en-US" sz="2400" dirty="0">
                <a:solidFill>
                  <a:srgbClr val="2A2A40"/>
                </a:solidFill>
                <a:latin typeface="Arial" charset="0"/>
                <a:ea typeface="ＭＳ Ｐゴシック" charset="0"/>
                <a:sym typeface="Arial" charset="0"/>
              </a:rPr>
              <a:t>“</a:t>
            </a:r>
            <a:r>
              <a:rPr lang="en-US" altLang="ja-JP" sz="2400" dirty="0">
                <a:solidFill>
                  <a:srgbClr val="2A2A40"/>
                </a:solidFill>
                <a:latin typeface="Arial" charset="0"/>
                <a:ea typeface="Arial" charset="0"/>
                <a:cs typeface="Arial" charset="0"/>
                <a:sym typeface="Arial" charset="0"/>
              </a:rPr>
              <a:t>Made in America</a:t>
            </a:r>
            <a:r>
              <a:rPr lang="ja-JP" altLang="en-US" sz="2400" dirty="0">
                <a:solidFill>
                  <a:srgbClr val="2A2A40"/>
                </a:solidFill>
                <a:latin typeface="Arial" charset="0"/>
                <a:ea typeface="ＭＳ Ｐゴシック" charset="0"/>
                <a:sym typeface="Arial" charset="0"/>
              </a:rPr>
              <a:t>”</a:t>
            </a:r>
            <a:endParaRPr lang="en-US" altLang="ja-JP" sz="2400" dirty="0">
              <a:solidFill>
                <a:srgbClr val="666699"/>
              </a:solidFill>
              <a:latin typeface="Arial" charset="0"/>
              <a:ea typeface="Lucida Grande" charset="0"/>
              <a:cs typeface="Lucida Grande"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Arial" charset="0"/>
                <a:cs typeface="Arial" charset="0"/>
                <a:sym typeface="Arial" charset="0"/>
              </a:rPr>
              <a:t>Government incentives, including low-cost hydropower</a:t>
            </a:r>
            <a:endParaRPr lang="en-US" sz="2400" dirty="0">
              <a:solidFill>
                <a:srgbClr val="666699"/>
              </a:solidFill>
              <a:latin typeface="Arial" charset="0"/>
              <a:ea typeface="Lucida Grande" charset="0"/>
              <a:cs typeface="Lucida Grande"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Arial" charset="0"/>
                <a:cs typeface="Arial" charset="0"/>
                <a:sym typeface="Arial" charset="0"/>
              </a:rPr>
              <a:t>Planning two more construction phases, 34,000 sq. ft. and 30,000 sq. ft., over five years</a:t>
            </a:r>
          </a:p>
        </p:txBody>
      </p:sp>
      <p:sp>
        <p:nvSpPr>
          <p:cNvPr id="336901" name="Rectangle 5"/>
          <p:cNvSpPr>
            <a:spLocks/>
          </p:cNvSpPr>
          <p:nvPr/>
        </p:nvSpPr>
        <p:spPr bwMode="auto">
          <a:xfrm>
            <a:off x="152400" y="6019800"/>
            <a:ext cx="8775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Dan </a:t>
            </a:r>
            <a:r>
              <a:rPr lang="en-US" sz="1100" dirty="0" err="1">
                <a:solidFill>
                  <a:srgbClr val="190104"/>
                </a:solidFill>
                <a:latin typeface="Arial" charset="0"/>
                <a:ea typeface="ＭＳ Ｐゴシック" charset="0"/>
                <a:sym typeface="Arial" charset="0"/>
              </a:rPr>
              <a:t>Ilika</a:t>
            </a:r>
            <a:r>
              <a:rPr lang="en-US" sz="1100" dirty="0">
                <a:solidFill>
                  <a:srgbClr val="190104"/>
                </a:solidFill>
                <a:latin typeface="Arial" charset="0"/>
                <a:ea typeface="ＭＳ Ｐゴシック" charset="0"/>
                <a:sym typeface="Arial" charset="0"/>
              </a:rPr>
              <a:t>, </a:t>
            </a:r>
            <a:r>
              <a:rPr lang="en-US" sz="1100" dirty="0">
                <a:solidFill>
                  <a:srgbClr val="190104"/>
                </a:solidFill>
                <a:latin typeface="Arial Italic" charset="0"/>
                <a:ea typeface="ＭＳ Ｐゴシック" charset="0"/>
                <a:sym typeface="Arial Italic" charset="0"/>
              </a:rPr>
              <a:t>Canadian Manufacturing</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Plenty of perks for Canadian manufacturers mulling move to N.Y.</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October 10, 2013. </a:t>
            </a:r>
            <a:endParaRPr lang="en-US" altLang="ja-JP" sz="2400" dirty="0">
              <a:solidFill>
                <a:srgbClr val="666699"/>
              </a:solidFill>
              <a:latin typeface="Arial" charset="0"/>
              <a:ea typeface="Lucida Grande" charset="0"/>
              <a:cs typeface="Lucida Grande" charset="0"/>
              <a:sym typeface="Arial" charset="0"/>
            </a:endParaRPr>
          </a:p>
          <a:p>
            <a:pPr algn="l"/>
            <a:r>
              <a:rPr lang="en-US" sz="1100" dirty="0">
                <a:solidFill>
                  <a:srgbClr val="190104"/>
                </a:solidFill>
                <a:latin typeface="Arial Italic" charset="0"/>
                <a:ea typeface="Arial Italic" charset="0"/>
                <a:cs typeface="Arial Italic" charset="0"/>
                <a:sym typeface="Arial Italic" charset="0"/>
              </a:rPr>
              <a:t>Business Facilities</a:t>
            </a:r>
            <a:r>
              <a:rPr lang="en-US" sz="1100" dirty="0">
                <a:solidFill>
                  <a:srgbClr val="190104"/>
                </a:solidFill>
                <a:latin typeface="Arial" charset="0"/>
                <a:ea typeface="Arial" charset="0"/>
                <a:cs typeface="Arial"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Welded Tube of Canada Puts Operation in Lackawanna, NY.</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July 17, 2012.</a:t>
            </a:r>
            <a:endParaRPr lang="en-US" altLang="ja-JP" sz="2400" dirty="0">
              <a:solidFill>
                <a:srgbClr val="666699"/>
              </a:solidFill>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David </a:t>
            </a:r>
            <a:r>
              <a:rPr lang="en-US" sz="1100" dirty="0" err="1">
                <a:solidFill>
                  <a:srgbClr val="190104"/>
                </a:solidFill>
                <a:latin typeface="Arial" charset="0"/>
                <a:ea typeface="Arial" charset="0"/>
                <a:cs typeface="Arial" charset="0"/>
                <a:sym typeface="Arial" charset="0"/>
              </a:rPr>
              <a:t>Bertola</a:t>
            </a:r>
            <a:r>
              <a:rPr lang="en-US" sz="1100" dirty="0">
                <a:solidFill>
                  <a:srgbClr val="190104"/>
                </a:solidFill>
                <a:latin typeface="Arial" charset="0"/>
                <a:ea typeface="Arial" charset="0"/>
                <a:cs typeface="Arial" charset="0"/>
                <a:sym typeface="Arial" charset="0"/>
              </a:rPr>
              <a:t>, </a:t>
            </a:r>
            <a:r>
              <a:rPr lang="en-US" sz="1100" dirty="0">
                <a:solidFill>
                  <a:srgbClr val="190104"/>
                </a:solidFill>
                <a:latin typeface="Arial Italic" charset="0"/>
                <a:ea typeface="Arial Italic" charset="0"/>
                <a:cs typeface="Arial Italic" charset="0"/>
                <a:sym typeface="Arial Italic" charset="0"/>
              </a:rPr>
              <a:t>Buffalo Business First</a:t>
            </a:r>
            <a:r>
              <a:rPr lang="en-US" sz="1100" dirty="0">
                <a:solidFill>
                  <a:srgbClr val="190104"/>
                </a:solidFill>
                <a:latin typeface="Arial" charset="0"/>
                <a:ea typeface="Arial" charset="0"/>
                <a:cs typeface="Arial"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Production process starts at Welded Tube.</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September 4, 2013.</a:t>
            </a:r>
            <a:endParaRPr lang="en-US" altLang="ja-JP" sz="2400" dirty="0">
              <a:solidFill>
                <a:srgbClr val="666699"/>
              </a:solidFill>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James Fink, </a:t>
            </a:r>
            <a:r>
              <a:rPr lang="en-US" sz="1100" dirty="0">
                <a:solidFill>
                  <a:srgbClr val="190104"/>
                </a:solidFill>
                <a:latin typeface="Arial Italic" charset="0"/>
                <a:ea typeface="Arial Italic" charset="0"/>
                <a:cs typeface="Arial Italic" charset="0"/>
                <a:sym typeface="Arial Italic" charset="0"/>
              </a:rPr>
              <a:t>Buffalo Business First.</a:t>
            </a:r>
            <a:r>
              <a:rPr lang="en-US" sz="1100" dirty="0">
                <a:solidFill>
                  <a:srgbClr val="190104"/>
                </a:solidFill>
                <a:latin typeface="Arial" charset="0"/>
                <a:ea typeface="Arial" charset="0"/>
                <a:cs typeface="Arial"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Construction to begin on Welded Tube facilities.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October 31, 2012.</a:t>
            </a:r>
            <a:endParaRPr lang="en-US" sz="1100" dirty="0">
              <a:solidFill>
                <a:srgbClr val="190104"/>
              </a:solidFill>
              <a:latin typeface="Arial" charset="0"/>
              <a:ea typeface="Arial" charset="0"/>
              <a:cs typeface="Arial" charset="0"/>
              <a:sym typeface="Arial" charset="0"/>
            </a:endParaRPr>
          </a:p>
        </p:txBody>
      </p:sp>
      <p:sp>
        <p:nvSpPr>
          <p:cNvPr id="336902" name="Rectangle 6"/>
          <p:cNvSpPr>
            <a:spLocks/>
          </p:cNvSpPr>
          <p:nvPr/>
        </p:nvSpPr>
        <p:spPr bwMode="auto">
          <a:xfrm>
            <a:off x="1524000" y="25400"/>
            <a:ext cx="68707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Hollow Structural Section Tube</a:t>
            </a:r>
            <a:br>
              <a:rPr lang="en-US" sz="3200" dirty="0">
                <a:solidFill>
                  <a:srgbClr val="2A2A40"/>
                </a:solidFill>
                <a:latin typeface="Arial" charset="0"/>
                <a:ea typeface="ＭＳ Ｐゴシック" charset="0"/>
                <a:sym typeface="Arial" charset="0"/>
              </a:rPr>
            </a:br>
            <a:r>
              <a:rPr lang="en-US" sz="3200" dirty="0">
                <a:solidFill>
                  <a:srgbClr val="2A2A40"/>
                </a:solidFill>
                <a:latin typeface="Arial" charset="0"/>
                <a:ea typeface="ＭＳ Ｐゴシック" charset="0"/>
                <a:sym typeface="Arial" charset="0"/>
              </a:rPr>
              <a:t>(Foreign Direct Investment)</a:t>
            </a:r>
          </a:p>
        </p:txBody>
      </p:sp>
    </p:spTree>
  </p:cSld>
  <p:clrMapOvr>
    <a:masterClrMapping/>
  </p:clrMapOvr>
  <p:transition xmlns:p14="http://schemas.microsoft.com/office/powerpoint/2010/main"/>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21"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3997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25B2F458-D7CF-2848-AE9C-3F0A578B1A20}" type="slidenum">
              <a:rPr lang="en-US" sz="1800" smtClean="0">
                <a:solidFill>
                  <a:srgbClr val="000000"/>
                </a:solidFill>
                <a:latin typeface="Times New Roman" charset="0"/>
                <a:cs typeface="Times New Roman" charset="0"/>
                <a:sym typeface="Times New Roman" charset="0"/>
              </a:rPr>
              <a:pPr algn="r">
                <a:defRPr/>
              </a:pPr>
              <a:t>277</a:t>
            </a:fld>
            <a:endParaRPr lang="en-US" sz="1800" smtClean="0">
              <a:solidFill>
                <a:srgbClr val="000000"/>
              </a:solidFill>
              <a:latin typeface="Times New Roman" charset="0"/>
              <a:cs typeface="Times New Roman" charset="0"/>
              <a:sym typeface="Times New Roman" charset="0"/>
            </a:endParaRPr>
          </a:p>
        </p:txBody>
      </p:sp>
      <p:sp>
        <p:nvSpPr>
          <p:cNvPr id="339971" name="Rectangle 3"/>
          <p:cNvSpPr>
            <a:spLocks/>
          </p:cNvSpPr>
          <p:nvPr/>
        </p:nvSpPr>
        <p:spPr bwMode="auto">
          <a:xfrm>
            <a:off x="6248400" y="838200"/>
            <a:ext cx="2832100" cy="990600"/>
          </a:xfrm>
          <a:prstGeom prst="rect">
            <a:avLst/>
          </a:prstGeom>
          <a:solidFill>
            <a:srgbClr val="190104"/>
          </a:solidFill>
          <a:ln>
            <a:noFill/>
          </a:ln>
          <a:effectLst>
            <a:outerShdw blurRad="63500" dist="23039" dir="5400000" algn="ctr" rotWithShape="0">
              <a:schemeClr val="bg2">
                <a:alpha val="35036"/>
              </a:schemeClr>
            </a:outerShdw>
          </a:effectLst>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wrap="none" lIns="0" tIns="0" rIns="0" bIns="0"/>
          <a:lstStyle/>
          <a:p>
            <a:pPr>
              <a:defRPr/>
            </a:pPr>
            <a:endParaRPr lang="en-US"/>
          </a:p>
        </p:txBody>
      </p:sp>
      <p:sp>
        <p:nvSpPr>
          <p:cNvPr id="337924" name="Rectangle 4"/>
          <p:cNvSpPr>
            <a:spLocks/>
          </p:cNvSpPr>
          <p:nvPr/>
        </p:nvSpPr>
        <p:spPr bwMode="auto">
          <a:xfrm>
            <a:off x="1752600" y="-228600"/>
            <a:ext cx="74676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Heavy-Duty Windshield </a:t>
            </a:r>
            <a:r>
              <a:rPr lang="en-US" sz="3200" dirty="0" smtClean="0">
                <a:solidFill>
                  <a:srgbClr val="2A2A40"/>
                </a:solidFill>
                <a:latin typeface="Arial" charset="0"/>
                <a:ea typeface="ＭＳ Ｐゴシック" charset="0"/>
                <a:sym typeface="Arial" charset="0"/>
              </a:rPr>
              <a:t>Wiper </a:t>
            </a:r>
            <a:r>
              <a:rPr lang="en-US" sz="3200" dirty="0">
                <a:solidFill>
                  <a:srgbClr val="2A2A40"/>
                </a:solidFill>
                <a:latin typeface="Arial" charset="0"/>
                <a:ea typeface="ＭＳ Ｐゴシック" charset="0"/>
                <a:sym typeface="Arial" charset="0"/>
              </a:rPr>
              <a:t>Systems</a:t>
            </a:r>
          </a:p>
        </p:txBody>
      </p:sp>
      <p:sp>
        <p:nvSpPr>
          <p:cNvPr id="337925" name="Rectangle 5"/>
          <p:cNvSpPr>
            <a:spLocks/>
          </p:cNvSpPr>
          <p:nvPr/>
        </p:nvSpPr>
        <p:spPr bwMode="auto">
          <a:xfrm>
            <a:off x="152400" y="2209800"/>
            <a:ext cx="88519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WEXCO located in Pine Brook, NJ</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err="1">
                <a:solidFill>
                  <a:srgbClr val="2A2A40"/>
                </a:solidFill>
                <a:latin typeface="Arial" charset="0"/>
                <a:ea typeface="ＭＳ Ｐゴシック" charset="0"/>
                <a:sym typeface="Arial" charset="0"/>
              </a:rPr>
              <a:t>Reshored</a:t>
            </a:r>
            <a:r>
              <a:rPr lang="en-US" sz="2800" dirty="0">
                <a:solidFill>
                  <a:srgbClr val="2A2A40"/>
                </a:solidFill>
                <a:latin typeface="Arial" charset="0"/>
                <a:ea typeface="ＭＳ Ｐゴシック" charset="0"/>
                <a:sym typeface="Arial" charset="0"/>
              </a:rPr>
              <a:t> component sourcing from offshore vendors to </a:t>
            </a:r>
            <a:r>
              <a:rPr lang="en-US" sz="2800" dirty="0" err="1">
                <a:solidFill>
                  <a:srgbClr val="2A2A40"/>
                </a:solidFill>
                <a:latin typeface="Arial" charset="0"/>
                <a:ea typeface="ＭＳ Ｐゴシック" charset="0"/>
                <a:sym typeface="Arial" charset="0"/>
              </a:rPr>
              <a:t>AmTech</a:t>
            </a:r>
            <a:r>
              <a:rPr lang="en-US" sz="2800" dirty="0">
                <a:solidFill>
                  <a:srgbClr val="2A2A40"/>
                </a:solidFill>
                <a:latin typeface="Arial" charset="0"/>
                <a:ea typeface="ＭＳ Ｐゴシック" charset="0"/>
                <a:sym typeface="Arial" charset="0"/>
              </a:rPr>
              <a:t> International in Dayton, NJ</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Shorter lead time</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Higher quality and precision</a:t>
            </a:r>
          </a:p>
        </p:txBody>
      </p:sp>
      <p:sp>
        <p:nvSpPr>
          <p:cNvPr id="337926" name="Rectangle 6"/>
          <p:cNvSpPr>
            <a:spLocks/>
          </p:cNvSpPr>
          <p:nvPr/>
        </p:nvSpPr>
        <p:spPr bwMode="auto">
          <a:xfrm>
            <a:off x="215900" y="6248400"/>
            <a:ext cx="8928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a:t>
            </a:r>
            <a:r>
              <a:rPr lang="en-US" sz="1100" dirty="0">
                <a:solidFill>
                  <a:srgbClr val="190104"/>
                </a:solidFill>
                <a:latin typeface="Arial Italic" charset="0"/>
                <a:ea typeface="ＭＳ Ｐゴシック" charset="0"/>
                <a:sym typeface="Arial Italic" charset="0"/>
              </a:rPr>
              <a:t>Assembly Magazine</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Automotive Supplier Improves Quality, Delivery by </a:t>
            </a:r>
            <a:r>
              <a:rPr lang="en-US" altLang="ja-JP" sz="1100" dirty="0" err="1">
                <a:solidFill>
                  <a:srgbClr val="190104"/>
                </a:solidFill>
                <a:latin typeface="Arial" charset="0"/>
                <a:ea typeface="Arial" charset="0"/>
                <a:cs typeface="Arial" charset="0"/>
                <a:sym typeface="Arial" charset="0"/>
              </a:rPr>
              <a:t>Reshoring</a:t>
            </a:r>
            <a:r>
              <a:rPr lang="en-US" altLang="ja-JP" sz="1100" dirty="0">
                <a:solidFill>
                  <a:srgbClr val="190104"/>
                </a:solidFill>
                <a:latin typeface="Arial" charset="0"/>
                <a:ea typeface="Arial" charset="0"/>
                <a:cs typeface="Arial" charset="0"/>
                <a:sym typeface="Arial" charset="0"/>
              </a:rPr>
              <a:t>.</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September 9, 2013. http://</a:t>
            </a:r>
            <a:r>
              <a:rPr lang="en-US" altLang="ja-JP" sz="1100" dirty="0" err="1">
                <a:solidFill>
                  <a:srgbClr val="190104"/>
                </a:solidFill>
                <a:latin typeface="Arial" charset="0"/>
                <a:ea typeface="Arial" charset="0"/>
                <a:cs typeface="Arial" charset="0"/>
                <a:sym typeface="Arial" charset="0"/>
              </a:rPr>
              <a:t>www.assemblymag.com</a:t>
            </a:r>
            <a:r>
              <a:rPr lang="en-US" altLang="ja-JP" sz="1100" dirty="0">
                <a:solidFill>
                  <a:srgbClr val="190104"/>
                </a:solidFill>
                <a:latin typeface="Arial" charset="0"/>
                <a:ea typeface="Arial" charset="0"/>
                <a:cs typeface="Arial" charset="0"/>
                <a:sym typeface="Arial" charset="0"/>
              </a:rPr>
              <a:t>/articles/91519-automotive-supplier-improves-quality-delivery-by-reshoring</a:t>
            </a:r>
            <a:endParaRPr lang="en-US" sz="1100" dirty="0">
              <a:solidFill>
                <a:srgbClr val="190104"/>
              </a:solidFill>
              <a:latin typeface="Arial" charset="0"/>
              <a:ea typeface="Arial" charset="0"/>
              <a:cs typeface="Arial" charset="0"/>
              <a:sym typeface="Arial" charset="0"/>
            </a:endParaRPr>
          </a:p>
        </p:txBody>
      </p:sp>
      <p:pic>
        <p:nvPicPr>
          <p:cNvPr id="337927"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24600" y="990600"/>
            <a:ext cx="27051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37928"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324600" y="1943100"/>
            <a:ext cx="2628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96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4201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0A9AC482-E2E8-1149-830B-8B3384BB57AC}" type="slidenum">
              <a:rPr lang="en-US" sz="1800" smtClean="0">
                <a:solidFill>
                  <a:srgbClr val="000000"/>
                </a:solidFill>
                <a:latin typeface="Times New Roman" charset="0"/>
                <a:cs typeface="Times New Roman" charset="0"/>
                <a:sym typeface="Times New Roman" charset="0"/>
              </a:rPr>
              <a:pPr algn="r">
                <a:defRPr/>
              </a:pPr>
              <a:t>278</a:t>
            </a:fld>
            <a:endParaRPr lang="en-US" sz="1800" smtClean="0">
              <a:solidFill>
                <a:srgbClr val="000000"/>
              </a:solidFill>
              <a:latin typeface="Times New Roman" charset="0"/>
              <a:cs typeface="Times New Roman" charset="0"/>
              <a:sym typeface="Times New Roman" charset="0"/>
            </a:endParaRPr>
          </a:p>
        </p:txBody>
      </p:sp>
      <p:sp>
        <p:nvSpPr>
          <p:cNvPr id="339971" name="Rectangle 3"/>
          <p:cNvSpPr>
            <a:spLocks/>
          </p:cNvSpPr>
          <p:nvPr/>
        </p:nvSpPr>
        <p:spPr bwMode="auto">
          <a:xfrm>
            <a:off x="1752600" y="742950"/>
            <a:ext cx="7251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r"/>
            <a:r>
              <a:rPr lang="en-US" sz="3000">
                <a:solidFill>
                  <a:srgbClr val="E40B2A"/>
                </a:solidFill>
                <a:latin typeface="Arial" charset="0"/>
                <a:ea typeface="ＭＳ Ｐゴシック" charset="0"/>
                <a:sym typeface="Arial" charset="0"/>
              </a:rPr>
              <a:t>                </a:t>
            </a:r>
          </a:p>
        </p:txBody>
      </p:sp>
      <p:sp>
        <p:nvSpPr>
          <p:cNvPr id="339972" name="Rectangle 4"/>
          <p:cNvSpPr>
            <a:spLocks/>
          </p:cNvSpPr>
          <p:nvPr/>
        </p:nvSpPr>
        <p:spPr bwMode="auto">
          <a:xfrm>
            <a:off x="152400" y="1600200"/>
            <a:ext cx="88519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9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50% of Frisbee production </a:t>
            </a:r>
            <a:endParaRPr lang="en-US" sz="2800" dirty="0">
              <a:solidFill>
                <a:srgbClr val="666699"/>
              </a:solidFill>
              <a:latin typeface="Arial" charset="0"/>
              <a:ea typeface="ＭＳ Ｐゴシック" charset="0"/>
              <a:sym typeface="Arial" charset="0"/>
            </a:endParaRPr>
          </a:p>
          <a:p>
            <a:pPr marL="303213" indent="-303213" algn="l">
              <a:spcBef>
                <a:spcPts val="9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China back to CA and MI</a:t>
            </a:r>
            <a:endParaRPr lang="en-US" sz="2800" dirty="0">
              <a:solidFill>
                <a:srgbClr val="666699"/>
              </a:solidFill>
              <a:latin typeface="Arial" charset="0"/>
              <a:ea typeface="ＭＳ Ｐゴシック" charset="0"/>
              <a:sym typeface="Arial" charset="0"/>
            </a:endParaRPr>
          </a:p>
          <a:p>
            <a:pPr marL="303213" indent="-303213" algn="l">
              <a:spcBef>
                <a:spcPts val="9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8 jobs added</a:t>
            </a:r>
          </a:p>
        </p:txBody>
      </p:sp>
      <p:pic>
        <p:nvPicPr>
          <p:cNvPr id="339973"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29400" y="838200"/>
            <a:ext cx="205740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 name="Rectangle 4"/>
          <p:cNvSpPr>
            <a:spLocks/>
          </p:cNvSpPr>
          <p:nvPr/>
        </p:nvSpPr>
        <p:spPr bwMode="auto">
          <a:xfrm>
            <a:off x="914400" y="-228600"/>
            <a:ext cx="74676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smtClean="0">
                <a:solidFill>
                  <a:srgbClr val="2A2A40"/>
                </a:solidFill>
                <a:latin typeface="Arial" charset="0"/>
                <a:ea typeface="ＭＳ Ｐゴシック" charset="0"/>
                <a:sym typeface="Arial" charset="0"/>
              </a:rPr>
              <a:t>Frisbees</a:t>
            </a:r>
            <a:endParaRPr lang="en-US" sz="3200" dirty="0">
              <a:solidFill>
                <a:srgbClr val="2A2A40"/>
              </a:solidFill>
              <a:latin typeface="Arial" charset="0"/>
              <a:ea typeface="ＭＳ Ｐゴシック" charset="0"/>
              <a:sym typeface="Arial" charset="0"/>
            </a:endParaRPr>
          </a:p>
        </p:txBody>
      </p:sp>
    </p:spTree>
  </p:cSld>
  <p:clrMapOvr>
    <a:masterClrMapping/>
  </p:clrMapOvr>
  <p:transition xmlns:p14="http://schemas.microsoft.com/office/powerpoint/2010/main"/>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099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4304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DA0B307F-8357-E14D-8214-F93B8A3B556B}" type="slidenum">
              <a:rPr lang="en-US" sz="1800" smtClean="0">
                <a:solidFill>
                  <a:srgbClr val="000000"/>
                </a:solidFill>
                <a:latin typeface="Times New Roman" charset="0"/>
                <a:cs typeface="Times New Roman" charset="0"/>
                <a:sym typeface="Times New Roman" charset="0"/>
              </a:rPr>
              <a:pPr algn="r">
                <a:defRPr/>
              </a:pPr>
              <a:t>279</a:t>
            </a:fld>
            <a:endParaRPr lang="en-US" sz="1800" smtClean="0">
              <a:solidFill>
                <a:srgbClr val="000000"/>
              </a:solidFill>
              <a:latin typeface="Times New Roman" charset="0"/>
              <a:cs typeface="Times New Roman" charset="0"/>
              <a:sym typeface="Times New Roman" charset="0"/>
            </a:endParaRPr>
          </a:p>
        </p:txBody>
      </p:sp>
      <p:sp>
        <p:nvSpPr>
          <p:cNvPr id="340995" name="Rectangle 3"/>
          <p:cNvSpPr>
            <a:spLocks/>
          </p:cNvSpPr>
          <p:nvPr/>
        </p:nvSpPr>
        <p:spPr bwMode="auto">
          <a:xfrm>
            <a:off x="2819400" y="0"/>
            <a:ext cx="27559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r"/>
            <a:r>
              <a:rPr lang="en-US" sz="3200" dirty="0">
                <a:solidFill>
                  <a:srgbClr val="2A2A40"/>
                </a:solidFill>
                <a:latin typeface="Arial" charset="0"/>
                <a:ea typeface="ＭＳ Ｐゴシック" charset="0"/>
                <a:sym typeface="Arial" charset="0"/>
              </a:rPr>
              <a:t>Appliances</a:t>
            </a:r>
          </a:p>
        </p:txBody>
      </p:sp>
      <p:sp>
        <p:nvSpPr>
          <p:cNvPr id="340996" name="Rectangle 4"/>
          <p:cNvSpPr>
            <a:spLocks/>
          </p:cNvSpPr>
          <p:nvPr/>
        </p:nvSpPr>
        <p:spPr bwMode="auto">
          <a:xfrm>
            <a:off x="152400" y="1600200"/>
            <a:ext cx="88519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China to Greenville, Ohio</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 Moved Production of small appliance </a:t>
            </a:r>
            <a:r>
              <a:rPr lang="en-US" sz="2800" dirty="0" err="1">
                <a:solidFill>
                  <a:srgbClr val="2A2A40"/>
                </a:solidFill>
                <a:latin typeface="Arial" charset="0"/>
                <a:ea typeface="ＭＳ Ｐゴシック" charset="0"/>
                <a:sym typeface="Arial" charset="0"/>
              </a:rPr>
              <a:t>KitchenAid</a:t>
            </a:r>
            <a:r>
              <a:rPr lang="en-US" sz="2800" dirty="0">
                <a:solidFill>
                  <a:srgbClr val="2A2A40"/>
                </a:solidFill>
                <a:latin typeface="Arial" charset="0"/>
                <a:ea typeface="ＭＳ Ｐゴシック" charset="0"/>
                <a:sym typeface="Arial" charset="0"/>
              </a:rPr>
              <a:t> hand mixers to the large appliance factory in Greenville</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Created 15 jobs at whirlpool, and 10 at their supplier Core Systems LLC</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E40B2A"/>
                </a:solidFill>
                <a:latin typeface="Arial" charset="0"/>
                <a:ea typeface="ＭＳ Ｐゴシック" charset="0"/>
                <a:sym typeface="Arial" charset="0"/>
              </a:rPr>
              <a:t>Made more sense to use the factory they already had than to build a new one</a:t>
            </a:r>
          </a:p>
        </p:txBody>
      </p:sp>
      <p:sp>
        <p:nvSpPr>
          <p:cNvPr id="340997" name="Rectangle 5"/>
          <p:cNvSpPr>
            <a:spLocks/>
          </p:cNvSpPr>
          <p:nvPr/>
        </p:nvSpPr>
        <p:spPr bwMode="auto">
          <a:xfrm>
            <a:off x="228600" y="6324600"/>
            <a:ext cx="68072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chemeClr val="bg2"/>
                </a:solidFill>
                <a:latin typeface="Arial" charset="0"/>
                <a:ea typeface="ＭＳ Ｐゴシック" charset="0"/>
                <a:sym typeface="Arial" charset="0"/>
              </a:rPr>
              <a:t>Source: WSJ: Once Made in China: Jobs Trickle Back to U.S. Plants By JAMES R. HAGERTY May 21,2012</a:t>
            </a:r>
          </a:p>
        </p:txBody>
      </p:sp>
      <p:pic>
        <p:nvPicPr>
          <p:cNvPr id="34099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67413" y="609600"/>
            <a:ext cx="3162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993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75EA9536-A690-2B44-8869-B7A650D47FBF}" type="slidenum">
              <a:rPr lang="en-US" sz="1800" smtClean="0">
                <a:solidFill>
                  <a:srgbClr val="000000"/>
                </a:solidFill>
                <a:latin typeface="Times New Roman" charset="0"/>
                <a:cs typeface="Times New Roman" charset="0"/>
                <a:sym typeface="Times New Roman" charset="0"/>
              </a:rPr>
              <a:pPr algn="r">
                <a:defRPr/>
              </a:pPr>
              <a:t>28</a:t>
            </a:fld>
            <a:endParaRPr lang="en-US" sz="1800" smtClean="0">
              <a:solidFill>
                <a:srgbClr val="000000"/>
              </a:solidFill>
              <a:latin typeface="Times New Roman" charset="0"/>
              <a:cs typeface="Times New Roman" charset="0"/>
              <a:sym typeface="Times New Roman" charset="0"/>
            </a:endParaRPr>
          </a:p>
        </p:txBody>
      </p:sp>
      <p:sp>
        <p:nvSpPr>
          <p:cNvPr id="37891" name="Rectangle 3"/>
          <p:cNvSpPr>
            <a:spLocks/>
          </p:cNvSpPr>
          <p:nvPr/>
        </p:nvSpPr>
        <p:spPr bwMode="auto">
          <a:xfrm>
            <a:off x="2120900" y="-228600"/>
            <a:ext cx="67945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Pharmaceutical </a:t>
            </a:r>
            <a:r>
              <a:rPr lang="en-US" sz="3200" dirty="0" smtClean="0">
                <a:solidFill>
                  <a:srgbClr val="2A2A40"/>
                </a:solidFill>
                <a:latin typeface="Arial" charset="0"/>
                <a:ea typeface="ＭＳ Ｐゴシック" charset="0"/>
                <a:sym typeface="Arial" charset="0"/>
              </a:rPr>
              <a:t>Research (</a:t>
            </a:r>
            <a:r>
              <a:rPr lang="en-US" sz="3200" dirty="0">
                <a:solidFill>
                  <a:srgbClr val="2A2A40"/>
                </a:solidFill>
                <a:latin typeface="Arial" charset="0"/>
                <a:ea typeface="ＭＳ Ｐゴシック" charset="0"/>
                <a:sym typeface="Arial" charset="0"/>
              </a:rPr>
              <a:t>Services)</a:t>
            </a:r>
          </a:p>
        </p:txBody>
      </p:sp>
      <p:sp>
        <p:nvSpPr>
          <p:cNvPr id="37892" name="Rectangle 4"/>
          <p:cNvSpPr>
            <a:spLocks/>
          </p:cNvSpPr>
          <p:nvPr/>
        </p:nvSpPr>
        <p:spPr bwMode="auto">
          <a:xfrm>
            <a:off x="152400" y="1905000"/>
            <a:ext cx="88519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400" dirty="0">
                <a:solidFill>
                  <a:srgbClr val="190104"/>
                </a:solidFill>
                <a:latin typeface="Arial" charset="0"/>
                <a:ea typeface="ＭＳ Ｐゴシック" charset="0"/>
                <a:sym typeface="Arial" charset="0"/>
              </a:rPr>
              <a:t>French company chose Newark, NJ to build North American headquarters over Boston, New York</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190104"/>
                </a:solidFill>
                <a:latin typeface="Arial" charset="0"/>
                <a:ea typeface="ＭＳ Ｐゴシック" charset="0"/>
                <a:sym typeface="Arial" charset="0"/>
              </a:rPr>
              <a:t>Early-stage drug studies for European clients who need clinical trials in U.S.</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190104"/>
                </a:solidFill>
                <a:latin typeface="Arial" charset="0"/>
                <a:ea typeface="ＭＳ Ｐゴシック" charset="0"/>
                <a:sym typeface="Arial" charset="0"/>
              </a:rPr>
              <a:t>60+ permanent jobs</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190104"/>
                </a:solidFill>
                <a:latin typeface="Arial" charset="0"/>
                <a:ea typeface="ＭＳ Ｐゴシック" charset="0"/>
                <a:sym typeface="Arial" charset="0"/>
              </a:rPr>
              <a:t>Additional hundreds of construction jobs</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190104"/>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ja-JP" altLang="en-US" sz="2000" dirty="0">
                <a:solidFill>
                  <a:srgbClr val="190104"/>
                </a:solidFill>
                <a:latin typeface="Arial" charset="0"/>
                <a:ea typeface="ＭＳ Ｐゴシック" charset="0"/>
                <a:sym typeface="Arial" charset="0"/>
              </a:rPr>
              <a:t>“</a:t>
            </a:r>
            <a:r>
              <a:rPr lang="en-US" altLang="ja-JP" sz="2000" dirty="0">
                <a:solidFill>
                  <a:srgbClr val="190104"/>
                </a:solidFill>
                <a:latin typeface="Arial" charset="0"/>
                <a:ea typeface="Arial" charset="0"/>
                <a:cs typeface="Arial" charset="0"/>
                <a:sym typeface="Arial" charset="0"/>
              </a:rPr>
              <a:t>Proximity to superior research and medical facilities and to a major transportation center</a:t>
            </a:r>
            <a:r>
              <a:rPr lang="ja-JP" altLang="en-US" sz="2000" dirty="0">
                <a:solidFill>
                  <a:srgbClr val="190104"/>
                </a:solidFill>
                <a:latin typeface="Arial" charset="0"/>
                <a:ea typeface="ＭＳ Ｐゴシック" charset="0"/>
                <a:sym typeface="Arial" charset="0"/>
              </a:rPr>
              <a:t>”</a:t>
            </a:r>
            <a:endParaRPr lang="en-US" altLang="ja-JP" sz="2400" dirty="0">
              <a:solidFill>
                <a:srgbClr val="666699"/>
              </a:solidFill>
              <a:latin typeface="Arial" charset="0"/>
              <a:ea typeface="Lucida Grande" charset="0"/>
              <a:cs typeface="Lucida Grande"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190104"/>
                </a:solidFill>
                <a:latin typeface="Arial" charset="0"/>
                <a:ea typeface="Arial" charset="0"/>
                <a:cs typeface="Arial" charset="0"/>
                <a:sym typeface="Arial" charset="0"/>
              </a:rPr>
              <a:t>$689,850 Business Employment Incentive Program grant, potential to increase up to $1.2 million over 10 years</a:t>
            </a:r>
          </a:p>
        </p:txBody>
      </p:sp>
      <p:pic>
        <p:nvPicPr>
          <p:cNvPr id="37893"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39000" y="665148"/>
            <a:ext cx="1676400" cy="120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7894" name="Rectangle 6"/>
          <p:cNvSpPr>
            <a:spLocks/>
          </p:cNvSpPr>
          <p:nvPr/>
        </p:nvSpPr>
        <p:spPr bwMode="auto">
          <a:xfrm>
            <a:off x="228600" y="6324600"/>
            <a:ext cx="8699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a:t>
            </a:r>
            <a:r>
              <a:rPr lang="en-US" sz="1100" dirty="0" err="1">
                <a:solidFill>
                  <a:srgbClr val="190104"/>
                </a:solidFill>
                <a:latin typeface="Arial Italic" charset="0"/>
                <a:ea typeface="ＭＳ Ｐゴシック" charset="0"/>
                <a:sym typeface="Arial Italic" charset="0"/>
              </a:rPr>
              <a:t>NJBiz</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French </a:t>
            </a:r>
            <a:r>
              <a:rPr lang="en-US" altLang="ja-JP" sz="1100" dirty="0" err="1">
                <a:solidFill>
                  <a:srgbClr val="190104"/>
                </a:solidFill>
                <a:latin typeface="Arial" charset="0"/>
                <a:ea typeface="Arial" charset="0"/>
                <a:cs typeface="Arial" charset="0"/>
                <a:sym typeface="Arial" charset="0"/>
              </a:rPr>
              <a:t>pharma</a:t>
            </a:r>
            <a:r>
              <a:rPr lang="en-US" altLang="ja-JP" sz="1100" dirty="0">
                <a:solidFill>
                  <a:srgbClr val="190104"/>
                </a:solidFill>
                <a:latin typeface="Arial" charset="0"/>
                <a:ea typeface="Arial" charset="0"/>
                <a:cs typeface="Arial" charset="0"/>
                <a:sym typeface="Arial" charset="0"/>
              </a:rPr>
              <a:t> research company to call Newark home.</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January 24, 2013. </a:t>
            </a:r>
            <a:r>
              <a:rPr lang="en-US" altLang="ja-JP" sz="1100" u="sng" dirty="0">
                <a:solidFill>
                  <a:srgbClr val="CCCCFF"/>
                </a:solidFill>
                <a:latin typeface="Arial" charset="0"/>
                <a:ea typeface="Arial" charset="0"/>
                <a:cs typeface="Arial" charset="0"/>
                <a:sym typeface="Arial" charset="0"/>
                <a:hlinkClick r:id="rId5"/>
              </a:rPr>
              <a:t>http://www.njbiz.com/article/20130124/NJBIZ01/130129919</a:t>
            </a:r>
            <a:r>
              <a:rPr lang="en-US" altLang="ja-JP" sz="1100" dirty="0">
                <a:solidFill>
                  <a:srgbClr val="190104"/>
                </a:solidFill>
                <a:latin typeface="Arial" charset="0"/>
                <a:ea typeface="Arial" charset="0"/>
                <a:cs typeface="Arial" charset="0"/>
                <a:sym typeface="Arial" charset="0"/>
              </a:rPr>
              <a:t>. </a:t>
            </a:r>
            <a:endParaRPr lang="en-US" sz="1100" dirty="0">
              <a:solidFill>
                <a:srgbClr val="190104"/>
              </a:solidFill>
              <a:latin typeface="Arial" charset="0"/>
              <a:ea typeface="Arial" charset="0"/>
              <a:cs typeface="Arial" charset="0"/>
              <a:sym typeface="Arial" charset="0"/>
            </a:endParaRPr>
          </a:p>
        </p:txBody>
      </p:sp>
    </p:spTree>
  </p:cSld>
  <p:clrMapOvr>
    <a:masterClrMapping/>
  </p:clrMapOvr>
  <p:transition xmlns:p14="http://schemas.microsoft.com/office/powerpoint/2010/main"/>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01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4406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A9208DE7-DF4C-4847-842D-CB3E6FBAB872}" type="slidenum">
              <a:rPr lang="en-US" sz="1800" smtClean="0">
                <a:solidFill>
                  <a:srgbClr val="000000"/>
                </a:solidFill>
                <a:latin typeface="Times New Roman" charset="0"/>
                <a:cs typeface="Times New Roman" charset="0"/>
                <a:sym typeface="Times New Roman" charset="0"/>
              </a:rPr>
              <a:pPr algn="r">
                <a:defRPr/>
              </a:pPr>
              <a:t>280</a:t>
            </a:fld>
            <a:endParaRPr lang="en-US" sz="1800" smtClean="0">
              <a:solidFill>
                <a:srgbClr val="000000"/>
              </a:solidFill>
              <a:latin typeface="Times New Roman" charset="0"/>
              <a:cs typeface="Times New Roman" charset="0"/>
              <a:sym typeface="Times New Roman" charset="0"/>
            </a:endParaRPr>
          </a:p>
        </p:txBody>
      </p:sp>
      <p:sp>
        <p:nvSpPr>
          <p:cNvPr id="344067" name="Rectangle 3"/>
          <p:cNvSpPr>
            <a:spLocks noGrp="1" noChangeArrowheads="1"/>
          </p:cNvSpPr>
          <p:nvPr>
            <p:ph type="title"/>
          </p:nvPr>
        </p:nvSpPr>
        <p:spPr>
          <a:xfrm>
            <a:off x="1654175" y="0"/>
            <a:ext cx="6270625" cy="5334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Small Appliances</a:t>
            </a:r>
          </a:p>
        </p:txBody>
      </p:sp>
      <p:sp>
        <p:nvSpPr>
          <p:cNvPr id="342020" name="Rectangle 4"/>
          <p:cNvSpPr>
            <a:spLocks/>
          </p:cNvSpPr>
          <p:nvPr/>
        </p:nvSpPr>
        <p:spPr bwMode="auto">
          <a:xfrm>
            <a:off x="144463" y="2036763"/>
            <a:ext cx="88519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China to Greenville, OH</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400 jobs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$40 million investment</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Skilled workforce</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Government incentives</a:t>
            </a:r>
          </a:p>
        </p:txBody>
      </p:sp>
      <p:sp>
        <p:nvSpPr>
          <p:cNvPr id="342021" name="Rectangle 5"/>
          <p:cNvSpPr>
            <a:spLocks/>
          </p:cNvSpPr>
          <p:nvPr/>
        </p:nvSpPr>
        <p:spPr bwMode="auto">
          <a:xfrm>
            <a:off x="163513" y="6096000"/>
            <a:ext cx="8775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Brown: Whirlpool decision to </a:t>
            </a:r>
            <a:r>
              <a:rPr lang="en-US" altLang="ja-JP" sz="1100" dirty="0" err="1">
                <a:solidFill>
                  <a:srgbClr val="190104"/>
                </a:solidFill>
                <a:latin typeface="Arial" charset="0"/>
                <a:ea typeface="Arial" charset="0"/>
                <a:cs typeface="Arial" charset="0"/>
                <a:sym typeface="Arial" charset="0"/>
              </a:rPr>
              <a:t>reshore</a:t>
            </a:r>
            <a:r>
              <a:rPr lang="en-US" altLang="ja-JP" sz="1100" dirty="0">
                <a:solidFill>
                  <a:srgbClr val="190104"/>
                </a:solidFill>
                <a:latin typeface="Arial" charset="0"/>
                <a:ea typeface="Arial" charset="0"/>
                <a:cs typeface="Arial" charset="0"/>
                <a:sym typeface="Arial" charset="0"/>
              </a:rPr>
              <a:t> nearly 400 jobs a testament to the strength of Ohio workers and manufacturing.</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Sherrod Brown, Senator for Ohio</a:t>
            </a:r>
            <a:r>
              <a:rPr lang="en-US" altLang="ja-JP" sz="1100" dirty="0">
                <a:solidFill>
                  <a:srgbClr val="190104"/>
                </a:solidFill>
                <a:latin typeface="Arial" charset="0"/>
                <a:ea typeface="Arial" charset="0"/>
                <a:cs typeface="Arial" charset="0"/>
                <a:sym typeface="Arial" charset="0"/>
              </a:rPr>
              <a:t>. March 14, 2014.</a:t>
            </a:r>
            <a:endParaRPr lang="en-US" altLang="ja-JP" sz="1100" dirty="0">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Joel Hans,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Whirlpool to invest $40m, add 400 jobs in Ohio.</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err="1">
                <a:solidFill>
                  <a:srgbClr val="190104"/>
                </a:solidFill>
                <a:latin typeface="Arial Italic" charset="0"/>
                <a:ea typeface="Arial Italic" charset="0"/>
                <a:cs typeface="Arial Italic" charset="0"/>
                <a:sym typeface="Arial Italic" charset="0"/>
              </a:rPr>
              <a:t>Manufacturing.net</a:t>
            </a:r>
            <a:r>
              <a:rPr lang="en-US" altLang="ja-JP" sz="1100" dirty="0">
                <a:solidFill>
                  <a:srgbClr val="190104"/>
                </a:solidFill>
                <a:latin typeface="Arial" charset="0"/>
                <a:ea typeface="Arial" charset="0"/>
                <a:cs typeface="Arial" charset="0"/>
                <a:sym typeface="Arial" charset="0"/>
              </a:rPr>
              <a:t>. March 14, 2014.</a:t>
            </a:r>
            <a:endParaRPr lang="en-US" sz="1100" dirty="0">
              <a:solidFill>
                <a:srgbClr val="190104"/>
              </a:solidFill>
              <a:latin typeface="Arial" charset="0"/>
              <a:ea typeface="Arial" charset="0"/>
              <a:cs typeface="Arial" charset="0"/>
              <a:sym typeface="Arial" charset="0"/>
            </a:endParaRPr>
          </a:p>
        </p:txBody>
      </p:sp>
      <p:pic>
        <p:nvPicPr>
          <p:cNvPr id="342022"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9800" y="685800"/>
            <a:ext cx="2428875" cy="123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342023"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11713" y="823913"/>
            <a:ext cx="3976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304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4509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A0D0D141-C483-E245-A38B-70F2FA46A678}" type="slidenum">
              <a:rPr lang="en-US" sz="1800" smtClean="0">
                <a:solidFill>
                  <a:srgbClr val="000000"/>
                </a:solidFill>
                <a:latin typeface="Times New Roman" charset="0"/>
                <a:cs typeface="Times New Roman" charset="0"/>
                <a:sym typeface="Times New Roman" charset="0"/>
              </a:rPr>
              <a:pPr algn="r">
                <a:defRPr/>
              </a:pPr>
              <a:t>281</a:t>
            </a:fld>
            <a:endParaRPr lang="en-US" sz="1800" smtClean="0">
              <a:solidFill>
                <a:srgbClr val="000000"/>
              </a:solidFill>
              <a:latin typeface="Times New Roman" charset="0"/>
              <a:cs typeface="Times New Roman" charset="0"/>
              <a:sym typeface="Times New Roman" charset="0"/>
            </a:endParaRPr>
          </a:p>
        </p:txBody>
      </p:sp>
      <p:sp>
        <p:nvSpPr>
          <p:cNvPr id="343043" name="Rectangle 3"/>
          <p:cNvSpPr>
            <a:spLocks/>
          </p:cNvSpPr>
          <p:nvPr/>
        </p:nvSpPr>
        <p:spPr bwMode="auto">
          <a:xfrm>
            <a:off x="1219200" y="-39688"/>
            <a:ext cx="74803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Front-loading Washers</a:t>
            </a:r>
            <a:br>
              <a:rPr lang="en-US" sz="3200" dirty="0">
                <a:solidFill>
                  <a:srgbClr val="2A2A40"/>
                </a:solidFill>
                <a:latin typeface="Arial" charset="0"/>
                <a:ea typeface="ＭＳ Ｐゴシック" charset="0"/>
                <a:sym typeface="Arial" charset="0"/>
              </a:rPr>
            </a:br>
            <a:r>
              <a:rPr lang="en-US" sz="3200" dirty="0">
                <a:solidFill>
                  <a:srgbClr val="2A2A40"/>
                </a:solidFill>
                <a:latin typeface="Arial" charset="0"/>
                <a:ea typeface="ＭＳ Ｐゴシック" charset="0"/>
                <a:sym typeface="Arial" charset="0"/>
              </a:rPr>
              <a:t>(Kept from Offshoring)</a:t>
            </a:r>
          </a:p>
        </p:txBody>
      </p:sp>
      <p:sp>
        <p:nvSpPr>
          <p:cNvPr id="343044" name="Rectangle 4"/>
          <p:cNvSpPr>
            <a:spLocks/>
          </p:cNvSpPr>
          <p:nvPr/>
        </p:nvSpPr>
        <p:spPr bwMode="auto">
          <a:xfrm>
            <a:off x="152400" y="1752600"/>
            <a:ext cx="88519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Five year, $1 billion investment in U.S. facilities</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 to onshore:</a:t>
            </a:r>
            <a:endParaRPr lang="en-US" sz="28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FF0000"/>
                </a:solidFill>
                <a:latin typeface="Arial" charset="0"/>
                <a:ea typeface="ＭＳ Ｐゴシック" charset="0"/>
                <a:sym typeface="Arial" charset="0"/>
              </a:rPr>
              <a:t>Freight cost</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FF0000"/>
                </a:solidFill>
                <a:latin typeface="Arial" charset="0"/>
                <a:ea typeface="ＭＳ Ｐゴシック" charset="0"/>
                <a:sym typeface="Arial" charset="0"/>
              </a:rPr>
              <a:t>Higher productivity</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1500 jobs</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$200 million plant in TN</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80% of U.S.-sold products are made in the U.S</a:t>
            </a:r>
            <a:r>
              <a:rPr lang="en-US" sz="2400" dirty="0">
                <a:solidFill>
                  <a:srgbClr val="2A2A40"/>
                </a:solidFill>
                <a:latin typeface="Arial" charset="0"/>
                <a:ea typeface="ＭＳ Ｐゴシック" charset="0"/>
                <a:sym typeface="Arial" charset="0"/>
              </a:rPr>
              <a:t>.</a:t>
            </a:r>
          </a:p>
        </p:txBody>
      </p:sp>
      <p:sp>
        <p:nvSpPr>
          <p:cNvPr id="343045" name="Rectangle 5"/>
          <p:cNvSpPr>
            <a:spLocks/>
          </p:cNvSpPr>
          <p:nvPr/>
        </p:nvSpPr>
        <p:spPr bwMode="auto">
          <a:xfrm>
            <a:off x="381000" y="5715000"/>
            <a:ext cx="680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Made in America? How to know which flag-waving products are true red, white, and blue.</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Consumer Reports</a:t>
            </a:r>
            <a:r>
              <a:rPr lang="en-US" altLang="ja-JP" sz="1100" dirty="0">
                <a:solidFill>
                  <a:srgbClr val="190104"/>
                </a:solidFill>
                <a:latin typeface="Arial" charset="0"/>
                <a:ea typeface="Arial" charset="0"/>
                <a:cs typeface="Arial" charset="0"/>
                <a:sym typeface="Arial" charset="0"/>
              </a:rPr>
              <a:t>. </a:t>
            </a:r>
            <a:r>
              <a:rPr lang="en-US" altLang="ja-JP" sz="1100" u="sng" dirty="0">
                <a:solidFill>
                  <a:srgbClr val="CCCCFF"/>
                </a:solidFill>
                <a:latin typeface="Arial" charset="0"/>
                <a:ea typeface="Arial" charset="0"/>
                <a:cs typeface="Arial" charset="0"/>
                <a:sym typeface="Arial" charset="0"/>
                <a:hlinkClick r:id="rId3"/>
              </a:rPr>
              <a:t>http://www.consumerreports.org/cro/magazine/2013/02/made-in-america/index.htm</a:t>
            </a:r>
            <a:r>
              <a:rPr lang="en-US" altLang="ja-JP" sz="1100" dirty="0">
                <a:solidFill>
                  <a:srgbClr val="190104"/>
                </a:solidFill>
                <a:latin typeface="Arial" charset="0"/>
                <a:ea typeface="Arial" charset="0"/>
                <a:cs typeface="Arial" charset="0"/>
                <a:sym typeface="Arial" charset="0"/>
              </a:rPr>
              <a:t> </a:t>
            </a:r>
            <a:endParaRPr lang="en-US" altLang="ja-JP" sz="2400" dirty="0">
              <a:solidFill>
                <a:srgbClr val="666699"/>
              </a:solidFill>
              <a:latin typeface="Arial" charset="0"/>
              <a:ea typeface="Lucida Grande" charset="0"/>
              <a:cs typeface="Lucida Grande" charset="0"/>
              <a:sym typeface="Arial" charset="0"/>
            </a:endParaRPr>
          </a:p>
          <a:p>
            <a:pPr algn="l"/>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US firms </a:t>
            </a:r>
            <a:r>
              <a:rPr lang="ja-JP" altLang="en-US" sz="1100" dirty="0">
                <a:solidFill>
                  <a:srgbClr val="190104"/>
                </a:solidFill>
                <a:latin typeface="Arial" charset="0"/>
                <a:ea typeface="ＭＳ Ｐゴシック" charset="0"/>
                <a:sym typeface="Arial" charset="0"/>
              </a:rPr>
              <a:t>‘</a:t>
            </a:r>
            <a:r>
              <a:rPr lang="en-US" altLang="ja-JP" sz="1100" dirty="0" err="1">
                <a:solidFill>
                  <a:srgbClr val="190104"/>
                </a:solidFill>
                <a:latin typeface="Arial" charset="0"/>
                <a:ea typeface="Arial" charset="0"/>
                <a:cs typeface="Arial" charset="0"/>
                <a:sym typeface="Arial" charset="0"/>
              </a:rPr>
              <a:t>reshore</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manufacturing as costs rise in China, India.</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err="1">
                <a:solidFill>
                  <a:srgbClr val="190104"/>
                </a:solidFill>
                <a:latin typeface="Arial" charset="0"/>
                <a:ea typeface="Arial" charset="0"/>
                <a:cs typeface="Arial" charset="0"/>
                <a:sym typeface="Arial" charset="0"/>
              </a:rPr>
              <a:t>Uttara</a:t>
            </a:r>
            <a:r>
              <a:rPr lang="en-US" altLang="ja-JP" sz="1100" dirty="0">
                <a:solidFill>
                  <a:srgbClr val="190104"/>
                </a:solidFill>
                <a:latin typeface="Arial" charset="0"/>
                <a:ea typeface="Arial" charset="0"/>
                <a:cs typeface="Arial" charset="0"/>
                <a:sym typeface="Arial" charset="0"/>
              </a:rPr>
              <a:t> </a:t>
            </a:r>
            <a:r>
              <a:rPr lang="en-US" altLang="ja-JP" sz="1100" dirty="0" err="1">
                <a:solidFill>
                  <a:srgbClr val="190104"/>
                </a:solidFill>
                <a:latin typeface="Arial" charset="0"/>
                <a:ea typeface="Arial" charset="0"/>
                <a:cs typeface="Arial" charset="0"/>
                <a:sym typeface="Arial" charset="0"/>
              </a:rPr>
              <a:t>Choudhury</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First Post</a:t>
            </a:r>
            <a:r>
              <a:rPr lang="en-US" altLang="ja-JP" sz="1100" dirty="0">
                <a:solidFill>
                  <a:srgbClr val="190104"/>
                </a:solidFill>
                <a:latin typeface="Arial" charset="0"/>
                <a:ea typeface="Arial" charset="0"/>
                <a:cs typeface="Arial" charset="0"/>
                <a:sym typeface="Arial" charset="0"/>
              </a:rPr>
              <a:t>. March 29, 2013. http://</a:t>
            </a:r>
            <a:r>
              <a:rPr lang="en-US" altLang="ja-JP" sz="1100" dirty="0" err="1">
                <a:solidFill>
                  <a:srgbClr val="190104"/>
                </a:solidFill>
                <a:latin typeface="Arial" charset="0"/>
                <a:ea typeface="Arial" charset="0"/>
                <a:cs typeface="Arial" charset="0"/>
                <a:sym typeface="Arial" charset="0"/>
              </a:rPr>
              <a:t>www.firstpost.com</a:t>
            </a:r>
            <a:r>
              <a:rPr lang="en-US" altLang="ja-JP" sz="1100" dirty="0">
                <a:solidFill>
                  <a:srgbClr val="190104"/>
                </a:solidFill>
                <a:latin typeface="Arial" charset="0"/>
                <a:ea typeface="Arial" charset="0"/>
                <a:cs typeface="Arial" charset="0"/>
                <a:sym typeface="Arial" charset="0"/>
              </a:rPr>
              <a:t>/world/us-firms-reshore-manufacturing-as-costs-rise-in-china-india-678613.html</a:t>
            </a:r>
            <a:endParaRPr lang="en-US" sz="1100" dirty="0">
              <a:solidFill>
                <a:srgbClr val="190104"/>
              </a:solidFill>
              <a:latin typeface="Arial" charset="0"/>
              <a:ea typeface="Arial" charset="0"/>
              <a:cs typeface="Arial" charset="0"/>
              <a:sym typeface="Arial" charset="0"/>
            </a:endParaRPr>
          </a:p>
        </p:txBody>
      </p:sp>
      <p:pic>
        <p:nvPicPr>
          <p:cNvPr id="343046"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86600" y="1143000"/>
            <a:ext cx="1917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06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4611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B55570D1-F804-324C-B4BF-25587DC4413F}" type="slidenum">
              <a:rPr lang="en-US" sz="1800" smtClean="0">
                <a:solidFill>
                  <a:srgbClr val="000000"/>
                </a:solidFill>
                <a:latin typeface="Times New Roman" charset="0"/>
                <a:cs typeface="Times New Roman" charset="0"/>
                <a:sym typeface="Times New Roman" charset="0"/>
              </a:rPr>
              <a:pPr algn="r">
                <a:defRPr/>
              </a:pPr>
              <a:t>282</a:t>
            </a:fld>
            <a:endParaRPr lang="en-US" sz="1800" smtClean="0">
              <a:solidFill>
                <a:srgbClr val="000000"/>
              </a:solidFill>
              <a:latin typeface="Times New Roman" charset="0"/>
              <a:cs typeface="Times New Roman" charset="0"/>
              <a:sym typeface="Times New Roman" charset="0"/>
            </a:endParaRPr>
          </a:p>
        </p:txBody>
      </p:sp>
      <p:pic>
        <p:nvPicPr>
          <p:cNvPr id="34406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929312" y="914400"/>
            <a:ext cx="3113088"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44068" name="Rectangle 4"/>
          <p:cNvSpPr>
            <a:spLocks/>
          </p:cNvSpPr>
          <p:nvPr/>
        </p:nvSpPr>
        <p:spPr bwMode="auto">
          <a:xfrm>
            <a:off x="1892300" y="-30163"/>
            <a:ext cx="52705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Home Wind Turbines</a:t>
            </a:r>
            <a:br>
              <a:rPr lang="en-US" sz="3200" dirty="0">
                <a:solidFill>
                  <a:srgbClr val="2A2A40"/>
                </a:solidFill>
                <a:latin typeface="Arial" charset="0"/>
                <a:ea typeface="ＭＳ Ｐゴシック" charset="0"/>
                <a:sym typeface="Arial" charset="0"/>
              </a:rPr>
            </a:br>
            <a:r>
              <a:rPr lang="en-US" sz="3200" dirty="0">
                <a:solidFill>
                  <a:srgbClr val="2A2A40"/>
                </a:solidFill>
                <a:latin typeface="Arial" charset="0"/>
                <a:ea typeface="ＭＳ Ｐゴシック" charset="0"/>
                <a:sym typeface="Arial" charset="0"/>
              </a:rPr>
              <a:t>(Kept from Offshoring)</a:t>
            </a:r>
          </a:p>
        </p:txBody>
      </p:sp>
      <p:sp>
        <p:nvSpPr>
          <p:cNvPr id="344069" name="Rectangle 5"/>
          <p:cNvSpPr>
            <a:spLocks/>
          </p:cNvSpPr>
          <p:nvPr/>
        </p:nvSpPr>
        <p:spPr bwMode="auto">
          <a:xfrm>
            <a:off x="152400" y="1981200"/>
            <a:ext cx="88519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Offshored production of prototypes to China in 2010</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Now produces in North Vernon, Ind., and outsources production of components to Chicago, Ill., and Ohio.</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100 jobs</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 to produce in U.S.:</a:t>
            </a:r>
            <a:endParaRPr lang="en-US" sz="24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Production cost is 10% lower per unit compared to China</a:t>
            </a:r>
            <a:endParaRPr lang="en-US" sz="24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Poor quality of Chinese prototypes</a:t>
            </a:r>
          </a:p>
        </p:txBody>
      </p:sp>
      <p:sp>
        <p:nvSpPr>
          <p:cNvPr id="344070" name="Rectangle 6"/>
          <p:cNvSpPr>
            <a:spLocks/>
          </p:cNvSpPr>
          <p:nvPr/>
        </p:nvSpPr>
        <p:spPr bwMode="auto">
          <a:xfrm>
            <a:off x="152400" y="6248400"/>
            <a:ext cx="8775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Parija Kavilanz, </a:t>
            </a:r>
            <a:r>
              <a:rPr lang="en-US" sz="1100">
                <a:solidFill>
                  <a:srgbClr val="190104"/>
                </a:solidFill>
                <a:latin typeface="Arial Italic" charset="0"/>
                <a:ea typeface="ＭＳ Ｐゴシック" charset="0"/>
                <a:sym typeface="Arial Italic" charset="0"/>
              </a:rPr>
              <a:t>CNNMoney.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Dumping China for American Job Shops.</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February 17, 2012. </a:t>
            </a:r>
            <a:r>
              <a:rPr lang="en-US" altLang="ja-JP" sz="1100" u="sng">
                <a:solidFill>
                  <a:srgbClr val="CCCCFF"/>
                </a:solidFill>
                <a:latin typeface="Arial" charset="0"/>
                <a:ea typeface="Arial" charset="0"/>
                <a:cs typeface="Arial" charset="0"/>
                <a:sym typeface="Arial" charset="0"/>
                <a:hlinkClick r:id="rId4"/>
              </a:rPr>
              <a:t>http://money.cnn.com/2012/02/13/smallbusiness/American_manufacturing/index.htm</a:t>
            </a:r>
            <a:r>
              <a:rPr lang="en-US" altLang="ja-JP" sz="1100">
                <a:solidFill>
                  <a:srgbClr val="190104"/>
                </a:solidFill>
                <a:latin typeface="Arial" charset="0"/>
                <a:ea typeface="Arial" charset="0"/>
                <a:cs typeface="Arial" charset="0"/>
                <a:sym typeface="Arial" charset="0"/>
              </a:rPr>
              <a:t>. </a:t>
            </a:r>
            <a:endParaRPr lang="en-US" sz="1100">
              <a:solidFill>
                <a:srgbClr val="190104"/>
              </a:solidFill>
              <a:latin typeface="Arial" charset="0"/>
              <a:ea typeface="Arial" charset="0"/>
              <a:cs typeface="Arial" charset="0"/>
              <a:sym typeface="Arial" charset="0"/>
            </a:endParaRPr>
          </a:p>
        </p:txBody>
      </p:sp>
    </p:spTree>
  </p:cSld>
  <p:clrMapOvr>
    <a:masterClrMapping/>
  </p:clrMapOvr>
  <p:transition xmlns:p14="http://schemas.microsoft.com/office/powerpoint/2010/main"/>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08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4713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443AECC0-8EE3-5F4B-8F3C-EEF6263FECDB}" type="slidenum">
              <a:rPr lang="en-US" sz="1800" smtClean="0">
                <a:solidFill>
                  <a:srgbClr val="000000"/>
                </a:solidFill>
                <a:latin typeface="Times New Roman" charset="0"/>
                <a:cs typeface="Times New Roman" charset="0"/>
                <a:sym typeface="Times New Roman" charset="0"/>
              </a:rPr>
              <a:pPr algn="r">
                <a:defRPr/>
              </a:pPr>
              <a:t>283</a:t>
            </a:fld>
            <a:endParaRPr lang="en-US" sz="1800" smtClean="0">
              <a:solidFill>
                <a:srgbClr val="000000"/>
              </a:solidFill>
              <a:latin typeface="Times New Roman" charset="0"/>
              <a:cs typeface="Times New Roman" charset="0"/>
              <a:sym typeface="Times New Roman" charset="0"/>
            </a:endParaRPr>
          </a:p>
        </p:txBody>
      </p:sp>
      <p:sp>
        <p:nvSpPr>
          <p:cNvPr id="345091" name="Rectangle 3"/>
          <p:cNvSpPr>
            <a:spLocks/>
          </p:cNvSpPr>
          <p:nvPr/>
        </p:nvSpPr>
        <p:spPr bwMode="auto">
          <a:xfrm>
            <a:off x="1676400" y="0"/>
            <a:ext cx="73152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Plastic and Rubber Band Weaving Toy (Kept from Offshoring)</a:t>
            </a:r>
          </a:p>
        </p:txBody>
      </p:sp>
      <p:sp>
        <p:nvSpPr>
          <p:cNvPr id="345092" name="Rectangle 4"/>
          <p:cNvSpPr>
            <a:spLocks/>
          </p:cNvSpPr>
          <p:nvPr/>
        </p:nvSpPr>
        <p:spPr bwMode="auto">
          <a:xfrm>
            <a:off x="152400" y="1801813"/>
            <a:ext cx="88519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buClr>
                <a:srgbClr val="E00202"/>
              </a:buClr>
              <a:buSzPct val="100000"/>
              <a:buFont typeface="Arial" charset="0"/>
              <a:buChar char="●"/>
            </a:pPr>
            <a:r>
              <a:rPr lang="en-US" sz="2800" dirty="0">
                <a:solidFill>
                  <a:schemeClr val="bg2"/>
                </a:solidFill>
                <a:latin typeface="Arial" charset="0"/>
                <a:ea typeface="ＭＳ Ｐゴシック" charset="0"/>
                <a:sym typeface="Arial" charset="0"/>
              </a:rPr>
              <a:t>Licensed to manufacturers in MA, RI</a:t>
            </a:r>
          </a:p>
          <a:p>
            <a:pPr marL="303213" indent="-303213" algn="l">
              <a:buClr>
                <a:srgbClr val="E00202"/>
              </a:buClr>
              <a:buSzPct val="100000"/>
              <a:buFont typeface="Arial" charset="0"/>
              <a:buChar char="●"/>
            </a:pPr>
            <a:r>
              <a:rPr lang="en-US" sz="2800" dirty="0">
                <a:solidFill>
                  <a:schemeClr val="bg2"/>
                </a:solidFill>
                <a:latin typeface="Arial" charset="0"/>
                <a:ea typeface="ＭＳ Ｐゴシック" charset="0"/>
                <a:sym typeface="Arial" charset="0"/>
              </a:rPr>
              <a:t>Retained 30 jobs, 100 new jobs</a:t>
            </a:r>
          </a:p>
          <a:p>
            <a:pPr marL="303213" indent="-303213" algn="l">
              <a:spcBef>
                <a:spcPts val="600"/>
              </a:spcBef>
              <a:buClr>
                <a:srgbClr val="E00202"/>
              </a:buClr>
              <a:buSzPct val="100000"/>
              <a:buFont typeface="Arial" charset="0"/>
              <a:buChar char="●"/>
            </a:pPr>
            <a:r>
              <a:rPr lang="en-US" sz="2800" dirty="0">
                <a:solidFill>
                  <a:schemeClr val="bg2"/>
                </a:solidFill>
                <a:latin typeface="Arial" charset="0"/>
                <a:ea typeface="ＭＳ Ｐゴシック" charset="0"/>
                <a:sym typeface="Arial" charset="0"/>
              </a:rPr>
              <a:t>Reasons:</a:t>
            </a:r>
          </a:p>
          <a:p>
            <a:pPr marL="760413" lvl="1" indent="-303213" algn="l">
              <a:spcBef>
                <a:spcPts val="500"/>
              </a:spcBef>
              <a:buClr>
                <a:srgbClr val="E00202"/>
              </a:buClr>
              <a:buSzPct val="69000"/>
              <a:buFont typeface="Arial" charset="0"/>
              <a:buChar char="●"/>
            </a:pPr>
            <a:r>
              <a:rPr lang="en-US" sz="2400" dirty="0">
                <a:solidFill>
                  <a:schemeClr val="bg2"/>
                </a:solidFill>
                <a:latin typeface="Arial" charset="0"/>
                <a:ea typeface="ＭＳ Ｐゴシック" charset="0"/>
                <a:sym typeface="Arial" charset="0"/>
              </a:rPr>
              <a:t>Image/Brand</a:t>
            </a:r>
          </a:p>
          <a:p>
            <a:pPr marL="760413" lvl="1" indent="-303213" algn="l">
              <a:spcBef>
                <a:spcPts val="500"/>
              </a:spcBef>
              <a:buClr>
                <a:srgbClr val="E00202"/>
              </a:buClr>
              <a:buSzPct val="69000"/>
              <a:buFont typeface="Arial" charset="0"/>
              <a:buChar char="●"/>
            </a:pPr>
            <a:r>
              <a:rPr lang="en-US" sz="2400" dirty="0" err="1">
                <a:solidFill>
                  <a:schemeClr val="bg2"/>
                </a:solidFill>
                <a:latin typeface="Arial" charset="0"/>
                <a:ea typeface="ＭＳ Ｐゴシック" charset="0"/>
                <a:sym typeface="Arial" charset="0"/>
              </a:rPr>
              <a:t>Walmart</a:t>
            </a:r>
            <a:r>
              <a:rPr lang="en-US" sz="2400" dirty="0">
                <a:solidFill>
                  <a:schemeClr val="bg2"/>
                </a:solidFill>
                <a:latin typeface="Arial" charset="0"/>
                <a:ea typeface="ＭＳ Ｐゴシック" charset="0"/>
                <a:sym typeface="Arial" charset="0"/>
              </a:rPr>
              <a:t> commitment</a:t>
            </a:r>
          </a:p>
          <a:p>
            <a:pPr marL="760413" lvl="1" indent="-303213" algn="l">
              <a:spcBef>
                <a:spcPts val="500"/>
              </a:spcBef>
              <a:buClr>
                <a:srgbClr val="E00202"/>
              </a:buClr>
              <a:buSzPct val="69000"/>
              <a:buFont typeface="Arial" charset="0"/>
              <a:buChar char="●"/>
            </a:pPr>
            <a:r>
              <a:rPr lang="ja-JP" altLang="en-US" sz="2400" dirty="0">
                <a:solidFill>
                  <a:schemeClr val="bg2"/>
                </a:solidFill>
                <a:latin typeface="Arial" charset="0"/>
                <a:ea typeface="ＭＳ Ｐゴシック" charset="0"/>
                <a:sym typeface="Arial" charset="0"/>
              </a:rPr>
              <a:t>“</a:t>
            </a:r>
            <a:r>
              <a:rPr lang="en-US" altLang="ja-JP" sz="2400" dirty="0">
                <a:solidFill>
                  <a:schemeClr val="bg2"/>
                </a:solidFill>
                <a:latin typeface="Arial" charset="0"/>
                <a:ea typeface="Arial" charset="0"/>
                <a:cs typeface="Arial" charset="0"/>
                <a:sym typeface="Arial" charset="0"/>
              </a:rPr>
              <a:t>Seen all the bad that has resulted from the decline of manufacturing in Detroit</a:t>
            </a:r>
            <a:r>
              <a:rPr lang="ja-JP" altLang="en-US" sz="2400" dirty="0">
                <a:solidFill>
                  <a:schemeClr val="bg2"/>
                </a:solidFill>
                <a:latin typeface="Arial" charset="0"/>
                <a:ea typeface="ＭＳ Ｐゴシック" charset="0"/>
                <a:sym typeface="Arial" charset="0"/>
              </a:rPr>
              <a:t>”</a:t>
            </a:r>
            <a:endParaRPr lang="en-US" altLang="ja-JP" sz="2400" dirty="0">
              <a:solidFill>
                <a:schemeClr val="bg2"/>
              </a:solidFill>
              <a:latin typeface="Arial" charset="0"/>
              <a:ea typeface="Lucida Grande" charset="0"/>
              <a:cs typeface="Lucida Grande" charset="0"/>
              <a:sym typeface="Arial" charset="0"/>
            </a:endParaRPr>
          </a:p>
          <a:p>
            <a:pPr marL="760413" lvl="1" indent="-303213" algn="l">
              <a:spcBef>
                <a:spcPts val="500"/>
              </a:spcBef>
              <a:buClr>
                <a:srgbClr val="E40B2A"/>
              </a:buClr>
              <a:buSzPct val="69000"/>
              <a:buFont typeface="Arial" charset="0"/>
              <a:buChar char="●"/>
            </a:pPr>
            <a:r>
              <a:rPr lang="en-US" sz="2400" dirty="0">
                <a:solidFill>
                  <a:schemeClr val="bg2"/>
                </a:solidFill>
                <a:latin typeface="Arial" charset="0"/>
                <a:ea typeface="Arial" charset="0"/>
                <a:cs typeface="Arial" charset="0"/>
                <a:sym typeface="Arial" charset="0"/>
              </a:rPr>
              <a:t>Quality</a:t>
            </a:r>
            <a:endParaRPr lang="en-US" sz="2400" dirty="0">
              <a:solidFill>
                <a:schemeClr val="bg2"/>
              </a:solidFill>
              <a:latin typeface="Arial" charset="0"/>
              <a:ea typeface="Lucida Grande" charset="0"/>
              <a:cs typeface="Lucida Grande" charset="0"/>
              <a:sym typeface="Arial" charset="0"/>
            </a:endParaRPr>
          </a:p>
          <a:p>
            <a:pPr marL="760413" lvl="1" indent="-303213" algn="l">
              <a:spcBef>
                <a:spcPts val="500"/>
              </a:spcBef>
              <a:buClr>
                <a:srgbClr val="E40B2A"/>
              </a:buClr>
              <a:buSzPct val="69000"/>
              <a:buFont typeface="Arial" charset="0"/>
              <a:buChar char="●"/>
            </a:pPr>
            <a:r>
              <a:rPr lang="en-US" sz="2400" dirty="0">
                <a:solidFill>
                  <a:schemeClr val="bg2"/>
                </a:solidFill>
                <a:latin typeface="Arial" charset="0"/>
                <a:ea typeface="Arial" charset="0"/>
                <a:cs typeface="Arial" charset="0"/>
                <a:sym typeface="Arial" charset="0"/>
              </a:rPr>
              <a:t>Lead time</a:t>
            </a:r>
          </a:p>
        </p:txBody>
      </p:sp>
      <p:sp>
        <p:nvSpPr>
          <p:cNvPr id="345093" name="Rectangle 5"/>
          <p:cNvSpPr>
            <a:spLocks/>
          </p:cNvSpPr>
          <p:nvPr/>
        </p:nvSpPr>
        <p:spPr bwMode="auto">
          <a:xfrm>
            <a:off x="152400" y="5943600"/>
            <a:ext cx="8851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Catherine Kavanaugh, </a:t>
            </a:r>
            <a:r>
              <a:rPr lang="en-US" sz="1100">
                <a:solidFill>
                  <a:srgbClr val="190104"/>
                </a:solidFill>
                <a:latin typeface="Arial Italic" charset="0"/>
                <a:ea typeface="ＭＳ Ｐゴシック" charset="0"/>
                <a:sym typeface="Arial Italic" charset="0"/>
              </a:rPr>
              <a:t>Plastics News</a:t>
            </a:r>
            <a:r>
              <a:rPr lang="en-US" sz="1100">
                <a:solidFill>
                  <a:srgbClr val="190104"/>
                </a:solidFill>
                <a:latin typeface="Arial" charset="0"/>
                <a:ea typeface="ＭＳ Ｐゴシック" charset="0"/>
                <a:sym typeface="Arial" charset="0"/>
              </a:rPr>
              <a:t>.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Inventor brings US business into the loop with Wonder Loom.</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December 17, 2013. </a:t>
            </a:r>
            <a:r>
              <a:rPr lang="en-US" altLang="ja-JP" sz="1100" u="sng">
                <a:solidFill>
                  <a:srgbClr val="CCCCFF"/>
                </a:solidFill>
                <a:latin typeface="Arial" charset="0"/>
                <a:ea typeface="Arial" charset="0"/>
                <a:cs typeface="Arial" charset="0"/>
                <a:sym typeface="Arial" charset="0"/>
                <a:hlinkClick r:id="rId3"/>
              </a:rPr>
              <a:t>http://www.plasticsnews.com/article/20131217/NEWS/131219943/inventor-brings-us-business-into-loop-with-wonder-loom</a:t>
            </a:r>
            <a:r>
              <a:rPr lang="en-US" altLang="ja-JP" sz="1100">
                <a:solidFill>
                  <a:srgbClr val="190104"/>
                </a:solidFill>
                <a:latin typeface="Arial" charset="0"/>
                <a:ea typeface="Arial" charset="0"/>
                <a:cs typeface="Arial" charset="0"/>
                <a:sym typeface="Arial" charset="0"/>
              </a:rPr>
              <a:t>. </a:t>
            </a:r>
            <a:endParaRPr lang="en-US" sz="1100">
              <a:solidFill>
                <a:srgbClr val="190104"/>
              </a:solidFill>
              <a:latin typeface="Arial" charset="0"/>
              <a:ea typeface="Arial" charset="0"/>
              <a:cs typeface="Arial" charset="0"/>
              <a:sym typeface="Arial" charset="0"/>
            </a:endParaRPr>
          </a:p>
        </p:txBody>
      </p:sp>
      <p:pic>
        <p:nvPicPr>
          <p:cNvPr id="345094"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68975" y="1189037"/>
            <a:ext cx="3375025"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11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4816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DD52D77E-E610-5E42-B853-4214E20D563A}" type="slidenum">
              <a:rPr lang="en-US" sz="1800" smtClean="0">
                <a:solidFill>
                  <a:srgbClr val="000000"/>
                </a:solidFill>
                <a:latin typeface="Times New Roman" charset="0"/>
                <a:cs typeface="Times New Roman" charset="0"/>
                <a:sym typeface="Times New Roman" charset="0"/>
              </a:rPr>
              <a:pPr algn="r">
                <a:defRPr/>
              </a:pPr>
              <a:t>284</a:t>
            </a:fld>
            <a:endParaRPr lang="en-US" sz="1800" smtClean="0">
              <a:solidFill>
                <a:srgbClr val="000000"/>
              </a:solidFill>
              <a:latin typeface="Times New Roman" charset="0"/>
              <a:cs typeface="Times New Roman" charset="0"/>
              <a:sym typeface="Times New Roman" charset="0"/>
            </a:endParaRPr>
          </a:p>
        </p:txBody>
      </p:sp>
      <p:sp>
        <p:nvSpPr>
          <p:cNvPr id="346115" name="Rectangle 3"/>
          <p:cNvSpPr>
            <a:spLocks/>
          </p:cNvSpPr>
          <p:nvPr/>
        </p:nvSpPr>
        <p:spPr bwMode="auto">
          <a:xfrm>
            <a:off x="1600200" y="-19050"/>
            <a:ext cx="6337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Plastics Injection Molding</a:t>
            </a:r>
          </a:p>
        </p:txBody>
      </p:sp>
      <p:sp>
        <p:nvSpPr>
          <p:cNvPr id="346116" name="Rectangle 4"/>
          <p:cNvSpPr>
            <a:spLocks/>
          </p:cNvSpPr>
          <p:nvPr/>
        </p:nvSpPr>
        <p:spPr bwMode="auto">
          <a:xfrm>
            <a:off x="152400" y="1600200"/>
            <a:ext cx="885190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China to Santa Rosa, CA </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Medical and Telecom customers</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4+ customers </a:t>
            </a:r>
            <a:r>
              <a:rPr lang="en-US" sz="2800" dirty="0" err="1">
                <a:solidFill>
                  <a:srgbClr val="2A2A40"/>
                </a:solidFill>
                <a:latin typeface="Arial" charset="0"/>
                <a:ea typeface="ＭＳ Ｐゴシック" charset="0"/>
                <a:sym typeface="Arial" charset="0"/>
              </a:rPr>
              <a:t>reshored</a:t>
            </a:r>
            <a:r>
              <a:rPr lang="en-US" sz="2800" dirty="0">
                <a:solidFill>
                  <a:srgbClr val="2A2A40"/>
                </a:solidFill>
                <a:latin typeface="Arial" charset="0"/>
                <a:ea typeface="ＭＳ Ｐゴシック" charset="0"/>
                <a:sym typeface="Arial" charset="0"/>
              </a:rPr>
              <a:t>, including JDS Uniphase and ECO Funnel™</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FF0000"/>
                </a:solidFill>
                <a:latin typeface="Arial" charset="0"/>
                <a:ea typeface="ＭＳ Ｐゴシック" charset="0"/>
                <a:sym typeface="Arial" charset="0"/>
              </a:rPr>
              <a:t>Transport costs up</a:t>
            </a:r>
            <a:endParaRPr lang="en-US" sz="24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FF0000"/>
                </a:solidFill>
                <a:latin typeface="Arial" charset="0"/>
                <a:ea typeface="ＭＳ Ｐゴシック" charset="0"/>
                <a:sym typeface="Arial" charset="0"/>
              </a:rPr>
              <a:t>Wages up</a:t>
            </a:r>
            <a:endParaRPr lang="en-US" sz="24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FF0000"/>
                </a:solidFill>
                <a:latin typeface="Arial" charset="0"/>
                <a:ea typeface="ＭＳ Ｐゴシック" charset="0"/>
                <a:sym typeface="Arial" charset="0"/>
              </a:rPr>
              <a:t>Quality issues common and difficult to handle</a:t>
            </a:r>
          </a:p>
        </p:txBody>
      </p:sp>
      <p:sp>
        <p:nvSpPr>
          <p:cNvPr id="346117" name="Rectangle 5"/>
          <p:cNvSpPr>
            <a:spLocks/>
          </p:cNvSpPr>
          <p:nvPr/>
        </p:nvSpPr>
        <p:spPr bwMode="auto">
          <a:xfrm>
            <a:off x="228600" y="6400800"/>
            <a:ext cx="67945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Design2Part mag, </a:t>
            </a:r>
            <a:r>
              <a:rPr lang="en-US" sz="1100" dirty="0">
                <a:solidFill>
                  <a:srgbClr val="190104"/>
                </a:solidFill>
                <a:latin typeface="Arial Bold" charset="0"/>
                <a:ea typeface="ＭＳ Ｐゴシック" charset="0"/>
                <a:sym typeface="Arial Bold" charset="0"/>
              </a:rPr>
              <a:t>Yes, You Can Go Home Again, Say Some Manufacturers  by Mark </a:t>
            </a:r>
            <a:r>
              <a:rPr lang="en-US" sz="1100" dirty="0" err="1">
                <a:solidFill>
                  <a:srgbClr val="190104"/>
                </a:solidFill>
                <a:latin typeface="Arial Bold" charset="0"/>
                <a:ea typeface="ＭＳ Ｐゴシック" charset="0"/>
                <a:sym typeface="Arial Bold" charset="0"/>
              </a:rPr>
              <a:t>Shortt</a:t>
            </a:r>
            <a:endParaRPr lang="en-US" sz="1100" dirty="0">
              <a:solidFill>
                <a:srgbClr val="190104"/>
              </a:solidFill>
              <a:latin typeface="Arial Bold" charset="0"/>
              <a:ea typeface="ＭＳ Ｐゴシック" charset="0"/>
              <a:sym typeface="Arial Bold" charset="0"/>
            </a:endParaRPr>
          </a:p>
        </p:txBody>
      </p:sp>
      <p:pic>
        <p:nvPicPr>
          <p:cNvPr id="34611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81800" y="838200"/>
            <a:ext cx="18811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13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4918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17142172-77BB-594C-A517-36BA28BB94C1}" type="slidenum">
              <a:rPr lang="en-US" sz="1800" smtClean="0">
                <a:solidFill>
                  <a:srgbClr val="000000"/>
                </a:solidFill>
                <a:latin typeface="Times New Roman" charset="0"/>
                <a:cs typeface="Times New Roman" charset="0"/>
                <a:sym typeface="Times New Roman" charset="0"/>
              </a:rPr>
              <a:pPr algn="r">
                <a:defRPr/>
              </a:pPr>
              <a:t>285</a:t>
            </a:fld>
            <a:endParaRPr lang="en-US" sz="1800" smtClean="0">
              <a:solidFill>
                <a:srgbClr val="000000"/>
              </a:solidFill>
              <a:latin typeface="Times New Roman" charset="0"/>
              <a:cs typeface="Times New Roman" charset="0"/>
              <a:sym typeface="Times New Roman" charset="0"/>
            </a:endParaRPr>
          </a:p>
        </p:txBody>
      </p:sp>
      <p:sp>
        <p:nvSpPr>
          <p:cNvPr id="347139" name="Rectangle 3"/>
          <p:cNvSpPr>
            <a:spLocks/>
          </p:cNvSpPr>
          <p:nvPr/>
        </p:nvSpPr>
        <p:spPr bwMode="auto">
          <a:xfrm>
            <a:off x="152400" y="1828800"/>
            <a:ext cx="88519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Webster, NY</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25 jobs</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$35 million total new investment; $26 million equipment and 55,000 sq. ft. expansion</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County and state incentives</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ja-JP" altLang="en-US" sz="2400" dirty="0">
                <a:solidFill>
                  <a:srgbClr val="2A2A40"/>
                </a:solidFill>
                <a:latin typeface="Arial" charset="0"/>
                <a:ea typeface="ＭＳ Ｐゴシック" charset="0"/>
                <a:sym typeface="Arial" charset="0"/>
              </a:rPr>
              <a:t>“</a:t>
            </a:r>
            <a:r>
              <a:rPr lang="en-US" altLang="ja-JP" sz="2400" dirty="0">
                <a:solidFill>
                  <a:srgbClr val="2A2A40"/>
                </a:solidFill>
                <a:latin typeface="Arial" charset="0"/>
                <a:ea typeface="Arial" charset="0"/>
                <a:cs typeface="Arial" charset="0"/>
                <a:sym typeface="Arial" charset="0"/>
              </a:rPr>
              <a:t>Tax abatement incentives…and a grant…contributed to making Webster the most cost effective location to build additional manufacturing capacity</a:t>
            </a:r>
            <a:r>
              <a:rPr lang="ja-JP" altLang="en-US" sz="2400" dirty="0">
                <a:solidFill>
                  <a:srgbClr val="2A2A40"/>
                </a:solidFill>
                <a:latin typeface="Arial" charset="0"/>
                <a:ea typeface="ＭＳ Ｐゴシック" charset="0"/>
                <a:sym typeface="Arial" charset="0"/>
              </a:rPr>
              <a:t>”</a:t>
            </a:r>
            <a:endParaRPr lang="en-US" sz="2400" dirty="0">
              <a:solidFill>
                <a:srgbClr val="2A2A40"/>
              </a:solidFill>
              <a:latin typeface="Arial" charset="0"/>
              <a:ea typeface="ＭＳ Ｐゴシック" charset="0"/>
              <a:sym typeface="Arial" charset="0"/>
            </a:endParaRPr>
          </a:p>
        </p:txBody>
      </p:sp>
      <p:sp>
        <p:nvSpPr>
          <p:cNvPr id="347140" name="Rectangle 4"/>
          <p:cNvSpPr>
            <a:spLocks/>
          </p:cNvSpPr>
          <p:nvPr/>
        </p:nvSpPr>
        <p:spPr bwMode="auto">
          <a:xfrm>
            <a:off x="152400" y="6248400"/>
            <a:ext cx="8775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Andrea Deckert, </a:t>
            </a:r>
            <a:r>
              <a:rPr lang="en-US" sz="1100">
                <a:solidFill>
                  <a:srgbClr val="190104"/>
                </a:solidFill>
                <a:latin typeface="Arial Italic" charset="0"/>
                <a:ea typeface="ＭＳ Ｐゴシック" charset="0"/>
                <a:sym typeface="Arial Italic" charset="0"/>
              </a:rPr>
              <a:t>Rochester Business Journal.</a:t>
            </a:r>
            <a:r>
              <a:rPr lang="en-US" sz="1100">
                <a:solidFill>
                  <a:srgbClr val="190104"/>
                </a:solidFill>
                <a:latin typeface="Arial" charset="0"/>
                <a:ea typeface="ＭＳ Ｐゴシック" charset="0"/>
                <a:sym typeface="Arial" charset="0"/>
              </a:rPr>
              <a:t>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Xerox to begin $35 million plant expansion this month.</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August 5, 2013. http://www.rbj.net/article.asp?aID=197659. </a:t>
            </a:r>
            <a:endParaRPr lang="en-US" sz="1100">
              <a:solidFill>
                <a:srgbClr val="190104"/>
              </a:solidFill>
              <a:latin typeface="Arial" charset="0"/>
              <a:ea typeface="Arial" charset="0"/>
              <a:cs typeface="Arial" charset="0"/>
              <a:sym typeface="Arial" charset="0"/>
            </a:endParaRPr>
          </a:p>
        </p:txBody>
      </p:sp>
      <p:pic>
        <p:nvPicPr>
          <p:cNvPr id="347141"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19725" y="746125"/>
            <a:ext cx="372268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47142" name="Rectangle 6"/>
          <p:cNvSpPr>
            <a:spLocks/>
          </p:cNvSpPr>
          <p:nvPr/>
        </p:nvSpPr>
        <p:spPr bwMode="auto">
          <a:xfrm>
            <a:off x="2578100" y="131763"/>
            <a:ext cx="5194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Emulsion Aggregation Toner</a:t>
            </a:r>
            <a:br>
              <a:rPr lang="en-US" sz="3200" dirty="0">
                <a:solidFill>
                  <a:srgbClr val="2A2A40"/>
                </a:solidFill>
                <a:latin typeface="Arial" charset="0"/>
                <a:ea typeface="ＭＳ Ｐゴシック" charset="0"/>
                <a:sym typeface="Arial" charset="0"/>
              </a:rPr>
            </a:br>
            <a:r>
              <a:rPr lang="en-US" sz="3200" dirty="0">
                <a:solidFill>
                  <a:srgbClr val="2A2A40"/>
                </a:solidFill>
                <a:latin typeface="Arial" charset="0"/>
                <a:ea typeface="ＭＳ Ｐゴシック" charset="0"/>
                <a:sym typeface="Arial" charset="0"/>
              </a:rPr>
              <a:t>(Kept from Offshoring)</a:t>
            </a:r>
          </a:p>
        </p:txBody>
      </p:sp>
    </p:spTree>
  </p:cSld>
  <p:clrMapOvr>
    <a:masterClrMapping/>
  </p:clrMapOvr>
  <p:transition xmlns:p14="http://schemas.microsoft.com/office/powerpoint/2010/main"/>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18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5123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C2B5C196-27DC-4E4D-BCD4-2700E657ED57}" type="slidenum">
              <a:rPr lang="en-US" sz="1800" smtClean="0">
                <a:solidFill>
                  <a:srgbClr val="000000"/>
                </a:solidFill>
                <a:latin typeface="Times New Roman" charset="0"/>
                <a:cs typeface="Times New Roman" charset="0"/>
                <a:sym typeface="Times New Roman" charset="0"/>
              </a:rPr>
              <a:pPr algn="r">
                <a:defRPr/>
              </a:pPr>
              <a:t>286</a:t>
            </a:fld>
            <a:endParaRPr lang="en-US" sz="1800" smtClean="0">
              <a:solidFill>
                <a:srgbClr val="000000"/>
              </a:solidFill>
              <a:latin typeface="Times New Roman" charset="0"/>
              <a:cs typeface="Times New Roman" charset="0"/>
              <a:sym typeface="Times New Roman" charset="0"/>
            </a:endParaRPr>
          </a:p>
        </p:txBody>
      </p:sp>
      <p:sp>
        <p:nvSpPr>
          <p:cNvPr id="349187" name="Rectangle 3"/>
          <p:cNvSpPr>
            <a:spLocks/>
          </p:cNvSpPr>
          <p:nvPr/>
        </p:nvSpPr>
        <p:spPr bwMode="auto">
          <a:xfrm>
            <a:off x="990600" y="166687"/>
            <a:ext cx="79375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Electrical </a:t>
            </a:r>
            <a:r>
              <a:rPr lang="en-US" sz="3200" dirty="0" smtClean="0">
                <a:solidFill>
                  <a:srgbClr val="2A2A40"/>
                </a:solidFill>
                <a:latin typeface="Arial" charset="0"/>
                <a:ea typeface="ＭＳ Ｐゴシック" charset="0"/>
                <a:sym typeface="Arial" charset="0"/>
              </a:rPr>
              <a:t>Equipment</a:t>
            </a:r>
          </a:p>
          <a:p>
            <a:r>
              <a:rPr lang="en-US" sz="3200" dirty="0" smtClean="0">
                <a:solidFill>
                  <a:srgbClr val="2A2A40"/>
                </a:solidFill>
                <a:latin typeface="Arial" charset="0"/>
                <a:ea typeface="ＭＳ Ｐゴシック" charset="0"/>
                <a:sym typeface="Arial" charset="0"/>
              </a:rPr>
              <a:t> (Direct Foreign Investment)</a:t>
            </a:r>
            <a:endParaRPr lang="en-US" sz="3200" dirty="0">
              <a:solidFill>
                <a:srgbClr val="2A2A40"/>
              </a:solidFill>
              <a:latin typeface="Arial" charset="0"/>
              <a:ea typeface="ＭＳ Ｐゴシック" charset="0"/>
              <a:sym typeface="Arial" charset="0"/>
            </a:endParaRPr>
          </a:p>
        </p:txBody>
      </p:sp>
      <p:sp>
        <p:nvSpPr>
          <p:cNvPr id="349188" name="Rectangle 4"/>
          <p:cNvSpPr>
            <a:spLocks/>
          </p:cNvSpPr>
          <p:nvPr/>
        </p:nvSpPr>
        <p:spPr bwMode="auto">
          <a:xfrm>
            <a:off x="152400" y="1752600"/>
            <a:ext cx="88519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Japanese manufacturer of electrical motor controls for heating &amp; ventilation equipment</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Decided to produce in Buffalo Grove, IL, rather than in China</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Q</a:t>
            </a:r>
            <a:r>
              <a:rPr lang="en-US" sz="2400" dirty="0" smtClean="0">
                <a:solidFill>
                  <a:srgbClr val="2A2A40"/>
                </a:solidFill>
                <a:latin typeface="Arial" charset="0"/>
                <a:ea typeface="ＭＳ Ｐゴシック" charset="0"/>
                <a:sym typeface="Arial" charset="0"/>
              </a:rPr>
              <a:t>uicker </a:t>
            </a:r>
            <a:r>
              <a:rPr lang="en-US" sz="2400" dirty="0">
                <a:solidFill>
                  <a:srgbClr val="2A2A40"/>
                </a:solidFill>
                <a:latin typeface="Arial" charset="0"/>
                <a:ea typeface="ＭＳ Ｐゴシック" charset="0"/>
                <a:sym typeface="Arial" charset="0"/>
              </a:rPr>
              <a:t>deliveries to customers</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 </a:t>
            </a:r>
            <a:r>
              <a:rPr lang="en-US" sz="2400" dirty="0" smtClean="0">
                <a:solidFill>
                  <a:srgbClr val="2A2A40"/>
                </a:solidFill>
                <a:latin typeface="Arial" charset="0"/>
                <a:ea typeface="ＭＳ Ｐゴシック" charset="0"/>
                <a:sym typeface="Arial" charset="0"/>
              </a:rPr>
              <a:t>Lower </a:t>
            </a:r>
            <a:r>
              <a:rPr lang="en-US" sz="2400" dirty="0">
                <a:solidFill>
                  <a:srgbClr val="2A2A40"/>
                </a:solidFill>
                <a:latin typeface="Arial" charset="0"/>
                <a:ea typeface="ＭＳ Ｐゴシック" charset="0"/>
                <a:sym typeface="Arial" charset="0"/>
              </a:rPr>
              <a:t>inventories</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 M</a:t>
            </a:r>
            <a:r>
              <a:rPr lang="en-US" sz="2400" dirty="0" smtClean="0">
                <a:solidFill>
                  <a:srgbClr val="2A2A40"/>
                </a:solidFill>
                <a:latin typeface="Arial" charset="0"/>
                <a:ea typeface="ＭＳ Ｐゴシック" charset="0"/>
                <a:sym typeface="Arial" charset="0"/>
              </a:rPr>
              <a:t>ore </a:t>
            </a:r>
            <a:r>
              <a:rPr lang="en-US" sz="2400" dirty="0">
                <a:solidFill>
                  <a:srgbClr val="2A2A40"/>
                </a:solidFill>
                <a:latin typeface="Arial" charset="0"/>
                <a:ea typeface="ＭＳ Ｐゴシック" charset="0"/>
                <a:sym typeface="Arial" charset="0"/>
              </a:rPr>
              <a:t>customization</a:t>
            </a:r>
          </a:p>
        </p:txBody>
      </p:sp>
      <p:sp>
        <p:nvSpPr>
          <p:cNvPr id="349189" name="Rectangle 5"/>
          <p:cNvSpPr>
            <a:spLocks/>
          </p:cNvSpPr>
          <p:nvPr/>
        </p:nvSpPr>
        <p:spPr bwMode="auto">
          <a:xfrm>
            <a:off x="190500" y="6096000"/>
            <a:ext cx="89281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chemeClr val="bg2"/>
                </a:solidFill>
                <a:latin typeface="Arial"/>
                <a:ea typeface="ＭＳ Ｐゴシック" charset="0"/>
                <a:cs typeface="Arial"/>
                <a:sym typeface="Arial" charset="0"/>
              </a:rPr>
              <a:t>Source: </a:t>
            </a:r>
            <a:r>
              <a:rPr lang="en-US" sz="1100" dirty="0" err="1">
                <a:solidFill>
                  <a:schemeClr val="bg2"/>
                </a:solidFill>
                <a:latin typeface="Arial"/>
                <a:ea typeface="ＭＳ Ｐゴシック" charset="0"/>
                <a:cs typeface="Arial"/>
                <a:sym typeface="Arial" charset="0"/>
              </a:rPr>
              <a:t>Uttara</a:t>
            </a:r>
            <a:r>
              <a:rPr lang="en-US" sz="1100" dirty="0">
                <a:solidFill>
                  <a:schemeClr val="bg2"/>
                </a:solidFill>
                <a:latin typeface="Arial"/>
                <a:ea typeface="ＭＳ Ｐゴシック" charset="0"/>
                <a:cs typeface="Arial"/>
                <a:sym typeface="Arial" charset="0"/>
              </a:rPr>
              <a:t> </a:t>
            </a:r>
            <a:r>
              <a:rPr lang="en-US" sz="1100" dirty="0" err="1">
                <a:solidFill>
                  <a:schemeClr val="bg2"/>
                </a:solidFill>
                <a:latin typeface="Arial"/>
                <a:ea typeface="ＭＳ Ｐゴシック" charset="0"/>
                <a:cs typeface="Arial"/>
                <a:sym typeface="Arial" charset="0"/>
              </a:rPr>
              <a:t>Choudhury</a:t>
            </a:r>
            <a:r>
              <a:rPr lang="en-US" sz="1100" dirty="0">
                <a:solidFill>
                  <a:schemeClr val="bg2"/>
                </a:solidFill>
                <a:latin typeface="Arial"/>
                <a:ea typeface="ＭＳ Ｐゴシック" charset="0"/>
                <a:cs typeface="Arial"/>
                <a:sym typeface="Arial" charset="0"/>
              </a:rPr>
              <a:t>. </a:t>
            </a:r>
            <a:r>
              <a:rPr lang="ja-JP" altLang="en-US" sz="1100" dirty="0">
                <a:solidFill>
                  <a:schemeClr val="bg2"/>
                </a:solidFill>
                <a:latin typeface="Arial"/>
                <a:ea typeface="ＭＳ Ｐゴシック" charset="0"/>
                <a:cs typeface="Arial"/>
                <a:sym typeface="Arial" charset="0"/>
              </a:rPr>
              <a:t>“</a:t>
            </a:r>
            <a:r>
              <a:rPr lang="en-US" altLang="ja-JP" sz="1100" dirty="0">
                <a:solidFill>
                  <a:schemeClr val="bg2"/>
                </a:solidFill>
                <a:latin typeface="Arial"/>
                <a:ea typeface="Arial" charset="0"/>
                <a:cs typeface="Arial"/>
                <a:sym typeface="Arial" charset="0"/>
              </a:rPr>
              <a:t>US firms </a:t>
            </a:r>
            <a:r>
              <a:rPr lang="ja-JP" altLang="en-US" sz="1100" dirty="0">
                <a:solidFill>
                  <a:schemeClr val="bg2"/>
                </a:solidFill>
                <a:latin typeface="Arial"/>
                <a:ea typeface="ＭＳ Ｐゴシック" charset="0"/>
                <a:cs typeface="Arial"/>
                <a:sym typeface="Arial" charset="0"/>
              </a:rPr>
              <a:t>‘</a:t>
            </a:r>
            <a:r>
              <a:rPr lang="en-US" altLang="ja-JP" sz="1100" dirty="0" err="1">
                <a:solidFill>
                  <a:schemeClr val="bg2"/>
                </a:solidFill>
                <a:latin typeface="Arial"/>
                <a:ea typeface="Arial" charset="0"/>
                <a:cs typeface="Arial"/>
                <a:sym typeface="Arial" charset="0"/>
              </a:rPr>
              <a:t>reshore</a:t>
            </a:r>
            <a:r>
              <a:rPr lang="ja-JP" altLang="en-US" sz="1100" dirty="0">
                <a:solidFill>
                  <a:schemeClr val="bg2"/>
                </a:solidFill>
                <a:latin typeface="Arial"/>
                <a:ea typeface="ＭＳ Ｐゴシック" charset="0"/>
                <a:cs typeface="Arial"/>
                <a:sym typeface="Arial" charset="0"/>
              </a:rPr>
              <a:t>’</a:t>
            </a:r>
            <a:r>
              <a:rPr lang="en-US" altLang="ja-JP" sz="1100" dirty="0">
                <a:solidFill>
                  <a:schemeClr val="bg2"/>
                </a:solidFill>
                <a:latin typeface="Arial"/>
                <a:ea typeface="Arial" charset="0"/>
                <a:cs typeface="Arial"/>
                <a:sym typeface="Arial" charset="0"/>
              </a:rPr>
              <a:t> manufacturing as costs rise in China, India.</a:t>
            </a:r>
            <a:r>
              <a:rPr lang="ja-JP" altLang="en-US" sz="1100" dirty="0">
                <a:solidFill>
                  <a:schemeClr val="bg2"/>
                </a:solidFill>
                <a:latin typeface="Arial"/>
                <a:ea typeface="ＭＳ Ｐゴシック" charset="0"/>
                <a:cs typeface="Arial"/>
                <a:sym typeface="Arial" charset="0"/>
              </a:rPr>
              <a:t>”</a:t>
            </a:r>
            <a:r>
              <a:rPr lang="en-US" altLang="ja-JP" sz="1100" dirty="0">
                <a:solidFill>
                  <a:schemeClr val="bg2"/>
                </a:solidFill>
                <a:latin typeface="Arial"/>
                <a:ea typeface="Arial" charset="0"/>
                <a:cs typeface="Arial"/>
                <a:sym typeface="Arial" charset="0"/>
              </a:rPr>
              <a:t> </a:t>
            </a:r>
            <a:r>
              <a:rPr lang="en-US" altLang="ja-JP" sz="1100" dirty="0">
                <a:solidFill>
                  <a:schemeClr val="bg2"/>
                </a:solidFill>
                <a:latin typeface="Arial"/>
                <a:ea typeface="Arial Italic" charset="0"/>
                <a:cs typeface="Arial"/>
                <a:sym typeface="Arial Italic" charset="0"/>
              </a:rPr>
              <a:t>First Post</a:t>
            </a:r>
            <a:r>
              <a:rPr lang="en-US" altLang="ja-JP" sz="1100" dirty="0">
                <a:solidFill>
                  <a:schemeClr val="bg2"/>
                </a:solidFill>
                <a:latin typeface="Arial"/>
                <a:ea typeface="Arial" charset="0"/>
                <a:cs typeface="Arial"/>
                <a:sym typeface="Arial" charset="0"/>
              </a:rPr>
              <a:t>. March 29, 2013. </a:t>
            </a:r>
            <a:r>
              <a:rPr lang="en-US" altLang="ja-JP" sz="1100" u="sng" dirty="0">
                <a:solidFill>
                  <a:schemeClr val="bg2"/>
                </a:solidFill>
                <a:latin typeface="Arial"/>
                <a:ea typeface="Arial" charset="0"/>
                <a:cs typeface="Arial"/>
                <a:sym typeface="Arial" charset="0"/>
              </a:rPr>
              <a:t>http://www.firstpost.com/world/us-firms-reshore-manufacturing-as-costs-rise-in-china-india-678613.html</a:t>
            </a:r>
            <a:r>
              <a:rPr lang="en-US" altLang="ja-JP" sz="1100" dirty="0">
                <a:solidFill>
                  <a:schemeClr val="bg2"/>
                </a:solidFill>
                <a:latin typeface="Arial"/>
                <a:ea typeface="Arial" charset="0"/>
                <a:cs typeface="Arial"/>
                <a:sym typeface="Arial" charset="0"/>
              </a:rPr>
              <a:t>.</a:t>
            </a:r>
            <a:endParaRPr lang="en-US" altLang="ja-JP" sz="1100" dirty="0">
              <a:solidFill>
                <a:schemeClr val="bg2"/>
              </a:solidFill>
              <a:latin typeface="Arial"/>
              <a:ea typeface="Lucida Grande" charset="0"/>
              <a:cs typeface="Arial"/>
              <a:sym typeface="Arial" charset="0"/>
            </a:endParaRPr>
          </a:p>
          <a:p>
            <a:pPr algn="l"/>
            <a:r>
              <a:rPr lang="en-US" sz="1100" dirty="0">
                <a:solidFill>
                  <a:schemeClr val="bg2"/>
                </a:solidFill>
                <a:latin typeface="Arial"/>
                <a:ea typeface="Arial" charset="0"/>
                <a:cs typeface="Arial"/>
                <a:sym typeface="Arial" charset="0"/>
              </a:rPr>
              <a:t>Source: JAMES R. HAGERTY, WSJ http://</a:t>
            </a:r>
            <a:r>
              <a:rPr lang="en-US" sz="1100" dirty="0" err="1">
                <a:solidFill>
                  <a:schemeClr val="bg2"/>
                </a:solidFill>
                <a:latin typeface="Arial"/>
                <a:ea typeface="Arial" charset="0"/>
                <a:cs typeface="Arial"/>
                <a:sym typeface="Arial" charset="0"/>
              </a:rPr>
              <a:t>online.wsj.com</a:t>
            </a:r>
            <a:r>
              <a:rPr lang="en-US" sz="1100" dirty="0">
                <a:solidFill>
                  <a:schemeClr val="bg2"/>
                </a:solidFill>
                <a:latin typeface="Arial"/>
                <a:ea typeface="Arial" charset="0"/>
                <a:cs typeface="Arial"/>
                <a:sym typeface="Arial" charset="0"/>
              </a:rPr>
              <a:t>/article/SB10001424052702303612804577533232044873766.html</a:t>
            </a:r>
          </a:p>
        </p:txBody>
      </p:sp>
      <p:pic>
        <p:nvPicPr>
          <p:cNvPr id="34919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44613" y="1066800"/>
            <a:ext cx="331838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0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5225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F26F5A25-5B10-6648-AA26-F9FA71EEF3AD}" type="slidenum">
              <a:rPr lang="en-US" sz="1800" smtClean="0">
                <a:solidFill>
                  <a:srgbClr val="000000"/>
                </a:solidFill>
                <a:latin typeface="Times New Roman" charset="0"/>
                <a:cs typeface="Times New Roman" charset="0"/>
                <a:sym typeface="Times New Roman" charset="0"/>
              </a:rPr>
              <a:pPr algn="r">
                <a:defRPr/>
              </a:pPr>
              <a:t>287</a:t>
            </a:fld>
            <a:endParaRPr lang="en-US" sz="1800" smtClean="0">
              <a:solidFill>
                <a:srgbClr val="000000"/>
              </a:solidFill>
              <a:latin typeface="Times New Roman" charset="0"/>
              <a:cs typeface="Times New Roman" charset="0"/>
              <a:sym typeface="Times New Roman" charset="0"/>
            </a:endParaRPr>
          </a:p>
        </p:txBody>
      </p:sp>
      <p:sp>
        <p:nvSpPr>
          <p:cNvPr id="352259" name="Rectangle 3"/>
          <p:cNvSpPr>
            <a:spLocks noGrp="1" noChangeArrowheads="1"/>
          </p:cNvSpPr>
          <p:nvPr>
            <p:ph type="title"/>
          </p:nvPr>
        </p:nvSpPr>
        <p:spPr>
          <a:xfrm>
            <a:off x="1654175" y="0"/>
            <a:ext cx="6146800" cy="61595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Truck &amp; Bus Tires</a:t>
            </a:r>
          </a:p>
        </p:txBody>
      </p:sp>
      <p:sp>
        <p:nvSpPr>
          <p:cNvPr id="350212" name="Rectangle 4"/>
          <p:cNvSpPr>
            <a:spLocks/>
          </p:cNvSpPr>
          <p:nvPr/>
        </p:nvSpPr>
        <p:spPr bwMode="auto">
          <a:xfrm>
            <a:off x="114300" y="1458913"/>
            <a:ext cx="88519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Japan to West Point, MS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500 jobs initially</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$300 million capital investment</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a:t>
            </a:r>
            <a:r>
              <a:rPr lang="en-US" sz="2800" dirty="0" smtClean="0">
                <a:latin typeface="Arial" charset="0"/>
                <a:ea typeface="ＭＳ Ｐゴシック" charset="0"/>
                <a:sym typeface="Arial" charset="0"/>
              </a:rPr>
              <a:t>Reason:</a:t>
            </a:r>
            <a:endParaRPr lang="en-US" sz="2800" dirty="0">
              <a:latin typeface="Arial" charset="0"/>
              <a:ea typeface="ＭＳ Ｐゴシック" charset="0"/>
              <a:sym typeface="Arial" charset="0"/>
            </a:endParaRP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en-US" sz="2400" dirty="0" smtClean="0">
                <a:latin typeface="Arial" charset="0"/>
                <a:ea typeface="ＭＳ Ｐゴシック" charset="0"/>
                <a:sym typeface="Arial" charset="0"/>
              </a:rPr>
              <a:t>Lead </a:t>
            </a:r>
            <a:r>
              <a:rPr lang="en-US" sz="2400" dirty="0">
                <a:latin typeface="Arial" charset="0"/>
                <a:ea typeface="ＭＳ Ｐゴシック" charset="0"/>
                <a:sym typeface="Arial" charset="0"/>
              </a:rPr>
              <a:t>time</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Future investment could total $700 million and bring another 1500 jobs</a:t>
            </a:r>
          </a:p>
        </p:txBody>
      </p:sp>
      <p:sp>
        <p:nvSpPr>
          <p:cNvPr id="350213" name="Rectangle 5"/>
          <p:cNvSpPr>
            <a:spLocks/>
          </p:cNvSpPr>
          <p:nvPr/>
        </p:nvSpPr>
        <p:spPr bwMode="auto">
          <a:xfrm>
            <a:off x="190500" y="5918200"/>
            <a:ext cx="8775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Bruce Meyer.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Rubber Making in America: Tire Makers Pump Billions into Facilities.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Rubber News. April 7, 2014.</a:t>
            </a:r>
            <a:endParaRPr lang="en-US" altLang="ja-JP" sz="1100" dirty="0">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Dennis </a:t>
            </a:r>
            <a:r>
              <a:rPr lang="en-US" sz="1100" dirty="0" err="1">
                <a:solidFill>
                  <a:srgbClr val="190104"/>
                </a:solidFill>
                <a:latin typeface="Arial" charset="0"/>
                <a:ea typeface="Arial" charset="0"/>
                <a:cs typeface="Arial" charset="0"/>
                <a:sym typeface="Arial" charset="0"/>
              </a:rPr>
              <a:t>Seid</a:t>
            </a:r>
            <a:r>
              <a:rPr lang="en-US" sz="1100" dirty="0">
                <a:solidFill>
                  <a:srgbClr val="190104"/>
                </a:solidFill>
                <a:latin typeface="Arial" charset="0"/>
                <a:ea typeface="Arial" charset="0"/>
                <a:cs typeface="Arial"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TVA CEO takes economic development tour in Northeast Mississippi.</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Mississippi Business News. April 16, 2014.</a:t>
            </a:r>
            <a:endParaRPr lang="en-US" sz="1100" dirty="0">
              <a:solidFill>
                <a:srgbClr val="190104"/>
              </a:solidFill>
              <a:latin typeface="Arial" charset="0"/>
              <a:ea typeface="Arial" charset="0"/>
              <a:cs typeface="Arial" charset="0"/>
              <a:sym typeface="Arial" charset="0"/>
            </a:endParaRPr>
          </a:p>
        </p:txBody>
      </p:sp>
      <p:pic>
        <p:nvPicPr>
          <p:cNvPr id="350214"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05275" y="615950"/>
            <a:ext cx="48482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23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5328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BA9EB0B6-86A2-EC49-AF09-2CA15C0AD323}" type="slidenum">
              <a:rPr lang="en-US" sz="1800" smtClean="0">
                <a:solidFill>
                  <a:srgbClr val="000000"/>
                </a:solidFill>
                <a:latin typeface="Times New Roman" charset="0"/>
                <a:cs typeface="Times New Roman" charset="0"/>
                <a:sym typeface="Times New Roman" charset="0"/>
              </a:rPr>
              <a:pPr algn="r">
                <a:defRPr/>
              </a:pPr>
              <a:t>288</a:t>
            </a:fld>
            <a:endParaRPr lang="en-US" sz="1800" smtClean="0">
              <a:solidFill>
                <a:srgbClr val="000000"/>
              </a:solidFill>
              <a:latin typeface="Times New Roman" charset="0"/>
              <a:cs typeface="Times New Roman" charset="0"/>
              <a:sym typeface="Times New Roman" charset="0"/>
            </a:endParaRPr>
          </a:p>
        </p:txBody>
      </p:sp>
      <p:pic>
        <p:nvPicPr>
          <p:cNvPr id="35123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48400" y="579438"/>
            <a:ext cx="2895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51236" name="Rectangle 4"/>
          <p:cNvSpPr>
            <a:spLocks/>
          </p:cNvSpPr>
          <p:nvPr/>
        </p:nvSpPr>
        <p:spPr bwMode="auto">
          <a:xfrm>
            <a:off x="1981200" y="0"/>
            <a:ext cx="7937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l"/>
            <a:r>
              <a:rPr lang="en-US" sz="3200" dirty="0">
                <a:solidFill>
                  <a:srgbClr val="2A2A40"/>
                </a:solidFill>
                <a:latin typeface="Arial" charset="0"/>
                <a:ea typeface="ＭＳ Ｐゴシック" charset="0"/>
                <a:sym typeface="Arial" charset="0"/>
              </a:rPr>
              <a:t>Contract Electronics Manufacturing</a:t>
            </a:r>
          </a:p>
        </p:txBody>
      </p:sp>
      <p:sp>
        <p:nvSpPr>
          <p:cNvPr id="351237" name="Rectangle 5"/>
          <p:cNvSpPr>
            <a:spLocks/>
          </p:cNvSpPr>
          <p:nvPr/>
        </p:nvSpPr>
        <p:spPr bwMode="auto">
          <a:xfrm>
            <a:off x="212725" y="976313"/>
            <a:ext cx="885190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Customers </a:t>
            </a:r>
            <a:r>
              <a:rPr lang="en-US" sz="2800" dirty="0" err="1">
                <a:solidFill>
                  <a:srgbClr val="2A2A40"/>
                </a:solidFill>
                <a:latin typeface="Arial" charset="0"/>
                <a:ea typeface="ＭＳ Ｐゴシック" charset="0"/>
                <a:sym typeface="Arial" charset="0"/>
              </a:rPr>
              <a:t>reshoring</a:t>
            </a:r>
            <a:r>
              <a:rPr lang="en-US" sz="2800" dirty="0">
                <a:solidFill>
                  <a:srgbClr val="2A2A40"/>
                </a:solidFill>
                <a:latin typeface="Arial" charset="0"/>
                <a:ea typeface="ＭＳ Ｐゴシック" charset="0"/>
                <a:sym typeface="Arial" charset="0"/>
              </a:rPr>
              <a:t> to </a:t>
            </a:r>
            <a:r>
              <a:rPr lang="en-US" sz="2800" dirty="0" err="1">
                <a:solidFill>
                  <a:srgbClr val="2A2A40"/>
                </a:solidFill>
                <a:latin typeface="Arial" charset="0"/>
                <a:ea typeface="ＭＳ Ｐゴシック" charset="0"/>
                <a:sym typeface="Arial" charset="0"/>
              </a:rPr>
              <a:t>Zentech</a:t>
            </a:r>
            <a:r>
              <a:rPr lang="en-US" sz="2800" dirty="0">
                <a:solidFill>
                  <a:srgbClr val="2A2A40"/>
                </a:solidFill>
                <a:latin typeface="Arial" charset="0"/>
                <a:ea typeface="ＭＳ Ｐゴシック" charset="0"/>
                <a:sym typeface="Arial" charset="0"/>
              </a:rPr>
              <a:t>, </a:t>
            </a:r>
            <a:endParaRPr lang="en-US" sz="2400" dirty="0">
              <a:solidFill>
                <a:srgbClr val="666699"/>
              </a:solidFill>
              <a:latin typeface="Arial" charset="0"/>
              <a:ea typeface="ＭＳ Ｐゴシック" charset="0"/>
              <a:sym typeface="Arial" charset="0"/>
            </a:endParaRPr>
          </a:p>
          <a:p>
            <a:pPr marL="303213" indent="-303213" algn="l">
              <a:spcBef>
                <a:spcPts val="800"/>
              </a:spcBef>
            </a:pPr>
            <a:r>
              <a:rPr lang="en-US" sz="2800" dirty="0">
                <a:solidFill>
                  <a:srgbClr val="2A2A40"/>
                </a:solidFill>
                <a:latin typeface="Arial" charset="0"/>
                <a:ea typeface="ＭＳ Ｐゴシック" charset="0"/>
                <a:sym typeface="Arial" charset="0"/>
              </a:rPr>
              <a:t>    Baltimore, MD, from suppliers in Asia:</a:t>
            </a:r>
            <a:endParaRPr lang="en-US" sz="2400" dirty="0">
              <a:solidFill>
                <a:srgbClr val="666699"/>
              </a:solidFill>
              <a:latin typeface="Arial" charset="0"/>
              <a:ea typeface="ＭＳ Ｐゴシック" charset="0"/>
              <a:sym typeface="Arial" charset="0"/>
            </a:endParaRPr>
          </a:p>
          <a:p>
            <a:pPr marL="760413" lvl="1" indent="-303213" algn="l">
              <a:spcBef>
                <a:spcPts val="8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 </a:t>
            </a:r>
            <a:r>
              <a:rPr lang="en-US" sz="2400" dirty="0" err="1" smtClean="0">
                <a:solidFill>
                  <a:srgbClr val="2A2A40"/>
                </a:solidFill>
                <a:latin typeface="Arial" charset="0"/>
                <a:ea typeface="ＭＳ Ｐゴシック" charset="0"/>
                <a:sym typeface="Arial" charset="0"/>
              </a:rPr>
              <a:t>NovaSom</a:t>
            </a:r>
            <a:endParaRPr lang="en-US" sz="2400" dirty="0">
              <a:solidFill>
                <a:srgbClr val="666699"/>
              </a:solidFill>
              <a:latin typeface="Arial" charset="0"/>
              <a:ea typeface="ＭＳ Ｐゴシック" charset="0"/>
              <a:sym typeface="Arial" charset="0"/>
            </a:endParaRPr>
          </a:p>
          <a:p>
            <a:pPr marL="760413" lvl="1" indent="-303213" algn="l">
              <a:spcBef>
                <a:spcPts val="8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 Offsite Networks</a:t>
            </a:r>
            <a:endParaRPr lang="en-US" sz="24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latin typeface="Arial" charset="0"/>
                <a:ea typeface="ＭＳ Ｐゴシック" charset="0"/>
                <a:sym typeface="Arial" charset="0"/>
              </a:rPr>
              <a:t>Automation/Technology</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latin typeface="Arial" charset="0"/>
                <a:ea typeface="ＭＳ Ｐゴシック" charset="0"/>
                <a:sym typeface="Arial" charset="0"/>
              </a:rPr>
              <a:t>Rework, Warranty, Quality</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latin typeface="Arial" charset="0"/>
                <a:ea typeface="ＭＳ Ｐゴシック" charset="0"/>
                <a:sym typeface="Arial" charset="0"/>
              </a:rPr>
              <a:t>Travel Cost/Time or Local Onsite Audit</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latin typeface="Arial" charset="0"/>
                <a:ea typeface="ＭＳ Ｐゴシック" charset="0"/>
                <a:sym typeface="Arial" charset="0"/>
              </a:rPr>
              <a:t>Wages up overseas</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latin typeface="Arial" charset="0"/>
                <a:ea typeface="ＭＳ Ｐゴシック" charset="0"/>
                <a:sym typeface="Arial" charset="0"/>
              </a:rPr>
              <a:t>Total cost = cheaper in the U.S.</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latin typeface="Arial" charset="0"/>
                <a:ea typeface="ＭＳ Ｐゴシック" charset="0"/>
                <a:sym typeface="Arial" charset="0"/>
              </a:rPr>
              <a:t>Lead time</a:t>
            </a:r>
          </a:p>
        </p:txBody>
      </p:sp>
      <p:sp>
        <p:nvSpPr>
          <p:cNvPr id="351238" name="Rectangle 6"/>
          <p:cNvSpPr>
            <a:spLocks/>
          </p:cNvSpPr>
          <p:nvPr/>
        </p:nvSpPr>
        <p:spPr bwMode="auto">
          <a:xfrm>
            <a:off x="215900" y="6248400"/>
            <a:ext cx="89281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 Gus G. </a:t>
            </a:r>
            <a:r>
              <a:rPr lang="en-US" sz="1100" dirty="0" err="1">
                <a:solidFill>
                  <a:srgbClr val="190104"/>
                </a:solidFill>
                <a:latin typeface="Arial" charset="0"/>
                <a:ea typeface="ＭＳ Ｐゴシック" charset="0"/>
                <a:sym typeface="Arial" charset="0"/>
              </a:rPr>
              <a:t>Sentementes</a:t>
            </a:r>
            <a:r>
              <a:rPr lang="en-US" sz="1100" dirty="0">
                <a:solidFill>
                  <a:srgbClr val="190104"/>
                </a:solidFill>
                <a:latin typeface="Arial" charset="0"/>
                <a:ea typeface="ＭＳ Ｐゴシック" charset="0"/>
                <a:sym typeface="Arial" charset="0"/>
              </a:rPr>
              <a:t>, </a:t>
            </a:r>
            <a:r>
              <a:rPr lang="en-US" sz="1100" dirty="0">
                <a:solidFill>
                  <a:srgbClr val="190104"/>
                </a:solidFill>
                <a:latin typeface="Arial Italic" charset="0"/>
                <a:ea typeface="ＭＳ Ｐゴシック" charset="0"/>
                <a:sym typeface="Arial Italic" charset="0"/>
              </a:rPr>
              <a:t>The Baltimore Sun.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Made (once again) in </a:t>
            </a:r>
            <a:r>
              <a:rPr lang="en-US" altLang="ja-JP" sz="1100" dirty="0">
                <a:latin typeface="Arial" charset="0"/>
                <a:ea typeface="Arial" charset="0"/>
                <a:cs typeface="Arial" charset="0"/>
                <a:sym typeface="Arial" charset="0"/>
              </a:rPr>
              <a:t>America.</a:t>
            </a:r>
            <a:r>
              <a:rPr lang="ja-JP" altLang="en-US" sz="1100" dirty="0">
                <a:latin typeface="Arial" charset="0"/>
                <a:ea typeface="ＭＳ Ｐゴシック" charset="0"/>
                <a:sym typeface="Arial" charset="0"/>
              </a:rPr>
              <a:t>”</a:t>
            </a:r>
            <a:r>
              <a:rPr lang="en-US" altLang="ja-JP" sz="1100" dirty="0">
                <a:latin typeface="Arial" charset="0"/>
                <a:ea typeface="Arial" charset="0"/>
                <a:cs typeface="Arial" charset="0"/>
                <a:sym typeface="Arial" charset="0"/>
              </a:rPr>
              <a:t> February 27, 2011. // Eric Markowitz, </a:t>
            </a:r>
            <a:r>
              <a:rPr lang="en-US" altLang="ja-JP" sz="1100" dirty="0" err="1">
                <a:latin typeface="Arial Italic" charset="0"/>
                <a:ea typeface="Arial Italic" charset="0"/>
                <a:cs typeface="Arial Italic" charset="0"/>
                <a:sym typeface="Arial Italic" charset="0"/>
              </a:rPr>
              <a:t>Inc.com</a:t>
            </a:r>
            <a:r>
              <a:rPr lang="en-US" altLang="ja-JP" sz="1100" dirty="0">
                <a:latin typeface="Arial Italic" charset="0"/>
                <a:ea typeface="Arial Italic" charset="0"/>
                <a:cs typeface="Arial Italic" charset="0"/>
                <a:sym typeface="Arial Italic" charset="0"/>
              </a:rPr>
              <a:t>. </a:t>
            </a:r>
            <a:r>
              <a:rPr lang="ja-JP" altLang="en-US" sz="1100" dirty="0">
                <a:latin typeface="Arial" charset="0"/>
                <a:ea typeface="ＭＳ Ｐゴシック" charset="0"/>
                <a:sym typeface="Arial" charset="0"/>
              </a:rPr>
              <a:t>“</a:t>
            </a:r>
            <a:r>
              <a:rPr lang="en-US" altLang="ja-JP" sz="1100" dirty="0">
                <a:latin typeface="Arial" charset="0"/>
                <a:ea typeface="Arial" charset="0"/>
                <a:cs typeface="Arial" charset="0"/>
                <a:sym typeface="Arial" charset="0"/>
              </a:rPr>
              <a:t>Made in USA (Again): Why Manufacturing Is Coming Home</a:t>
            </a:r>
            <a:r>
              <a:rPr lang="ja-JP" altLang="en-US" sz="1100" dirty="0">
                <a:latin typeface="Arial" charset="0"/>
                <a:ea typeface="ＭＳ Ｐゴシック" charset="0"/>
                <a:sym typeface="Arial" charset="0"/>
              </a:rPr>
              <a:t>”</a:t>
            </a:r>
            <a:r>
              <a:rPr lang="en-US" altLang="ja-JP" sz="1100" dirty="0">
                <a:latin typeface="Arial" charset="0"/>
                <a:ea typeface="Arial" charset="0"/>
                <a:cs typeface="Arial" charset="0"/>
                <a:sym typeface="Arial" charset="0"/>
              </a:rPr>
              <a:t>. March 26,2012.</a:t>
            </a:r>
            <a:endParaRPr lang="en-US" sz="1100" dirty="0">
              <a:latin typeface="Arial" charset="0"/>
              <a:ea typeface="Arial" charset="0"/>
              <a:cs typeface="Arial" charset="0"/>
              <a:sym typeface="Arial" charset="0"/>
            </a:endParaRPr>
          </a:p>
        </p:txBody>
      </p:sp>
    </p:spTree>
  </p:cSld>
  <p:clrMapOvr>
    <a:masterClrMapping/>
  </p:clrMapOvr>
  <p:transition xmlns:p14="http://schemas.microsoft.com/office/powerpoint/2010/main"/>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0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2425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D53B3CA3-295A-1842-BE5D-5C16B6223DA3}" type="slidenum">
              <a:rPr lang="en-US" sz="1800" smtClean="0">
                <a:solidFill>
                  <a:srgbClr val="000000"/>
                </a:solidFill>
                <a:latin typeface="Times New Roman" charset="0"/>
                <a:cs typeface="Times New Roman" charset="0"/>
                <a:sym typeface="Times New Roman" charset="0"/>
              </a:rPr>
              <a:pPr algn="r">
                <a:defRPr/>
              </a:pPr>
              <a:t>289</a:t>
            </a:fld>
            <a:endParaRPr lang="en-US" sz="1800" smtClean="0">
              <a:solidFill>
                <a:srgbClr val="000000"/>
              </a:solidFill>
              <a:latin typeface="Times New Roman" charset="0"/>
              <a:cs typeface="Times New Roman" charset="0"/>
              <a:sym typeface="Times New Roman" charset="0"/>
            </a:endParaRPr>
          </a:p>
        </p:txBody>
      </p:sp>
      <p:pic>
        <p:nvPicPr>
          <p:cNvPr id="22221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71800" y="1066800"/>
            <a:ext cx="24384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22212"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67400" y="1066800"/>
            <a:ext cx="31877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22213" name="Rectangle 5"/>
          <p:cNvSpPr>
            <a:spLocks/>
          </p:cNvSpPr>
          <p:nvPr/>
        </p:nvSpPr>
        <p:spPr bwMode="auto">
          <a:xfrm>
            <a:off x="1676400" y="0"/>
            <a:ext cx="63373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Sleep Apnea Diagnostic Kits</a:t>
            </a:r>
            <a:br>
              <a:rPr lang="en-US" sz="3200" dirty="0">
                <a:solidFill>
                  <a:srgbClr val="2A2A40"/>
                </a:solidFill>
                <a:latin typeface="Arial" charset="0"/>
                <a:ea typeface="ＭＳ Ｐゴシック" charset="0"/>
                <a:sym typeface="Arial" charset="0"/>
              </a:rPr>
            </a:br>
            <a:r>
              <a:rPr lang="en-US" sz="3200" dirty="0">
                <a:solidFill>
                  <a:srgbClr val="2A2A40"/>
                </a:solidFill>
                <a:latin typeface="Arial" charset="0"/>
                <a:ea typeface="ＭＳ Ｐゴシック" charset="0"/>
                <a:sym typeface="Arial" charset="0"/>
              </a:rPr>
              <a:t>(Kept from Offshoring)</a:t>
            </a:r>
          </a:p>
        </p:txBody>
      </p:sp>
      <p:sp>
        <p:nvSpPr>
          <p:cNvPr id="222214" name="Rectangle 6"/>
          <p:cNvSpPr>
            <a:spLocks/>
          </p:cNvSpPr>
          <p:nvPr/>
        </p:nvSpPr>
        <p:spPr bwMode="auto">
          <a:xfrm>
            <a:off x="292100" y="3048000"/>
            <a:ext cx="88519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Contracted </a:t>
            </a:r>
            <a:r>
              <a:rPr lang="en-US" sz="2800" dirty="0" err="1">
                <a:solidFill>
                  <a:srgbClr val="2A2A40"/>
                </a:solidFill>
                <a:latin typeface="Arial" charset="0"/>
                <a:ea typeface="ＭＳ Ｐゴシック" charset="0"/>
                <a:sym typeface="Arial" charset="0"/>
              </a:rPr>
              <a:t>ZenTech</a:t>
            </a:r>
            <a:r>
              <a:rPr lang="en-US" sz="2800" dirty="0">
                <a:solidFill>
                  <a:srgbClr val="2A2A40"/>
                </a:solidFill>
                <a:latin typeface="Arial" charset="0"/>
                <a:ea typeface="ＭＳ Ｐゴシック" charset="0"/>
                <a:sym typeface="Arial" charset="0"/>
              </a:rPr>
              <a:t> in Woodlawn, MD</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Quality control</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Lead time/time to market</a:t>
            </a:r>
          </a:p>
        </p:txBody>
      </p:sp>
      <p:sp>
        <p:nvSpPr>
          <p:cNvPr id="222215" name="Rectangle 7"/>
          <p:cNvSpPr>
            <a:spLocks/>
          </p:cNvSpPr>
          <p:nvPr/>
        </p:nvSpPr>
        <p:spPr bwMode="auto">
          <a:xfrm>
            <a:off x="152400" y="5943600"/>
            <a:ext cx="8851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Gus G. </a:t>
            </a:r>
            <a:r>
              <a:rPr lang="en-US" sz="1100" dirty="0" err="1">
                <a:solidFill>
                  <a:srgbClr val="190104"/>
                </a:solidFill>
                <a:latin typeface="Arial" charset="0"/>
                <a:ea typeface="ＭＳ Ｐゴシック" charset="0"/>
                <a:sym typeface="Arial" charset="0"/>
              </a:rPr>
              <a:t>Sentementes</a:t>
            </a:r>
            <a:r>
              <a:rPr lang="en-US" sz="1100" dirty="0">
                <a:solidFill>
                  <a:srgbClr val="190104"/>
                </a:solidFill>
                <a:latin typeface="Arial" charset="0"/>
                <a:ea typeface="ＭＳ Ｐゴシック" charset="0"/>
                <a:sym typeface="Arial" charset="0"/>
              </a:rPr>
              <a:t>, The Baltimore Sun.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Made (once again) in America.</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February 27, 2011. </a:t>
            </a:r>
            <a:r>
              <a:rPr lang="en-US" altLang="ja-JP" sz="1100" dirty="0">
                <a:solidFill>
                  <a:schemeClr val="bg2"/>
                </a:solidFill>
                <a:latin typeface="Arial" charset="0"/>
                <a:ea typeface="Arial" charset="0"/>
                <a:cs typeface="Arial" charset="0"/>
                <a:sym typeface="Arial" charset="0"/>
              </a:rPr>
              <a:t>http://articles.baltimoresun.com/2011-02-27/business/bs-bz-zentech-maryland-manufacturer-20110227_1_michael-galiazzo-maryland-manufacturers-american-contract-manufacturers</a:t>
            </a:r>
            <a:r>
              <a:rPr lang="en-US" altLang="ja-JP" sz="1100" dirty="0">
                <a:solidFill>
                  <a:srgbClr val="190104"/>
                </a:solidFill>
                <a:latin typeface="Arial" charset="0"/>
                <a:ea typeface="Arial" charset="0"/>
                <a:cs typeface="Arial" charset="0"/>
                <a:sym typeface="Arial" charset="0"/>
              </a:rPr>
              <a:t>. </a:t>
            </a:r>
            <a:endParaRPr lang="en-US" sz="1100" dirty="0">
              <a:solidFill>
                <a:srgbClr val="190104"/>
              </a:solidFill>
              <a:latin typeface="Arial" charset="0"/>
              <a:ea typeface="Arial" charset="0"/>
              <a:cs typeface="Arial" charset="0"/>
              <a:sym typeface="Arial" charset="0"/>
            </a:endParaRPr>
          </a:p>
        </p:txBody>
      </p:sp>
    </p:spTree>
  </p:cSld>
  <p:clrMapOvr>
    <a:masterClrMapping/>
  </p:clrMapOvr>
  <p:transition xmlns:p14="http://schemas.microsoft.com/office/powerpoint/2010/mai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198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B4B4C63C-C5F2-C04B-97F9-2EDAA3FED154}" type="slidenum">
              <a:rPr lang="en-US" sz="1800" smtClean="0">
                <a:solidFill>
                  <a:srgbClr val="000000"/>
                </a:solidFill>
                <a:latin typeface="Times New Roman" charset="0"/>
                <a:cs typeface="Times New Roman" charset="0"/>
                <a:sym typeface="Times New Roman" charset="0"/>
              </a:rPr>
              <a:pPr algn="r">
                <a:defRPr/>
              </a:pPr>
              <a:t>29</a:t>
            </a:fld>
            <a:endParaRPr lang="en-US" sz="1800" smtClean="0">
              <a:solidFill>
                <a:srgbClr val="000000"/>
              </a:solidFill>
              <a:latin typeface="Times New Roman" charset="0"/>
              <a:cs typeface="Times New Roman" charset="0"/>
              <a:sym typeface="Times New Roman" charset="0"/>
            </a:endParaRPr>
          </a:p>
        </p:txBody>
      </p:sp>
      <p:pic>
        <p:nvPicPr>
          <p:cNvPr id="39939"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629400" y="838200"/>
            <a:ext cx="220588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9940" name="Rectangle 4"/>
          <p:cNvSpPr>
            <a:spLocks/>
          </p:cNvSpPr>
          <p:nvPr/>
        </p:nvSpPr>
        <p:spPr bwMode="auto">
          <a:xfrm>
            <a:off x="1371600" y="242887"/>
            <a:ext cx="63373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Biodiesel </a:t>
            </a:r>
            <a:endParaRPr lang="en-US" sz="3200" dirty="0" smtClean="0">
              <a:solidFill>
                <a:srgbClr val="2A2A40"/>
              </a:solidFill>
              <a:latin typeface="Arial" charset="0"/>
              <a:ea typeface="ＭＳ Ｐゴシック" charset="0"/>
              <a:sym typeface="Arial" charset="0"/>
            </a:endParaRPr>
          </a:p>
          <a:p>
            <a:r>
              <a:rPr lang="en-US" sz="3200" dirty="0">
                <a:solidFill>
                  <a:srgbClr val="2A2A40"/>
                </a:solidFill>
                <a:latin typeface="Arial" charset="0"/>
                <a:ea typeface="ＭＳ Ｐゴシック" charset="0"/>
                <a:sym typeface="Arial" charset="0"/>
              </a:rPr>
              <a:t>(Foreign Direct Investment)</a:t>
            </a:r>
          </a:p>
        </p:txBody>
      </p:sp>
      <p:sp>
        <p:nvSpPr>
          <p:cNvPr id="39941" name="Rectangle 5"/>
          <p:cNvSpPr>
            <a:spLocks/>
          </p:cNvSpPr>
          <p:nvPr/>
        </p:nvSpPr>
        <p:spPr bwMode="auto">
          <a:xfrm>
            <a:off x="152400" y="1828800"/>
            <a:ext cx="88519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New production facility, Bayonne, NJ</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Transplant from Ontario, Can.</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35 full-time jobs, 200 temporary construction jobs</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100 million liter/year production capacity</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ja-JP" altLang="en-US" sz="2400" dirty="0" smtClean="0">
                <a:solidFill>
                  <a:srgbClr val="190104"/>
                </a:solidFill>
                <a:latin typeface="Arial" charset="0"/>
                <a:ea typeface="ＭＳ Ｐゴシック" charset="0"/>
                <a:sym typeface="Arial" charset="0"/>
              </a:rPr>
              <a:t>“</a:t>
            </a:r>
            <a:r>
              <a:rPr lang="en-US" altLang="ja-JP" sz="2400" dirty="0">
                <a:solidFill>
                  <a:srgbClr val="190104"/>
                </a:solidFill>
                <a:latin typeface="Arial" charset="0"/>
                <a:ea typeface="Arial" charset="0"/>
                <a:cs typeface="Arial" charset="0"/>
                <a:sym typeface="Arial" charset="0"/>
              </a:rPr>
              <a:t>C</a:t>
            </a:r>
            <a:r>
              <a:rPr lang="en-US" altLang="ja-JP" sz="2400" dirty="0" smtClean="0">
                <a:solidFill>
                  <a:srgbClr val="190104"/>
                </a:solidFill>
                <a:latin typeface="Arial" charset="0"/>
                <a:ea typeface="Arial" charset="0"/>
                <a:cs typeface="Arial" charset="0"/>
                <a:sym typeface="Arial" charset="0"/>
              </a:rPr>
              <a:t>ompany</a:t>
            </a:r>
            <a:r>
              <a:rPr lang="ja-JP" altLang="en-US" sz="2400" dirty="0" smtClean="0">
                <a:solidFill>
                  <a:srgbClr val="190104"/>
                </a:solidFill>
                <a:latin typeface="Arial" charset="0"/>
                <a:ea typeface="ＭＳ Ｐゴシック" charset="0"/>
                <a:sym typeface="Arial" charset="0"/>
              </a:rPr>
              <a:t>’</a:t>
            </a:r>
            <a:r>
              <a:rPr lang="en-US" altLang="ja-JP" sz="2400" dirty="0" smtClean="0">
                <a:solidFill>
                  <a:srgbClr val="190104"/>
                </a:solidFill>
                <a:latin typeface="Arial" charset="0"/>
                <a:ea typeface="Arial" charset="0"/>
                <a:cs typeface="Arial" charset="0"/>
                <a:sym typeface="Arial" charset="0"/>
              </a:rPr>
              <a:t>s </a:t>
            </a:r>
            <a:r>
              <a:rPr lang="en-US" altLang="ja-JP" sz="2400" dirty="0">
                <a:solidFill>
                  <a:srgbClr val="190104"/>
                </a:solidFill>
                <a:latin typeface="Arial" charset="0"/>
                <a:ea typeface="Arial" charset="0"/>
                <a:cs typeface="Arial" charset="0"/>
                <a:sym typeface="Arial" charset="0"/>
              </a:rPr>
              <a:t>strategy of building biodiesel production facilities near existing large-scale petroleum storage and diesel distribution infrastructure</a:t>
            </a:r>
            <a:r>
              <a:rPr lang="ja-JP" altLang="en-US" sz="2400" dirty="0">
                <a:solidFill>
                  <a:srgbClr val="190104"/>
                </a:solidFill>
                <a:latin typeface="Arial" charset="0"/>
                <a:ea typeface="ＭＳ Ｐゴシック" charset="0"/>
                <a:sym typeface="Arial" charset="0"/>
              </a:rPr>
              <a:t>”</a:t>
            </a:r>
            <a:endParaRPr lang="en-US" altLang="ja-JP" sz="2400" dirty="0">
              <a:solidFill>
                <a:srgbClr val="666699"/>
              </a:solidFill>
              <a:latin typeface="Arial" charset="0"/>
              <a:ea typeface="Lucida Grande" charset="0"/>
              <a:cs typeface="Lucida Grande"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190104"/>
                </a:solidFill>
                <a:latin typeface="Arial" charset="0"/>
                <a:ea typeface="Arial" charset="0"/>
                <a:cs typeface="Arial" charset="0"/>
                <a:sym typeface="Arial" charset="0"/>
              </a:rPr>
              <a:t>Minimize transportation costs</a:t>
            </a:r>
          </a:p>
        </p:txBody>
      </p:sp>
      <p:sp>
        <p:nvSpPr>
          <p:cNvPr id="39942" name="Rectangle 6"/>
          <p:cNvSpPr>
            <a:spLocks/>
          </p:cNvSpPr>
          <p:nvPr/>
        </p:nvSpPr>
        <p:spPr bwMode="auto">
          <a:xfrm>
            <a:off x="304800" y="6172200"/>
            <a:ext cx="854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Andrew Steadman/The Jersey Journal. </a:t>
            </a:r>
            <a:r>
              <a:rPr lang="en-US" sz="1100" dirty="0" err="1">
                <a:solidFill>
                  <a:srgbClr val="190104"/>
                </a:solidFill>
                <a:latin typeface="Arial Italic" charset="0"/>
                <a:ea typeface="ＭＳ Ｐゴシック" charset="0"/>
                <a:sym typeface="Arial Italic" charset="0"/>
              </a:rPr>
              <a:t>NJ.com</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Canadian biodiesel producer planning production facility in Bayonne. </a:t>
            </a:r>
            <a:r>
              <a:rPr lang="en-US" altLang="ja-JP" sz="1100" dirty="0">
                <a:latin typeface="Arial" charset="0"/>
                <a:ea typeface="Arial" charset="0"/>
                <a:cs typeface="Arial" charset="0"/>
                <a:sym typeface="Arial" charset="0"/>
              </a:rPr>
              <a:t>http://www.nj.com/bayonne/index.ssf/2012/06/canadian_biodiesel_producer_pl.html</a:t>
            </a:r>
            <a:r>
              <a:rPr lang="en-US" altLang="ja-JP" sz="1100" dirty="0">
                <a:solidFill>
                  <a:srgbClr val="190104"/>
                </a:solidFill>
                <a:latin typeface="Arial" charset="0"/>
                <a:ea typeface="Arial" charset="0"/>
                <a:cs typeface="Arial" charset="0"/>
                <a:sym typeface="Arial" charset="0"/>
              </a:rPr>
              <a:t>. </a:t>
            </a:r>
            <a:endParaRPr lang="en-US" sz="1100" dirty="0">
              <a:solidFill>
                <a:srgbClr val="190104"/>
              </a:solidFill>
              <a:latin typeface="Arial" charset="0"/>
              <a:ea typeface="Arial" charset="0"/>
              <a:cs typeface="Arial" charset="0"/>
              <a:sym typeface="Arial" charset="0"/>
            </a:endParaRPr>
          </a:p>
        </p:txBody>
      </p:sp>
    </p:spTree>
  </p:cSld>
  <p:clrMapOvr>
    <a:masterClrMapping/>
  </p:clrMapOvr>
  <p:transition xmlns:p14="http://schemas.microsoft.com/office/powerpoint/2010/main"/>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25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5430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7892B1E6-E151-C841-823E-0BB218E58A1A}" type="slidenum">
              <a:rPr lang="en-US" sz="1800" smtClean="0">
                <a:solidFill>
                  <a:srgbClr val="000000"/>
                </a:solidFill>
                <a:latin typeface="Times New Roman" charset="0"/>
                <a:cs typeface="Times New Roman" charset="0"/>
                <a:sym typeface="Times New Roman" charset="0"/>
              </a:rPr>
              <a:pPr algn="r">
                <a:defRPr/>
              </a:pPr>
              <a:t>290</a:t>
            </a:fld>
            <a:endParaRPr lang="en-US" sz="1800" smtClean="0">
              <a:solidFill>
                <a:srgbClr val="000000"/>
              </a:solidFill>
              <a:latin typeface="Times New Roman" charset="0"/>
              <a:cs typeface="Times New Roman" charset="0"/>
              <a:sym typeface="Times New Roman" charset="0"/>
            </a:endParaRPr>
          </a:p>
        </p:txBody>
      </p:sp>
      <p:sp>
        <p:nvSpPr>
          <p:cNvPr id="352259" name="Rectangle 3"/>
          <p:cNvSpPr>
            <a:spLocks/>
          </p:cNvSpPr>
          <p:nvPr/>
        </p:nvSpPr>
        <p:spPr bwMode="auto">
          <a:xfrm>
            <a:off x="533400" y="-228600"/>
            <a:ext cx="94488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2400" dirty="0">
                <a:solidFill>
                  <a:srgbClr val="2A2A40"/>
                </a:solidFill>
                <a:latin typeface="Arial" charset="0"/>
                <a:ea typeface="ＭＳ Ｐゴシック" charset="0"/>
                <a:sym typeface="Arial" charset="0"/>
              </a:rPr>
              <a:t>Automatic Transmissions, </a:t>
            </a:r>
            <a:r>
              <a:rPr lang="en-US" sz="2400" dirty="0" smtClean="0">
                <a:solidFill>
                  <a:srgbClr val="2A2A40"/>
                </a:solidFill>
                <a:latin typeface="Arial" charset="0"/>
                <a:ea typeface="ＭＳ Ｐゴシック" charset="0"/>
                <a:sym typeface="Arial" charset="0"/>
              </a:rPr>
              <a:t>Gear </a:t>
            </a:r>
            <a:r>
              <a:rPr lang="en-US" sz="2400" dirty="0">
                <a:solidFill>
                  <a:srgbClr val="2A2A40"/>
                </a:solidFill>
                <a:latin typeface="Arial" charset="0"/>
                <a:ea typeface="ＭＳ Ｐゴシック" charset="0"/>
                <a:sym typeface="Arial" charset="0"/>
              </a:rPr>
              <a:t>Boxes for Wind Turbines</a:t>
            </a:r>
            <a:br>
              <a:rPr lang="en-US" sz="2400" dirty="0">
                <a:solidFill>
                  <a:srgbClr val="2A2A40"/>
                </a:solidFill>
                <a:latin typeface="Arial" charset="0"/>
                <a:ea typeface="ＭＳ Ｐゴシック" charset="0"/>
                <a:sym typeface="Arial" charset="0"/>
              </a:rPr>
            </a:br>
            <a:r>
              <a:rPr lang="en-US" sz="2400" dirty="0" smtClean="0">
                <a:solidFill>
                  <a:srgbClr val="2A2A40"/>
                </a:solidFill>
                <a:latin typeface="Arial" charset="0"/>
                <a:ea typeface="ＭＳ Ｐゴシック" charset="0"/>
                <a:sym typeface="Arial" charset="0"/>
              </a:rPr>
              <a:t>(</a:t>
            </a:r>
            <a:r>
              <a:rPr lang="en-US" sz="2400" dirty="0">
                <a:solidFill>
                  <a:srgbClr val="2A2A40"/>
                </a:solidFill>
                <a:latin typeface="Arial" charset="0"/>
                <a:ea typeface="ＭＳ Ｐゴシック" charset="0"/>
                <a:sym typeface="Arial" charset="0"/>
              </a:rPr>
              <a:t>Direct Foreign Investment</a:t>
            </a:r>
            <a:r>
              <a:rPr lang="en-US" sz="2400" dirty="0" smtClean="0">
                <a:solidFill>
                  <a:srgbClr val="2A2A40"/>
                </a:solidFill>
                <a:latin typeface="Arial" charset="0"/>
                <a:ea typeface="ＭＳ Ｐゴシック" charset="0"/>
                <a:sym typeface="Arial" charset="0"/>
              </a:rPr>
              <a:t>)</a:t>
            </a:r>
            <a:endParaRPr lang="en-US" sz="2400" dirty="0">
              <a:solidFill>
                <a:srgbClr val="2A2A40"/>
              </a:solidFill>
              <a:latin typeface="Arial" charset="0"/>
              <a:ea typeface="ＭＳ Ｐゴシック" charset="0"/>
              <a:sym typeface="Arial" charset="0"/>
            </a:endParaRPr>
          </a:p>
        </p:txBody>
      </p:sp>
      <p:sp>
        <p:nvSpPr>
          <p:cNvPr id="352260" name="Rectangle 4"/>
          <p:cNvSpPr>
            <a:spLocks/>
          </p:cNvSpPr>
          <p:nvPr/>
        </p:nvSpPr>
        <p:spPr bwMode="auto">
          <a:xfrm>
            <a:off x="279400" y="1981200"/>
            <a:ext cx="88519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German, transplant to Gray Court, SC, </a:t>
            </a:r>
            <a:endParaRPr lang="en-US" sz="2800" dirty="0" smtClean="0">
              <a:solidFill>
                <a:srgbClr val="2A2A40"/>
              </a:solidFill>
              <a:latin typeface="Arial" charset="0"/>
              <a:ea typeface="ＭＳ Ｐゴシック" charset="0"/>
              <a:sym typeface="Arial" charset="0"/>
            </a:endParaRPr>
          </a:p>
          <a:p>
            <a:pPr algn="l">
              <a:spcBef>
                <a:spcPts val="700"/>
              </a:spcBef>
              <a:buClr>
                <a:srgbClr val="E40B2A"/>
              </a:buClr>
              <a:buSzPct val="80000"/>
            </a:pPr>
            <a:r>
              <a:rPr lang="en-US" sz="2800" dirty="0">
                <a:solidFill>
                  <a:srgbClr val="2A2A40"/>
                </a:solidFill>
                <a:latin typeface="Arial" charset="0"/>
                <a:ea typeface="ＭＳ Ｐゴシック" charset="0"/>
                <a:sym typeface="Arial" charset="0"/>
              </a:rPr>
              <a:t> </a:t>
            </a:r>
            <a:r>
              <a:rPr lang="en-US" sz="2800" dirty="0" smtClean="0">
                <a:solidFill>
                  <a:srgbClr val="2A2A40"/>
                </a:solidFill>
                <a:latin typeface="Arial" charset="0"/>
                <a:ea typeface="ＭＳ Ｐゴシック" charset="0"/>
                <a:sym typeface="Arial" charset="0"/>
              </a:rPr>
              <a:t>  and </a:t>
            </a:r>
            <a:r>
              <a:rPr lang="en-US" sz="2800" dirty="0">
                <a:solidFill>
                  <a:srgbClr val="2A2A40"/>
                </a:solidFill>
                <a:latin typeface="Arial" charset="0"/>
                <a:ea typeface="ＭＳ Ｐゴシック" charset="0"/>
                <a:sym typeface="Arial" charset="0"/>
              </a:rPr>
              <a:t>Georgia in 2013</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SC: 1650 jobs, 1200 already hired</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Time to market</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Proximity to market</a:t>
            </a:r>
          </a:p>
        </p:txBody>
      </p:sp>
      <p:sp>
        <p:nvSpPr>
          <p:cNvPr id="352261" name="Rectangle 5"/>
          <p:cNvSpPr>
            <a:spLocks/>
          </p:cNvSpPr>
          <p:nvPr/>
        </p:nvSpPr>
        <p:spPr bwMode="auto">
          <a:xfrm>
            <a:off x="152400" y="5791200"/>
            <a:ext cx="8928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chemeClr val="bg2"/>
                </a:solidFill>
                <a:latin typeface="Arial" charset="0"/>
                <a:ea typeface="ＭＳ Ｐゴシック" charset="0"/>
                <a:sym typeface="Arial" charset="0"/>
              </a:rPr>
              <a:t>Sources:</a:t>
            </a:r>
            <a:endParaRPr lang="en-US" sz="2400" dirty="0">
              <a:solidFill>
                <a:schemeClr val="bg2"/>
              </a:solidFill>
              <a:latin typeface="Arial" charset="0"/>
              <a:ea typeface="ＭＳ Ｐゴシック" charset="0"/>
              <a:sym typeface="Arial" charset="0"/>
            </a:endParaRPr>
          </a:p>
          <a:p>
            <a:pPr algn="l"/>
            <a:r>
              <a:rPr lang="en-US" sz="1100" dirty="0">
                <a:solidFill>
                  <a:schemeClr val="bg2"/>
                </a:solidFill>
                <a:latin typeface="Arial" charset="0"/>
                <a:ea typeface="ＭＳ Ｐゴシック" charset="0"/>
                <a:sym typeface="Arial" charset="0"/>
              </a:rPr>
              <a:t>Chad </a:t>
            </a:r>
            <a:r>
              <a:rPr lang="en-US" sz="1100" dirty="0" err="1">
                <a:solidFill>
                  <a:schemeClr val="bg2"/>
                </a:solidFill>
                <a:latin typeface="Arial" charset="0"/>
                <a:ea typeface="ＭＳ Ｐゴシック" charset="0"/>
                <a:sym typeface="Arial" charset="0"/>
              </a:rPr>
              <a:t>Moutray</a:t>
            </a:r>
            <a:r>
              <a:rPr lang="en-US" sz="1100" dirty="0">
                <a:solidFill>
                  <a:schemeClr val="bg2"/>
                </a:solidFill>
                <a:latin typeface="Arial" charset="0"/>
                <a:ea typeface="ＭＳ Ｐゴシック" charset="0"/>
                <a:sym typeface="Arial" charset="0"/>
              </a:rPr>
              <a:t>, </a:t>
            </a:r>
            <a:r>
              <a:rPr lang="en-US" sz="1100" dirty="0">
                <a:solidFill>
                  <a:schemeClr val="bg2"/>
                </a:solidFill>
                <a:latin typeface="Arial Italic" charset="0"/>
                <a:ea typeface="ＭＳ Ｐゴシック" charset="0"/>
                <a:sym typeface="Arial Italic" charset="0"/>
              </a:rPr>
              <a:t>Member Focus; National Association of Manufacturers</a:t>
            </a:r>
            <a:r>
              <a:rPr lang="en-US" sz="1100" dirty="0">
                <a:solidFill>
                  <a:schemeClr val="bg2"/>
                </a:solidFill>
                <a:latin typeface="Arial" charset="0"/>
                <a:ea typeface="ＭＳ Ｐゴシック" charset="0"/>
                <a:sym typeface="Arial" charset="0"/>
              </a:rPr>
              <a:t>. </a:t>
            </a:r>
            <a:r>
              <a:rPr lang="ja-JP" altLang="en-US" sz="1100" dirty="0">
                <a:solidFill>
                  <a:schemeClr val="bg2"/>
                </a:solidFill>
                <a:latin typeface="Arial" charset="0"/>
                <a:ea typeface="ＭＳ Ｐゴシック" charset="0"/>
                <a:sym typeface="Arial" charset="0"/>
              </a:rPr>
              <a:t>“</a:t>
            </a:r>
            <a:r>
              <a:rPr lang="en-US" altLang="ja-JP" sz="1100" dirty="0">
                <a:solidFill>
                  <a:schemeClr val="bg2"/>
                </a:solidFill>
                <a:latin typeface="Arial" charset="0"/>
                <a:ea typeface="Arial" charset="0"/>
                <a:cs typeface="Arial" charset="0"/>
                <a:sym typeface="Arial" charset="0"/>
              </a:rPr>
              <a:t>Increasing investment in manufacturing in the United States.</a:t>
            </a:r>
            <a:r>
              <a:rPr lang="ja-JP" altLang="en-US" sz="1100" dirty="0">
                <a:solidFill>
                  <a:schemeClr val="bg2"/>
                </a:solidFill>
                <a:latin typeface="Arial" charset="0"/>
                <a:ea typeface="ＭＳ Ｐゴシック" charset="0"/>
                <a:sym typeface="Arial" charset="0"/>
              </a:rPr>
              <a:t>”</a:t>
            </a:r>
            <a:r>
              <a:rPr lang="en-US" altLang="ja-JP" sz="1100" dirty="0">
                <a:solidFill>
                  <a:schemeClr val="bg2"/>
                </a:solidFill>
                <a:latin typeface="Arial" charset="0"/>
                <a:ea typeface="Arial" charset="0"/>
                <a:cs typeface="Arial" charset="0"/>
                <a:sym typeface="Arial" charset="0"/>
              </a:rPr>
              <a:t> September 2013. http://memberfocus.nam.org/publication/?i=175819&amp;p=4.</a:t>
            </a:r>
            <a:endParaRPr lang="en-US" altLang="ja-JP" sz="2400" dirty="0">
              <a:solidFill>
                <a:schemeClr val="bg2"/>
              </a:solidFill>
              <a:latin typeface="Arial" charset="0"/>
              <a:ea typeface="Lucida Grande" charset="0"/>
              <a:cs typeface="Lucida Grande" charset="0"/>
              <a:sym typeface="Arial" charset="0"/>
            </a:endParaRPr>
          </a:p>
          <a:p>
            <a:pPr algn="l"/>
            <a:r>
              <a:rPr lang="en-US" sz="1100" dirty="0">
                <a:solidFill>
                  <a:schemeClr val="bg2"/>
                </a:solidFill>
                <a:latin typeface="Arial" charset="0"/>
                <a:ea typeface="Arial" charset="0"/>
                <a:cs typeface="Arial" charset="0"/>
                <a:sym typeface="Arial" charset="0"/>
              </a:rPr>
              <a:t>PricewaterhouseCoopers. </a:t>
            </a:r>
            <a:r>
              <a:rPr lang="ja-JP" altLang="en-US" sz="1100" dirty="0">
                <a:solidFill>
                  <a:schemeClr val="bg2"/>
                </a:solidFill>
                <a:latin typeface="Arial" charset="0"/>
                <a:ea typeface="ＭＳ Ｐゴシック" charset="0"/>
                <a:sym typeface="Arial" charset="0"/>
              </a:rPr>
              <a:t>“</a:t>
            </a:r>
            <a:r>
              <a:rPr lang="en-US" altLang="ja-JP" sz="1100" dirty="0">
                <a:solidFill>
                  <a:schemeClr val="bg2"/>
                </a:solidFill>
                <a:latin typeface="Arial" charset="0"/>
                <a:ea typeface="Arial" charset="0"/>
                <a:cs typeface="Arial" charset="0"/>
                <a:sym typeface="Arial" charset="0"/>
              </a:rPr>
              <a:t>A homecoming for US manufacturing? Why a resurgence in US manufacturing may be the next big bet.</a:t>
            </a:r>
            <a:r>
              <a:rPr lang="ja-JP" altLang="en-US" sz="1100" dirty="0">
                <a:solidFill>
                  <a:schemeClr val="bg2"/>
                </a:solidFill>
                <a:latin typeface="Arial" charset="0"/>
                <a:ea typeface="ＭＳ Ｐゴシック" charset="0"/>
                <a:sym typeface="Arial" charset="0"/>
              </a:rPr>
              <a:t>”</a:t>
            </a:r>
            <a:r>
              <a:rPr lang="en-US" altLang="ja-JP" sz="1100" dirty="0">
                <a:solidFill>
                  <a:schemeClr val="bg2"/>
                </a:solidFill>
                <a:latin typeface="Arial" charset="0"/>
                <a:ea typeface="Arial" charset="0"/>
                <a:cs typeface="Arial" charset="0"/>
                <a:sym typeface="Arial" charset="0"/>
              </a:rPr>
              <a:t> September 2013. </a:t>
            </a:r>
            <a:r>
              <a:rPr lang="pl-PL" altLang="ja-JP" sz="1100" dirty="0">
                <a:solidFill>
                  <a:schemeClr val="bg2"/>
                </a:solidFill>
                <a:latin typeface="Arial" charset="0"/>
                <a:ea typeface="Arial" charset="0"/>
                <a:cs typeface="Arial" charset="0"/>
                <a:sym typeface="Arial" charset="0"/>
              </a:rPr>
              <a:t>http://</a:t>
            </a:r>
            <a:r>
              <a:rPr lang="pl-PL" altLang="ja-JP" sz="1100" dirty="0" err="1">
                <a:solidFill>
                  <a:schemeClr val="bg2"/>
                </a:solidFill>
                <a:latin typeface="Arial" charset="0"/>
                <a:ea typeface="Arial" charset="0"/>
                <a:cs typeface="Arial" charset="0"/>
                <a:sym typeface="Arial" charset="0"/>
              </a:rPr>
              <a:t>www.pwc.com</a:t>
            </a:r>
            <a:r>
              <a:rPr lang="pl-PL" altLang="ja-JP" sz="1100" dirty="0">
                <a:solidFill>
                  <a:schemeClr val="bg2"/>
                </a:solidFill>
                <a:latin typeface="Arial" charset="0"/>
                <a:ea typeface="Arial" charset="0"/>
                <a:cs typeface="Arial" charset="0"/>
                <a:sym typeface="Arial" charset="0"/>
              </a:rPr>
              <a:t>/</a:t>
            </a:r>
            <a:r>
              <a:rPr lang="pl-PL" altLang="ja-JP" sz="1100" dirty="0" err="1">
                <a:solidFill>
                  <a:schemeClr val="bg2"/>
                </a:solidFill>
                <a:latin typeface="Arial" charset="0"/>
                <a:ea typeface="Arial" charset="0"/>
                <a:cs typeface="Arial" charset="0"/>
                <a:sym typeface="Arial" charset="0"/>
              </a:rPr>
              <a:t>en_US</a:t>
            </a:r>
            <a:r>
              <a:rPr lang="pl-PL" altLang="ja-JP" sz="1100" dirty="0">
                <a:solidFill>
                  <a:schemeClr val="bg2"/>
                </a:solidFill>
                <a:latin typeface="Arial" charset="0"/>
                <a:ea typeface="Arial" charset="0"/>
                <a:cs typeface="Arial" charset="0"/>
                <a:sym typeface="Arial" charset="0"/>
              </a:rPr>
              <a:t>/</a:t>
            </a:r>
            <a:r>
              <a:rPr lang="pl-PL" altLang="ja-JP" sz="1100" dirty="0" err="1">
                <a:solidFill>
                  <a:schemeClr val="bg2"/>
                </a:solidFill>
                <a:latin typeface="Arial" charset="0"/>
                <a:ea typeface="Arial" charset="0"/>
                <a:cs typeface="Arial" charset="0"/>
                <a:sym typeface="Arial" charset="0"/>
              </a:rPr>
              <a:t>us</a:t>
            </a:r>
            <a:r>
              <a:rPr lang="pl-PL" altLang="ja-JP" sz="1100" dirty="0">
                <a:solidFill>
                  <a:schemeClr val="bg2"/>
                </a:solidFill>
                <a:latin typeface="Arial" charset="0"/>
                <a:ea typeface="Arial" charset="0"/>
                <a:cs typeface="Arial" charset="0"/>
                <a:sym typeface="Arial" charset="0"/>
              </a:rPr>
              <a:t>/</a:t>
            </a:r>
            <a:r>
              <a:rPr lang="pl-PL" altLang="ja-JP" sz="1100" dirty="0" err="1">
                <a:solidFill>
                  <a:schemeClr val="bg2"/>
                </a:solidFill>
                <a:latin typeface="Arial" charset="0"/>
                <a:ea typeface="Arial" charset="0"/>
                <a:cs typeface="Arial" charset="0"/>
                <a:sym typeface="Arial" charset="0"/>
              </a:rPr>
              <a:t>industrial</a:t>
            </a:r>
            <a:r>
              <a:rPr lang="pl-PL" altLang="ja-JP" sz="1100" dirty="0">
                <a:solidFill>
                  <a:schemeClr val="bg2"/>
                </a:solidFill>
                <a:latin typeface="Arial" charset="0"/>
                <a:ea typeface="Arial" charset="0"/>
                <a:cs typeface="Arial" charset="0"/>
                <a:sym typeface="Arial" charset="0"/>
              </a:rPr>
              <a:t>-products/</a:t>
            </a:r>
            <a:r>
              <a:rPr lang="pl-PL" altLang="ja-JP" sz="1100" dirty="0" err="1">
                <a:solidFill>
                  <a:schemeClr val="bg2"/>
                </a:solidFill>
                <a:latin typeface="Arial" charset="0"/>
                <a:ea typeface="Arial" charset="0"/>
                <a:cs typeface="Arial" charset="0"/>
                <a:sym typeface="Arial" charset="0"/>
              </a:rPr>
              <a:t>publications</a:t>
            </a:r>
            <a:r>
              <a:rPr lang="pl-PL" altLang="ja-JP" sz="1100" dirty="0">
                <a:solidFill>
                  <a:schemeClr val="bg2"/>
                </a:solidFill>
                <a:latin typeface="Arial" charset="0"/>
                <a:ea typeface="Arial" charset="0"/>
                <a:cs typeface="Arial" charset="0"/>
                <a:sym typeface="Arial" charset="0"/>
              </a:rPr>
              <a:t>/</a:t>
            </a:r>
            <a:r>
              <a:rPr lang="pl-PL" altLang="ja-JP" sz="1100" dirty="0" err="1">
                <a:solidFill>
                  <a:schemeClr val="bg2"/>
                </a:solidFill>
                <a:latin typeface="Arial" charset="0"/>
                <a:ea typeface="Arial" charset="0"/>
                <a:cs typeface="Arial" charset="0"/>
                <a:sym typeface="Arial" charset="0"/>
              </a:rPr>
              <a:t>assets</a:t>
            </a:r>
            <a:r>
              <a:rPr lang="pl-PL" altLang="ja-JP" sz="1100" dirty="0">
                <a:solidFill>
                  <a:schemeClr val="bg2"/>
                </a:solidFill>
                <a:latin typeface="Arial" charset="0"/>
                <a:ea typeface="Arial" charset="0"/>
                <a:cs typeface="Arial" charset="0"/>
                <a:sym typeface="Arial" charset="0"/>
              </a:rPr>
              <a:t>/</a:t>
            </a:r>
            <a:r>
              <a:rPr lang="pl-PL" altLang="ja-JP" sz="1100" dirty="0" err="1">
                <a:solidFill>
                  <a:schemeClr val="bg2"/>
                </a:solidFill>
                <a:latin typeface="Arial" charset="0"/>
                <a:ea typeface="Arial" charset="0"/>
                <a:cs typeface="Arial" charset="0"/>
                <a:sym typeface="Arial" charset="0"/>
              </a:rPr>
              <a:t>pwc-us-manufacturing-resurgence.pdf</a:t>
            </a:r>
            <a:r>
              <a:rPr lang="en-US" altLang="ja-JP" sz="1100" dirty="0" smtClean="0">
                <a:solidFill>
                  <a:schemeClr val="bg2"/>
                </a:solidFill>
                <a:latin typeface="Arial" charset="0"/>
                <a:ea typeface="Arial" charset="0"/>
                <a:cs typeface="Arial" charset="0"/>
                <a:sym typeface="Arial" charset="0"/>
                <a:hlinkClick r:id="rId4"/>
              </a:rPr>
              <a:t>.</a:t>
            </a:r>
            <a:endParaRPr lang="en-US" sz="1100" dirty="0">
              <a:solidFill>
                <a:schemeClr val="bg2"/>
              </a:solidFill>
              <a:latin typeface="Arial" charset="0"/>
              <a:ea typeface="Arial" charset="0"/>
              <a:cs typeface="Arial" charset="0"/>
              <a:sym typeface="Arial" charset="0"/>
              <a:hlinkClick r:id="rId4"/>
            </a:endParaRPr>
          </a:p>
        </p:txBody>
      </p:sp>
      <p:pic>
        <p:nvPicPr>
          <p:cNvPr id="352262"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162800" y="977900"/>
            <a:ext cx="16129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30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5635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2184D4C3-0A5D-D94E-8801-9EFACB0CB565}" type="slidenum">
              <a:rPr lang="en-US" sz="1800" smtClean="0">
                <a:solidFill>
                  <a:srgbClr val="000000"/>
                </a:solidFill>
                <a:latin typeface="Times New Roman" charset="0"/>
                <a:cs typeface="Times New Roman" charset="0"/>
                <a:sym typeface="Times New Roman" charset="0"/>
              </a:rPr>
              <a:pPr algn="r">
                <a:defRPr/>
              </a:pPr>
              <a:t>291</a:t>
            </a:fld>
            <a:endParaRPr lang="en-US" sz="1800" smtClean="0">
              <a:solidFill>
                <a:srgbClr val="000000"/>
              </a:solidFill>
              <a:latin typeface="Times New Roman" charset="0"/>
              <a:cs typeface="Times New Roman" charset="0"/>
              <a:sym typeface="Times New Roman" charset="0"/>
            </a:endParaRPr>
          </a:p>
        </p:txBody>
      </p:sp>
      <p:sp>
        <p:nvSpPr>
          <p:cNvPr id="356355" name="Rectangle 3"/>
          <p:cNvSpPr>
            <a:spLocks noGrp="1" noChangeArrowheads="1"/>
          </p:cNvSpPr>
          <p:nvPr>
            <p:ph type="title"/>
          </p:nvPr>
        </p:nvSpPr>
        <p:spPr>
          <a:xfrm>
            <a:off x="0" y="0"/>
            <a:ext cx="9144000" cy="1200150"/>
          </a:xfrm>
        </p:spPr>
        <p:txBody>
          <a:bodyPr/>
          <a:lstStyle/>
          <a:p>
            <a:pPr algn="ctr"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3200" dirty="0" smtClean="0">
                <a:solidFill>
                  <a:srgbClr val="2A2A40"/>
                </a:solidFill>
              </a:rPr>
              <a:t>Socks/Hosiery</a:t>
            </a:r>
            <a:br>
              <a:rPr lang="en-US" sz="3200" dirty="0" smtClean="0">
                <a:solidFill>
                  <a:srgbClr val="2A2A40"/>
                </a:solidFill>
              </a:rPr>
            </a:br>
            <a:r>
              <a:rPr lang="en-US" sz="3200" dirty="0" smtClean="0">
                <a:solidFill>
                  <a:srgbClr val="2A2A40"/>
                </a:solidFill>
              </a:rPr>
              <a:t>(</a:t>
            </a:r>
            <a:r>
              <a:rPr lang="en-US" sz="3200" dirty="0" smtClean="0">
                <a:solidFill>
                  <a:srgbClr val="2A2A40"/>
                </a:solidFill>
                <a:latin typeface="Arial" charset="0"/>
                <a:ea typeface="ＭＳ Ｐゴシック" charset="0"/>
              </a:rPr>
              <a:t>Direct </a:t>
            </a:r>
            <a:r>
              <a:rPr lang="en-US" sz="3200" dirty="0">
                <a:solidFill>
                  <a:srgbClr val="2A2A40"/>
                </a:solidFill>
                <a:latin typeface="Arial" charset="0"/>
                <a:ea typeface="ＭＳ Ｐゴシック" charset="0"/>
              </a:rPr>
              <a:t>Foreign Investment</a:t>
            </a:r>
            <a:r>
              <a:rPr lang="en-US" sz="3200" dirty="0" smtClean="0">
                <a:solidFill>
                  <a:srgbClr val="2A2A40"/>
                </a:solidFill>
                <a:latin typeface="Arial" charset="0"/>
                <a:ea typeface="ＭＳ Ｐゴシック" charset="0"/>
              </a:rPr>
              <a:t>)</a:t>
            </a:r>
            <a:endParaRPr lang="en-US" sz="3200" dirty="0" smtClean="0">
              <a:solidFill>
                <a:srgbClr val="2A2A40"/>
              </a:solidFill>
            </a:endParaRPr>
          </a:p>
        </p:txBody>
      </p:sp>
      <p:sp>
        <p:nvSpPr>
          <p:cNvPr id="354308" name="Rectangle 4"/>
          <p:cNvSpPr>
            <a:spLocks/>
          </p:cNvSpPr>
          <p:nvPr/>
        </p:nvSpPr>
        <p:spPr bwMode="auto">
          <a:xfrm>
            <a:off x="0" y="2252663"/>
            <a:ext cx="88519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654050" indent="-234950" algn="l">
              <a:buClr>
                <a:srgbClr val="E40B2A"/>
              </a:buClr>
              <a:buSzPct val="69000"/>
              <a:buFont typeface="Arial" charset="0"/>
              <a:buChar char="●"/>
            </a:pPr>
            <a:r>
              <a:rPr lang="en-US" sz="2800" dirty="0">
                <a:latin typeface="Arial" charset="0"/>
                <a:ea typeface="ＭＳ Ｐゴシック" charset="0"/>
                <a:sym typeface="Arial" charset="0"/>
              </a:rPr>
              <a:t>China to Cache County, UT</a:t>
            </a:r>
          </a:p>
          <a:p>
            <a:pPr marL="654050" indent="-234950" algn="l">
              <a:spcBef>
                <a:spcPts val="400"/>
              </a:spcBef>
              <a:buClr>
                <a:srgbClr val="E40B2A"/>
              </a:buClr>
              <a:buSzPct val="69000"/>
              <a:buFont typeface="Arial" charset="0"/>
              <a:buChar char="●"/>
            </a:pPr>
            <a:r>
              <a:rPr lang="en-US" sz="2800" dirty="0">
                <a:latin typeface="Arial" charset="0"/>
                <a:ea typeface="ＭＳ Ｐゴシック" charset="0"/>
                <a:sym typeface="Arial" charset="0"/>
              </a:rPr>
              <a:t>130-150 new jobs</a:t>
            </a:r>
          </a:p>
          <a:p>
            <a:pPr marL="654050" indent="-234950" algn="l">
              <a:spcBef>
                <a:spcPts val="400"/>
              </a:spcBef>
              <a:buClr>
                <a:srgbClr val="E40B2A"/>
              </a:buClr>
              <a:buSzPct val="69000"/>
              <a:buFont typeface="Arial" charset="0"/>
              <a:buChar char="●"/>
            </a:pPr>
            <a:r>
              <a:rPr lang="en-US" sz="2800" dirty="0">
                <a:latin typeface="Arial" charset="0"/>
                <a:ea typeface="ＭＳ Ｐゴシック" charset="0"/>
                <a:sym typeface="Arial" charset="0"/>
              </a:rPr>
              <a:t>$4 million investment</a:t>
            </a:r>
          </a:p>
          <a:p>
            <a:pPr marL="654050" indent="-234950" algn="l">
              <a:spcBef>
                <a:spcPts val="400"/>
              </a:spcBef>
              <a:buClr>
                <a:srgbClr val="E40B2A"/>
              </a:buClr>
              <a:buSzPct val="69000"/>
              <a:buFont typeface="Arial" charset="0"/>
              <a:buChar char="●"/>
            </a:pPr>
            <a:r>
              <a:rPr lang="en-US" sz="2800" dirty="0">
                <a:latin typeface="Arial" charset="0"/>
                <a:ea typeface="ＭＳ Ｐゴシック" charset="0"/>
                <a:sym typeface="Arial" charset="0"/>
              </a:rPr>
              <a:t>Reasons:</a:t>
            </a:r>
          </a:p>
          <a:p>
            <a:pPr marL="1054100" lvl="1" indent="-177800" algn="l">
              <a:spcBef>
                <a:spcPts val="400"/>
              </a:spcBef>
              <a:buClr>
                <a:srgbClr val="E40B2A"/>
              </a:buClr>
              <a:buSzPct val="64000"/>
              <a:buFont typeface="Arial" charset="0"/>
              <a:buChar char="●"/>
            </a:pPr>
            <a:r>
              <a:rPr lang="en-US" sz="2400" dirty="0">
                <a:latin typeface="Arial" charset="0"/>
                <a:ea typeface="ＭＳ Ｐゴシック" charset="0"/>
                <a:sym typeface="Arial" charset="0"/>
              </a:rPr>
              <a:t>Tax incentives</a:t>
            </a:r>
          </a:p>
        </p:txBody>
      </p:sp>
      <p:sp>
        <p:nvSpPr>
          <p:cNvPr id="354309" name="Rectangle 5"/>
          <p:cNvSpPr>
            <a:spLocks/>
          </p:cNvSpPr>
          <p:nvPr/>
        </p:nvSpPr>
        <p:spPr bwMode="auto">
          <a:xfrm>
            <a:off x="228600" y="6172200"/>
            <a:ext cx="8775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100">
                <a:solidFill>
                  <a:srgbClr val="190104"/>
                </a:solidFill>
                <a:latin typeface="Arial" charset="0"/>
                <a:ea typeface="ＭＳ Ｐゴシック" charset="0"/>
                <a:sym typeface="Arial" charset="0"/>
              </a:rPr>
              <a:t>Sources: http://www.areadevelopment.com/newsItems/12-13-2013/zhejiang-walt-technologies-operations-center-expansion-cache-valley-utah123893.shtml</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1523" y="2514600"/>
            <a:ext cx="2501477" cy="2895600"/>
          </a:xfrm>
          <a:prstGeom prst="rect">
            <a:avLst/>
          </a:prstGeom>
        </p:spPr>
      </p:pic>
      <p:sp>
        <p:nvSpPr>
          <p:cNvPr id="3" name="Rectangle 2"/>
          <p:cNvSpPr/>
          <p:nvPr/>
        </p:nvSpPr>
        <p:spPr>
          <a:xfrm>
            <a:off x="4267200" y="1066800"/>
            <a:ext cx="6400800" cy="1200329"/>
          </a:xfrm>
          <a:prstGeom prst="rect">
            <a:avLst/>
          </a:prstGeom>
        </p:spPr>
        <p:txBody>
          <a:bodyPr wrap="square">
            <a:spAutoFit/>
          </a:bodyPr>
          <a:lstStyle/>
          <a:p>
            <a:r>
              <a:rPr lang="en-US" sz="3600" dirty="0">
                <a:solidFill>
                  <a:srgbClr val="2A2A40"/>
                </a:solidFill>
              </a:rPr>
              <a:t>Zhejiang Walt </a:t>
            </a:r>
            <a:endParaRPr lang="en-US" sz="3600" dirty="0" smtClean="0">
              <a:solidFill>
                <a:srgbClr val="2A2A40"/>
              </a:solidFill>
            </a:endParaRPr>
          </a:p>
          <a:p>
            <a:r>
              <a:rPr lang="en-US" sz="3600" dirty="0" smtClean="0">
                <a:solidFill>
                  <a:srgbClr val="2A2A40"/>
                </a:solidFill>
              </a:rPr>
              <a:t>Technologies</a:t>
            </a:r>
            <a:endParaRPr lang="en-US" sz="3600" dirty="0"/>
          </a:p>
        </p:txBody>
      </p:sp>
    </p:spTree>
  </p:cSld>
  <p:clrMapOvr>
    <a:masterClrMapping/>
  </p:clrMapOvr>
  <p:transition xmlns:p14="http://schemas.microsoft.com/office/powerpoint/2010/main"/>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329" name="Picture 1"/>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7378" name="Text Box 2"/>
          <p:cNvSpPr txBox="1">
            <a:spLocks noChangeArrowheads="1"/>
          </p:cNvSpPr>
          <p:nvPr/>
        </p:nvSpPr>
        <p:spPr bwMode="auto">
          <a:xfrm>
            <a:off x="7434263" y="6248400"/>
            <a:ext cx="369887"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ctr">
              <a:defRPr/>
            </a:pPr>
            <a:fld id="{B50CE389-42AC-3243-A557-BE9D649014CE}" type="slidenum">
              <a:rPr lang="en-US" sz="1800" smtClean="0">
                <a:latin typeface="Arial" charset="0"/>
                <a:cs typeface="Arial" charset="0"/>
                <a:sym typeface="Arial" charset="0"/>
              </a:rPr>
              <a:pPr algn="ctr">
                <a:defRPr/>
              </a:pPr>
              <a:t>292</a:t>
            </a:fld>
            <a:endParaRPr lang="en-US" sz="1800" smtClean="0">
              <a:latin typeface="Arial" charset="0"/>
              <a:cs typeface="Arial" charset="0"/>
              <a:sym typeface="Arial" charset="0"/>
            </a:endParaRPr>
          </a:p>
        </p:txBody>
      </p:sp>
      <p:sp>
        <p:nvSpPr>
          <p:cNvPr id="357379" name="Rectangle 3"/>
          <p:cNvSpPr>
            <a:spLocks noGrp="1" noChangeArrowheads="1"/>
          </p:cNvSpPr>
          <p:nvPr>
            <p:ph type="title"/>
          </p:nvPr>
        </p:nvSpPr>
        <p:spPr>
          <a:xfrm>
            <a:off x="1905000" y="-152400"/>
            <a:ext cx="7372350" cy="914400"/>
          </a:xfrm>
        </p:spPr>
        <p:txBody>
          <a:bodyPr rIns="132080"/>
          <a:lstStyle/>
          <a:p>
            <a:pPr indent="0" algn="l" eaLnBrk="1" hangingPunct="1">
              <a:defRPr/>
            </a:pPr>
            <a:r>
              <a:rPr lang="en-US" sz="2800" dirty="0" smtClean="0">
                <a:solidFill>
                  <a:srgbClr val="2A2A40"/>
                </a:solidFill>
              </a:rPr>
              <a:t>U.S. Shale gas impact on US manufacturing</a:t>
            </a:r>
          </a:p>
        </p:txBody>
      </p:sp>
      <p:sp>
        <p:nvSpPr>
          <p:cNvPr id="357380" name="Rectangle 4"/>
          <p:cNvSpPr>
            <a:spLocks noGrp="1" noChangeArrowheads="1"/>
          </p:cNvSpPr>
          <p:nvPr>
            <p:ph type="body" idx="1"/>
          </p:nvPr>
        </p:nvSpPr>
        <p:spPr>
          <a:xfrm>
            <a:off x="152400" y="1122363"/>
            <a:ext cx="8839200" cy="5735637"/>
          </a:xfrm>
        </p:spPr>
        <p:txBody>
          <a:bodyPr rIns="132080"/>
          <a:lstStyle/>
          <a:p>
            <a:pPr eaLnBrk="1" hangingPunct="1">
              <a:defRPr/>
            </a:pPr>
            <a:r>
              <a:rPr lang="en-US" dirty="0" smtClean="0"/>
              <a:t>U.S. shale gas development is giving U.S. manufacturing a boost through significant cost savings and job creation</a:t>
            </a:r>
            <a:br>
              <a:rPr lang="en-US" dirty="0" smtClean="0"/>
            </a:br>
            <a:endParaRPr lang="en-US" dirty="0" smtClean="0"/>
          </a:p>
          <a:p>
            <a:pPr eaLnBrk="1" hangingPunct="1">
              <a:defRPr/>
            </a:pPr>
            <a:r>
              <a:rPr lang="en-US" dirty="0" smtClean="0"/>
              <a:t> Energy-intensive manufacturing sectors added over 196,000 jobs from 2010-2012 in the country</a:t>
            </a:r>
            <a:r>
              <a:rPr lang="ja-JP" altLang="en-US" dirty="0" smtClean="0">
                <a:latin typeface="Arial"/>
              </a:rPr>
              <a:t>’</a:t>
            </a:r>
            <a:r>
              <a:rPr lang="en-US" dirty="0" smtClean="0"/>
              <a:t>s metro areas alone, with inexpensive natural gas being a main driver</a:t>
            </a:r>
            <a:br>
              <a:rPr lang="en-US" dirty="0" smtClean="0"/>
            </a:br>
            <a:endParaRPr lang="en-US" dirty="0" smtClean="0"/>
          </a:p>
          <a:p>
            <a:pPr eaLnBrk="1" hangingPunct="1">
              <a:defRPr/>
            </a:pPr>
            <a:r>
              <a:rPr lang="en-US" dirty="0" smtClean="0"/>
              <a:t>Possible Impacts:</a:t>
            </a:r>
          </a:p>
          <a:p>
            <a:pPr marL="782638" lvl="1" eaLnBrk="1" hangingPunct="1">
              <a:defRPr/>
            </a:pPr>
            <a:r>
              <a:rPr lang="en-US" sz="2400" dirty="0" smtClean="0"/>
              <a:t>Annual cost savings of $22.3 billion in 2030 and $34.1 billion in 2040</a:t>
            </a:r>
          </a:p>
          <a:p>
            <a:pPr marL="782638" lvl="1" eaLnBrk="1" hangingPunct="1">
              <a:defRPr/>
            </a:pPr>
            <a:r>
              <a:rPr lang="en-US" sz="2400" dirty="0" smtClean="0"/>
              <a:t>930,000 shale gas-driven manufacturing jobs created by 2030 and 1.41 million by 2040</a:t>
            </a:r>
          </a:p>
        </p:txBody>
      </p:sp>
      <p:sp>
        <p:nvSpPr>
          <p:cNvPr id="355333" name="Rectangle 5"/>
          <p:cNvSpPr>
            <a:spLocks/>
          </p:cNvSpPr>
          <p:nvPr/>
        </p:nvSpPr>
        <p:spPr bwMode="auto">
          <a:xfrm>
            <a:off x="152400" y="6096000"/>
            <a:ext cx="8851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9688" algn="l"/>
            <a:r>
              <a:rPr lang="en-US" sz="1100" dirty="0">
                <a:latin typeface="Arial" charset="0"/>
                <a:ea typeface="ＭＳ Ｐゴシック" charset="0"/>
                <a:sym typeface="Arial" charset="0"/>
              </a:rPr>
              <a:t>Source: PwC analysis, Dec. 2014 http://</a:t>
            </a:r>
            <a:r>
              <a:rPr lang="en-US" sz="1100" dirty="0" err="1">
                <a:latin typeface="Arial" charset="0"/>
                <a:ea typeface="ＭＳ Ｐゴシック" charset="0"/>
                <a:sym typeface="Arial" charset="0"/>
              </a:rPr>
              <a:t>www.pwc.com</a:t>
            </a:r>
            <a:r>
              <a:rPr lang="en-US" sz="1100" dirty="0">
                <a:latin typeface="Arial" charset="0"/>
                <a:ea typeface="ＭＳ Ｐゴシック" charset="0"/>
                <a:sym typeface="Arial" charset="0"/>
              </a:rPr>
              <a:t>/</a:t>
            </a:r>
            <a:r>
              <a:rPr lang="en-US" sz="1100" dirty="0" err="1">
                <a:latin typeface="Arial" charset="0"/>
                <a:ea typeface="ＭＳ Ｐゴシック" charset="0"/>
                <a:sym typeface="Arial" charset="0"/>
              </a:rPr>
              <a:t>en_US</a:t>
            </a:r>
            <a:r>
              <a:rPr lang="en-US" sz="1100" dirty="0">
                <a:latin typeface="Arial" charset="0"/>
                <a:ea typeface="ＭＳ Ｐゴシック" charset="0"/>
                <a:sym typeface="Arial" charset="0"/>
              </a:rPr>
              <a:t>/us/industrial-products/publications/assets/shale-gas-boosts-us-</a:t>
            </a:r>
            <a:r>
              <a:rPr lang="en-US" sz="1100" dirty="0" err="1">
                <a:latin typeface="Arial" charset="0"/>
                <a:ea typeface="ＭＳ Ｐゴシック" charset="0"/>
                <a:sym typeface="Arial" charset="0"/>
              </a:rPr>
              <a:t>manufacturing.pdf</a:t>
            </a:r>
            <a:r>
              <a:rPr lang="en-US" sz="1100" dirty="0">
                <a:latin typeface="Arial" charset="0"/>
                <a:ea typeface="ＭＳ Ｐゴシック" charset="0"/>
                <a:sym typeface="Arial" charset="0"/>
              </a:rPr>
              <a:t> </a:t>
            </a:r>
          </a:p>
          <a:p>
            <a:pPr marL="39688" algn="l"/>
            <a:r>
              <a:rPr lang="ja-JP" altLang="en-US" sz="1100" dirty="0">
                <a:latin typeface="Arial" charset="0"/>
                <a:ea typeface="ＭＳ Ｐゴシック" charset="0"/>
                <a:sym typeface="Arial" charset="0"/>
              </a:rPr>
              <a:t>“</a:t>
            </a:r>
            <a:r>
              <a:rPr lang="en-US" altLang="ja-JP" sz="1100" dirty="0">
                <a:latin typeface="Arial" charset="0"/>
                <a:ea typeface="Arial" charset="0"/>
                <a:cs typeface="Arial" charset="0"/>
                <a:sym typeface="Arial" charset="0"/>
              </a:rPr>
              <a:t>Impact of the Manufacturing Renaissance from Energy Intensive Sources,</a:t>
            </a:r>
            <a:r>
              <a:rPr lang="ja-JP" altLang="en-US" sz="1100" dirty="0">
                <a:latin typeface="Arial" charset="0"/>
                <a:ea typeface="ＭＳ Ｐゴシック" charset="0"/>
                <a:sym typeface="Arial" charset="0"/>
              </a:rPr>
              <a:t>”</a:t>
            </a:r>
            <a:r>
              <a:rPr lang="en-US" altLang="ja-JP" sz="1100" dirty="0">
                <a:latin typeface="Arial" charset="0"/>
                <a:ea typeface="Arial" charset="0"/>
                <a:cs typeface="Arial" charset="0"/>
                <a:sym typeface="Arial" charset="0"/>
              </a:rPr>
              <a:t> US Conference of Mayors,</a:t>
            </a:r>
          </a:p>
          <a:p>
            <a:pPr marL="39688" algn="l"/>
            <a:r>
              <a:rPr lang="en-US" sz="1100" dirty="0">
                <a:latin typeface="Arial" charset="0"/>
                <a:ea typeface="Arial" charset="0"/>
                <a:cs typeface="Arial" charset="0"/>
                <a:sym typeface="Arial" charset="0"/>
              </a:rPr>
              <a:t>March 20, 2014.</a:t>
            </a:r>
          </a:p>
        </p:txBody>
      </p:sp>
    </p:spTree>
  </p:cSld>
  <p:clrMapOvr>
    <a:masterClrMapping/>
  </p:clrMapOvr>
  <p:transition xmlns:p14="http://schemas.microsoft.com/office/powerpoint/2010/main"/>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1"/>
          <p:cNvSpPr>
            <a:spLocks noGrp="1" noChangeArrowheads="1"/>
          </p:cNvSpPr>
          <p:nvPr>
            <p:ph type="body" idx="1"/>
          </p:nvPr>
        </p:nvSpPr>
        <p:spPr>
          <a:xfrm>
            <a:off x="1400175" y="2057400"/>
            <a:ext cx="5829300" cy="3543300"/>
          </a:xfrm>
        </p:spPr>
        <p:txBody>
          <a:bodyPr/>
          <a:lstStyle/>
          <a:p>
            <a:pPr eaLnBrk="1" hangingPunct="1">
              <a:defRPr/>
            </a:pPr>
            <a:r>
              <a:rPr lang="en-US" smtClean="0">
                <a:latin typeface="Arial Bold" charset="0"/>
                <a:cs typeface="Arial Bold" charset="0"/>
                <a:sym typeface="Arial Bold" charset="0"/>
              </a:rPr>
              <a:t>                                               </a:t>
            </a:r>
            <a:endParaRPr lang="en-US" smtClean="0"/>
          </a:p>
          <a:p>
            <a:pPr eaLnBrk="1" hangingPunct="1">
              <a:defRPr/>
            </a:pPr>
            <a:endParaRPr lang="en-US" smtClean="0"/>
          </a:p>
          <a:p>
            <a:pPr eaLnBrk="1" hangingPunct="1">
              <a:defRPr/>
            </a:pPr>
            <a:endParaRPr lang="en-US" smtClean="0"/>
          </a:p>
          <a:p>
            <a:pPr eaLnBrk="1" hangingPunct="1">
              <a:defRPr/>
            </a:pPr>
            <a:r>
              <a:rPr lang="en-US" smtClean="0">
                <a:cs typeface="Arial" charset="0"/>
              </a:rPr>
              <a:t> </a:t>
            </a:r>
            <a:endParaRPr lang="en-US" smtClean="0"/>
          </a:p>
        </p:txBody>
      </p:sp>
      <p:sp>
        <p:nvSpPr>
          <p:cNvPr id="358402" name="Rectangle 2"/>
          <p:cNvSpPr>
            <a:spLocks noGrp="1" noChangeArrowheads="1"/>
          </p:cNvSpPr>
          <p:nvPr>
            <p:ph type="title"/>
          </p:nvPr>
        </p:nvSpPr>
        <p:spPr>
          <a:xfrm>
            <a:off x="109538" y="1720850"/>
            <a:ext cx="5829300" cy="571500"/>
          </a:xfrm>
        </p:spPr>
        <p:txBody>
          <a:bodyPr/>
          <a:lstStyle/>
          <a:p>
            <a:pPr eaLnBrk="1" hangingPunct="1">
              <a:defRPr/>
            </a:pPr>
            <a:r>
              <a:rPr lang="en-US" sz="1000" smtClean="0"/>
              <a:t>High Reliability Doesn</a:t>
            </a:r>
            <a:r>
              <a:rPr lang="ja-JP" altLang="en-US" sz="1000" smtClean="0">
                <a:latin typeface="Arial"/>
              </a:rPr>
              <a:t>’</a:t>
            </a:r>
            <a:r>
              <a:rPr lang="en-US" sz="1000" smtClean="0"/>
              <a:t>t Have to Mean High Cost</a:t>
            </a:r>
          </a:p>
        </p:txBody>
      </p:sp>
      <p:pic>
        <p:nvPicPr>
          <p:cNvPr id="35635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25813" y="7537450"/>
            <a:ext cx="80645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35635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2209800"/>
            <a:ext cx="2306638"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356357"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9400" y="939800"/>
            <a:ext cx="13922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356358" name="Rectangle 6"/>
          <p:cNvSpPr>
            <a:spLocks/>
          </p:cNvSpPr>
          <p:nvPr/>
        </p:nvSpPr>
        <p:spPr bwMode="auto">
          <a:xfrm>
            <a:off x="2770188" y="1377950"/>
            <a:ext cx="2924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wrap="none" lIns="38100" tIns="38100" rIns="38100" bIns="38100">
            <a:spAutoFit/>
          </a:bodyPr>
          <a:lstStyle/>
          <a:p>
            <a:pPr algn="l"/>
            <a:r>
              <a:rPr lang="en-US" sz="1800" dirty="0" err="1">
                <a:latin typeface="Lucida Grande" charset="0"/>
                <a:ea typeface="ＭＳ Ｐゴシック" charset="0"/>
                <a:sym typeface="Lucida Grande" charset="0"/>
              </a:rPr>
              <a:t>Reshoring</a:t>
            </a:r>
            <a:r>
              <a:rPr lang="en-US" sz="1800" dirty="0">
                <a:latin typeface="Lucida Grande" charset="0"/>
                <a:ea typeface="ＭＳ Ｐゴシック" charset="0"/>
                <a:sym typeface="Lucida Grande" charset="0"/>
              </a:rPr>
              <a:t> Example: VERT</a:t>
            </a:r>
          </a:p>
        </p:txBody>
      </p:sp>
      <p:sp>
        <p:nvSpPr>
          <p:cNvPr id="356359" name="Rectangle 7"/>
          <p:cNvSpPr>
            <a:spLocks/>
          </p:cNvSpPr>
          <p:nvPr/>
        </p:nvSpPr>
        <p:spPr bwMode="auto">
          <a:xfrm>
            <a:off x="1138238" y="4246563"/>
            <a:ext cx="6942137"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wrap="none" lIns="38100" tIns="38100" rIns="38100" bIns="38100">
            <a:spAutoFit/>
          </a:bodyPr>
          <a:lstStyle/>
          <a:p>
            <a:pPr marL="176213" indent="-176213" algn="l">
              <a:buClr>
                <a:srgbClr val="000000"/>
              </a:buClr>
              <a:buSzPct val="100000"/>
              <a:buFont typeface="Arial" charset="0"/>
              <a:buChar char="•"/>
            </a:pPr>
            <a:r>
              <a:rPr lang="en-US" sz="1300" dirty="0">
                <a:latin typeface="Lucida Grande" charset="0"/>
                <a:ea typeface="ＭＳ Ｐゴシック" charset="0"/>
                <a:sym typeface="Lucida Grande" charset="0"/>
              </a:rPr>
              <a:t>High volume consumer product to measure vertical leap in athletes</a:t>
            </a:r>
            <a:endParaRPr lang="en-US" sz="2400" dirty="0">
              <a:solidFill>
                <a:schemeClr val="tx1"/>
              </a:solidFill>
              <a:latin typeface="Arial" charset="0"/>
              <a:ea typeface="ＭＳ Ｐゴシック" charset="0"/>
              <a:sym typeface="Arial" charset="0"/>
            </a:endParaRPr>
          </a:p>
          <a:p>
            <a:pPr marL="176213" indent="-176213" algn="l">
              <a:buClr>
                <a:srgbClr val="000000"/>
              </a:buClr>
              <a:buSzPct val="100000"/>
              <a:buFont typeface="Arial" charset="0"/>
              <a:buChar char="•"/>
            </a:pPr>
            <a:r>
              <a:rPr lang="en-US" sz="1300" dirty="0">
                <a:latin typeface="Lucida Grande" charset="0"/>
                <a:ea typeface="ＭＳ Ｐゴシック" charset="0"/>
                <a:sym typeface="Lucida Grande" charset="0"/>
              </a:rPr>
              <a:t>Heavily competed at Tier 1 offshore contract manufacturers</a:t>
            </a:r>
            <a:endParaRPr lang="en-US" sz="2400" dirty="0">
              <a:solidFill>
                <a:schemeClr val="tx1"/>
              </a:solidFill>
              <a:latin typeface="Arial" charset="0"/>
              <a:ea typeface="ＭＳ Ｐゴシック" charset="0"/>
              <a:sym typeface="Arial" charset="0"/>
            </a:endParaRPr>
          </a:p>
          <a:p>
            <a:pPr marL="176213" indent="-176213" algn="l">
              <a:buClr>
                <a:srgbClr val="000000"/>
              </a:buClr>
              <a:buSzPct val="100000"/>
              <a:buFont typeface="Arial" charset="0"/>
              <a:buChar char="•"/>
            </a:pPr>
            <a:r>
              <a:rPr lang="en-US" sz="1300" dirty="0">
                <a:latin typeface="Lucida Grande" charset="0"/>
                <a:ea typeface="ＭＳ Ｐゴシック" charset="0"/>
                <a:sym typeface="Lucida Grande" charset="0"/>
              </a:rPr>
              <a:t>Stepped bid process, first cut was on materials cost only, then value add / labor</a:t>
            </a:r>
            <a:endParaRPr lang="en-US" sz="2400" dirty="0">
              <a:solidFill>
                <a:schemeClr val="tx1"/>
              </a:solidFill>
              <a:latin typeface="Arial" charset="0"/>
              <a:ea typeface="ＭＳ Ｐゴシック" charset="0"/>
              <a:sym typeface="Arial" charset="0"/>
            </a:endParaRPr>
          </a:p>
          <a:p>
            <a:pPr marL="176213" indent="-176213" algn="l">
              <a:buClr>
                <a:srgbClr val="000000"/>
              </a:buClr>
              <a:buSzPct val="100000"/>
              <a:buFont typeface="Arial" charset="0"/>
              <a:buChar char="•"/>
            </a:pPr>
            <a:r>
              <a:rPr lang="en-US" sz="1300" dirty="0" err="1">
                <a:latin typeface="Lucida Grande" charset="0"/>
                <a:ea typeface="ＭＳ Ｐゴシック" charset="0"/>
                <a:sym typeface="Lucida Grande" charset="0"/>
              </a:rPr>
              <a:t>Zentech</a:t>
            </a:r>
            <a:r>
              <a:rPr lang="en-US" sz="1300" dirty="0">
                <a:latin typeface="Lucida Grande" charset="0"/>
                <a:ea typeface="ＭＳ Ｐゴシック" charset="0"/>
                <a:sym typeface="Lucida Grande" charset="0"/>
              </a:rPr>
              <a:t> bid included </a:t>
            </a:r>
            <a:r>
              <a:rPr lang="en-US" sz="1300" dirty="0" err="1">
                <a:latin typeface="Lucida Grande" charset="0"/>
                <a:ea typeface="ＭＳ Ｐゴシック" charset="0"/>
                <a:sym typeface="Lucida Grande" charset="0"/>
              </a:rPr>
              <a:t>DfM</a:t>
            </a:r>
            <a:r>
              <a:rPr lang="en-US" sz="1300" dirty="0">
                <a:latin typeface="Lucida Grande" charset="0"/>
                <a:ea typeface="ＭＳ Ｐゴシック" charset="0"/>
                <a:sym typeface="Lucida Grande" charset="0"/>
              </a:rPr>
              <a:t> analysis to eliminate wires and use push pins, utilized </a:t>
            </a:r>
            <a:endParaRPr lang="en-US" sz="2400" dirty="0">
              <a:solidFill>
                <a:schemeClr val="tx1"/>
              </a:solidFill>
              <a:latin typeface="Arial" charset="0"/>
              <a:ea typeface="ＭＳ Ｐゴシック" charset="0"/>
              <a:sym typeface="Arial" charset="0"/>
            </a:endParaRPr>
          </a:p>
          <a:p>
            <a:pPr marL="176213" indent="-176213" algn="l"/>
            <a:r>
              <a:rPr lang="en-US" sz="1300" dirty="0">
                <a:latin typeface="Lucida Grande" charset="0"/>
                <a:ea typeface="ＭＳ Ｐゴシック" charset="0"/>
                <a:sym typeface="Lucida Grande" charset="0"/>
              </a:rPr>
              <a:t>   </a:t>
            </a:r>
            <a:r>
              <a:rPr lang="en-US" sz="1300" dirty="0" smtClean="0">
                <a:latin typeface="Lucida Grande" charset="0"/>
                <a:ea typeface="ＭＳ Ｐゴシック" charset="0"/>
                <a:sym typeface="Lucida Grande" charset="0"/>
              </a:rPr>
              <a:t> ultrasonic </a:t>
            </a:r>
            <a:r>
              <a:rPr lang="en-US" sz="1300" dirty="0">
                <a:latin typeface="Lucida Grande" charset="0"/>
                <a:ea typeface="ＭＳ Ｐゴシック" charset="0"/>
                <a:sym typeface="Lucida Grande" charset="0"/>
              </a:rPr>
              <a:t>welding to reduce labor and extensive design engineering to prototype</a:t>
            </a:r>
          </a:p>
        </p:txBody>
      </p:sp>
    </p:spTree>
  </p:cSld>
  <p:clrMapOvr>
    <a:masterClrMapping/>
  </p:clrMapOvr>
  <p:transition xmlns:p14="http://schemas.microsoft.com/office/powerpoint/2010/main"/>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Rectangle 1"/>
          <p:cNvSpPr>
            <a:spLocks noGrp="1" noChangeArrowheads="1"/>
          </p:cNvSpPr>
          <p:nvPr>
            <p:ph type="body" idx="1"/>
          </p:nvPr>
        </p:nvSpPr>
        <p:spPr>
          <a:xfrm>
            <a:off x="1400175" y="2057400"/>
            <a:ext cx="5829300" cy="3543300"/>
          </a:xfrm>
        </p:spPr>
        <p:txBody>
          <a:bodyPr/>
          <a:lstStyle/>
          <a:p>
            <a:pPr eaLnBrk="1" hangingPunct="1">
              <a:defRPr/>
            </a:pPr>
            <a:r>
              <a:rPr lang="en-US" smtClean="0">
                <a:latin typeface="Arial Bold" charset="0"/>
                <a:cs typeface="Arial Bold" charset="0"/>
                <a:sym typeface="Arial Bold" charset="0"/>
              </a:rPr>
              <a:t>                                               </a:t>
            </a:r>
            <a:endParaRPr lang="en-US" smtClean="0"/>
          </a:p>
          <a:p>
            <a:pPr eaLnBrk="1" hangingPunct="1">
              <a:defRPr/>
            </a:pPr>
            <a:endParaRPr lang="en-US" smtClean="0"/>
          </a:p>
          <a:p>
            <a:pPr eaLnBrk="1" hangingPunct="1">
              <a:defRPr/>
            </a:pPr>
            <a:endParaRPr lang="en-US" smtClean="0"/>
          </a:p>
          <a:p>
            <a:pPr eaLnBrk="1" hangingPunct="1">
              <a:defRPr/>
            </a:pPr>
            <a:r>
              <a:rPr lang="en-US" smtClean="0">
                <a:cs typeface="Arial" charset="0"/>
              </a:rPr>
              <a:t> </a:t>
            </a:r>
            <a:endParaRPr lang="en-US" smtClean="0"/>
          </a:p>
        </p:txBody>
      </p:sp>
      <p:sp>
        <p:nvSpPr>
          <p:cNvPr id="359426" name="Rectangle 2"/>
          <p:cNvSpPr>
            <a:spLocks noGrp="1" noChangeArrowheads="1"/>
          </p:cNvSpPr>
          <p:nvPr>
            <p:ph type="title"/>
          </p:nvPr>
        </p:nvSpPr>
        <p:spPr>
          <a:xfrm>
            <a:off x="0" y="1679575"/>
            <a:ext cx="5829300" cy="571500"/>
          </a:xfrm>
        </p:spPr>
        <p:txBody>
          <a:bodyPr/>
          <a:lstStyle/>
          <a:p>
            <a:pPr eaLnBrk="1" hangingPunct="1">
              <a:defRPr/>
            </a:pPr>
            <a:r>
              <a:rPr lang="en-US" sz="1200" smtClean="0"/>
              <a:t>High Reliability Doesn</a:t>
            </a:r>
            <a:r>
              <a:rPr lang="ja-JP" altLang="en-US" sz="1200" smtClean="0">
                <a:latin typeface="Arial"/>
              </a:rPr>
              <a:t>’</a:t>
            </a:r>
            <a:r>
              <a:rPr lang="en-US" sz="1200" smtClean="0"/>
              <a:t>t Have to Mean High Cost</a:t>
            </a:r>
          </a:p>
        </p:txBody>
      </p:sp>
      <p:pic>
        <p:nvPicPr>
          <p:cNvPr id="35737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25813" y="7537450"/>
            <a:ext cx="80645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357380"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7800" y="2209800"/>
            <a:ext cx="23431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357381"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9400" y="939800"/>
            <a:ext cx="13922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357382" name="Rectangle 6"/>
          <p:cNvSpPr>
            <a:spLocks/>
          </p:cNvSpPr>
          <p:nvPr/>
        </p:nvSpPr>
        <p:spPr bwMode="auto">
          <a:xfrm>
            <a:off x="2192338" y="1349375"/>
            <a:ext cx="63230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wrap="none" lIns="38100" tIns="38100" rIns="38100" bIns="38100">
            <a:spAutoFit/>
          </a:bodyPr>
          <a:lstStyle/>
          <a:p>
            <a:pPr algn="l"/>
            <a:r>
              <a:rPr lang="en-US" sz="1800">
                <a:latin typeface="Lucida Grande" charset="0"/>
                <a:ea typeface="ＭＳ Ｐゴシック" charset="0"/>
                <a:sym typeface="Lucida Grande" charset="0"/>
              </a:rPr>
              <a:t>Reshoring Example: Emergence Technology Consultants</a:t>
            </a:r>
          </a:p>
        </p:txBody>
      </p:sp>
      <p:sp>
        <p:nvSpPr>
          <p:cNvPr id="357383" name="Rectangle 7"/>
          <p:cNvSpPr>
            <a:spLocks/>
          </p:cNvSpPr>
          <p:nvPr/>
        </p:nvSpPr>
        <p:spPr bwMode="auto">
          <a:xfrm>
            <a:off x="1671638" y="4391025"/>
            <a:ext cx="74199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wrap="none" lIns="38100" tIns="38100" rIns="38100" bIns="38100">
            <a:spAutoFit/>
          </a:bodyPr>
          <a:lstStyle/>
          <a:p>
            <a:pPr marL="176213" indent="-176213" algn="l">
              <a:buClr>
                <a:srgbClr val="000000"/>
              </a:buClr>
              <a:buSzPct val="100000"/>
              <a:buFont typeface="Arial" charset="0"/>
              <a:buChar char="•"/>
            </a:pPr>
            <a:r>
              <a:rPr lang="en-US" sz="1300">
                <a:latin typeface="Lucida Grande" charset="0"/>
                <a:ea typeface="ＭＳ Ｐゴシック" charset="0"/>
                <a:sym typeface="Lucida Grande" charset="0"/>
              </a:rPr>
              <a:t>U.S business was a reseller of Asian LED products</a:t>
            </a:r>
            <a:endParaRPr lang="en-US" sz="2400">
              <a:solidFill>
                <a:schemeClr val="tx1"/>
              </a:solidFill>
              <a:latin typeface="Arial" charset="0"/>
              <a:ea typeface="ＭＳ Ｐゴシック" charset="0"/>
              <a:sym typeface="Arial" charset="0"/>
            </a:endParaRPr>
          </a:p>
          <a:p>
            <a:pPr marL="176213" indent="-176213" algn="l">
              <a:buClr>
                <a:srgbClr val="000000"/>
              </a:buClr>
              <a:buSzPct val="100000"/>
              <a:buFont typeface="Arial" charset="0"/>
              <a:buChar char="•"/>
            </a:pPr>
            <a:r>
              <a:rPr lang="en-US" sz="1300">
                <a:latin typeface="Lucida Grande" charset="0"/>
                <a:ea typeface="ＭＳ Ｐゴシック" charset="0"/>
                <a:sym typeface="Lucida Grande" charset="0"/>
              </a:rPr>
              <a:t>Engaged Zentech to engineer and design a new OEM product</a:t>
            </a:r>
            <a:endParaRPr lang="en-US" sz="2400">
              <a:solidFill>
                <a:schemeClr val="tx1"/>
              </a:solidFill>
              <a:latin typeface="Arial" charset="0"/>
              <a:ea typeface="ＭＳ Ｐゴシック" charset="0"/>
              <a:sym typeface="Arial" charset="0"/>
            </a:endParaRPr>
          </a:p>
          <a:p>
            <a:pPr marL="176213" indent="-176213" algn="l">
              <a:buClr>
                <a:srgbClr val="000000"/>
              </a:buClr>
              <a:buSzPct val="100000"/>
              <a:buFont typeface="Arial" charset="0"/>
              <a:buChar char="•"/>
            </a:pPr>
            <a:r>
              <a:rPr lang="en-US" sz="1300">
                <a:latin typeface="Lucida Grande" charset="0"/>
                <a:ea typeface="ＭＳ Ｐゴシック" charset="0"/>
                <a:sym typeface="Lucida Grande" charset="0"/>
              </a:rPr>
              <a:t>Zentech managed UL compliance and certification</a:t>
            </a:r>
            <a:endParaRPr lang="en-US" sz="2400">
              <a:solidFill>
                <a:schemeClr val="tx1"/>
              </a:solidFill>
              <a:latin typeface="Arial" charset="0"/>
              <a:ea typeface="ＭＳ Ｐゴシック" charset="0"/>
              <a:sym typeface="Arial" charset="0"/>
            </a:endParaRPr>
          </a:p>
          <a:p>
            <a:pPr marL="176213" indent="-176213" algn="l">
              <a:buClr>
                <a:srgbClr val="000000"/>
              </a:buClr>
              <a:buSzPct val="100000"/>
              <a:buFont typeface="Arial" charset="0"/>
              <a:buChar char="•"/>
            </a:pPr>
            <a:r>
              <a:rPr lang="en-US" sz="1300">
                <a:latin typeface="Lucida Grande" charset="0"/>
                <a:ea typeface="ＭＳ Ｐゴシック" charset="0"/>
                <a:sym typeface="Lucida Grande" charset="0"/>
              </a:rPr>
              <a:t>Extensive engineering collaboration</a:t>
            </a:r>
            <a:endParaRPr lang="en-US" sz="2400">
              <a:solidFill>
                <a:schemeClr val="tx1"/>
              </a:solidFill>
              <a:latin typeface="Arial" charset="0"/>
              <a:ea typeface="ＭＳ Ｐゴシック" charset="0"/>
              <a:sym typeface="Arial" charset="0"/>
            </a:endParaRPr>
          </a:p>
          <a:p>
            <a:pPr marL="176213" indent="-176213" algn="l">
              <a:buClr>
                <a:srgbClr val="000000"/>
              </a:buClr>
              <a:buSzPct val="100000"/>
              <a:buFont typeface="Arial" charset="0"/>
              <a:buChar char="•"/>
            </a:pPr>
            <a:r>
              <a:rPr lang="en-US" sz="1300">
                <a:latin typeface="Lucida Grande" charset="0"/>
                <a:ea typeface="ＭＳ Ｐゴシック" charset="0"/>
                <a:sym typeface="Lucida Grande" charset="0"/>
              </a:rPr>
              <a:t>All manufacturing at Zentech in Baltimore – at a lower price point than the Asian product</a:t>
            </a:r>
            <a:endParaRPr lang="en-US" sz="2400">
              <a:solidFill>
                <a:schemeClr val="tx1"/>
              </a:solidFill>
              <a:latin typeface="Arial" charset="0"/>
              <a:ea typeface="ＭＳ Ｐゴシック" charset="0"/>
              <a:sym typeface="Arial" charset="0"/>
            </a:endParaRPr>
          </a:p>
          <a:p>
            <a:pPr marL="176213" indent="-176213" algn="l"/>
            <a:r>
              <a:rPr lang="en-US" sz="1300">
                <a:latin typeface="Lucida Grande" charset="0"/>
                <a:ea typeface="ＭＳ Ｐゴシック" charset="0"/>
                <a:sym typeface="Lucida Grande" charset="0"/>
              </a:rPr>
              <a:t>  </a:t>
            </a:r>
          </a:p>
        </p:txBody>
      </p:sp>
    </p:spTree>
  </p:cSld>
  <p:clrMapOvr>
    <a:masterClrMapping/>
  </p:clrMapOvr>
  <p:transition xmlns:p14="http://schemas.microsoft.com/office/powerpoint/2010/main"/>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1"/>
          <p:cNvSpPr>
            <a:spLocks noGrp="1" noChangeArrowheads="1"/>
          </p:cNvSpPr>
          <p:nvPr>
            <p:ph type="body" idx="1"/>
          </p:nvPr>
        </p:nvSpPr>
        <p:spPr>
          <a:xfrm>
            <a:off x="1400175" y="2057400"/>
            <a:ext cx="5829300" cy="3543300"/>
          </a:xfrm>
        </p:spPr>
        <p:txBody>
          <a:bodyPr/>
          <a:lstStyle/>
          <a:p>
            <a:pPr eaLnBrk="1" hangingPunct="1">
              <a:defRPr/>
            </a:pPr>
            <a:r>
              <a:rPr lang="en-US" smtClean="0">
                <a:latin typeface="Arial Bold" charset="0"/>
                <a:cs typeface="Arial Bold" charset="0"/>
                <a:sym typeface="Arial Bold" charset="0"/>
              </a:rPr>
              <a:t>                                               </a:t>
            </a:r>
            <a:endParaRPr lang="en-US" smtClean="0"/>
          </a:p>
          <a:p>
            <a:pPr eaLnBrk="1" hangingPunct="1">
              <a:defRPr/>
            </a:pPr>
            <a:endParaRPr lang="en-US" smtClean="0"/>
          </a:p>
          <a:p>
            <a:pPr eaLnBrk="1" hangingPunct="1">
              <a:defRPr/>
            </a:pPr>
            <a:endParaRPr lang="en-US" smtClean="0"/>
          </a:p>
          <a:p>
            <a:pPr eaLnBrk="1" hangingPunct="1">
              <a:defRPr/>
            </a:pPr>
            <a:r>
              <a:rPr lang="en-US" smtClean="0">
                <a:cs typeface="Arial" charset="0"/>
              </a:rPr>
              <a:t> </a:t>
            </a:r>
            <a:endParaRPr lang="en-US" smtClean="0"/>
          </a:p>
        </p:txBody>
      </p:sp>
      <p:sp>
        <p:nvSpPr>
          <p:cNvPr id="360450" name="Rectangle 2"/>
          <p:cNvSpPr>
            <a:spLocks noGrp="1" noChangeArrowheads="1"/>
          </p:cNvSpPr>
          <p:nvPr>
            <p:ph type="title"/>
          </p:nvPr>
        </p:nvSpPr>
        <p:spPr>
          <a:xfrm>
            <a:off x="2089150" y="1303338"/>
            <a:ext cx="5829300" cy="571500"/>
          </a:xfrm>
        </p:spPr>
        <p:txBody>
          <a:bodyPr/>
          <a:lstStyle/>
          <a:p>
            <a:pPr eaLnBrk="1" hangingPunct="1">
              <a:defRPr/>
            </a:pPr>
            <a:r>
              <a:rPr lang="en-US" sz="1600" smtClean="0"/>
              <a:t>Reshoring Example: Outsite Networks</a:t>
            </a:r>
            <a:br>
              <a:rPr lang="en-US" sz="1600" smtClean="0"/>
            </a:br>
            <a:endParaRPr lang="en-US" sz="1600" smtClean="0"/>
          </a:p>
        </p:txBody>
      </p:sp>
      <p:pic>
        <p:nvPicPr>
          <p:cNvPr id="35840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25813" y="7537450"/>
            <a:ext cx="80645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35840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2170113"/>
            <a:ext cx="3090862"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358405"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9400" y="939800"/>
            <a:ext cx="13922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358406" name="Rectangle 6"/>
          <p:cNvSpPr>
            <a:spLocks/>
          </p:cNvSpPr>
          <p:nvPr/>
        </p:nvSpPr>
        <p:spPr bwMode="auto">
          <a:xfrm>
            <a:off x="1071563" y="4391025"/>
            <a:ext cx="807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p>
            <a:pPr marL="176213" indent="-176213" algn="l">
              <a:buClr>
                <a:srgbClr val="000000"/>
              </a:buClr>
              <a:buSzPct val="100000"/>
              <a:buFont typeface="Arial" charset="0"/>
              <a:buChar char="•"/>
            </a:pPr>
            <a:r>
              <a:rPr lang="en-US" sz="1300">
                <a:latin typeface="Lucida Grande" charset="0"/>
                <a:ea typeface="ＭＳ Ｐゴシック" charset="0"/>
                <a:sym typeface="Lucida Grande" charset="0"/>
              </a:rPr>
              <a:t>Wireless Printer and Touchpad System for Consumer Loyalty Product</a:t>
            </a:r>
            <a:endParaRPr lang="en-US" sz="2400">
              <a:solidFill>
                <a:schemeClr val="tx1"/>
              </a:solidFill>
              <a:latin typeface="Arial" charset="0"/>
              <a:ea typeface="ＭＳ Ｐゴシック" charset="0"/>
              <a:sym typeface="Arial" charset="0"/>
            </a:endParaRPr>
          </a:p>
          <a:p>
            <a:pPr marL="176213" indent="-176213" algn="l">
              <a:buClr>
                <a:srgbClr val="000000"/>
              </a:buClr>
              <a:buSzPct val="100000"/>
              <a:buFont typeface="Arial" charset="0"/>
              <a:buChar char="•"/>
            </a:pPr>
            <a:r>
              <a:rPr lang="en-US" sz="1300">
                <a:latin typeface="Lucida Grande" charset="0"/>
                <a:ea typeface="ＭＳ Ｐゴシック" charset="0"/>
                <a:sym typeface="Lucida Grande" charset="0"/>
              </a:rPr>
              <a:t>Previously manufactured in China</a:t>
            </a:r>
            <a:endParaRPr lang="en-US" sz="2400">
              <a:solidFill>
                <a:schemeClr val="tx1"/>
              </a:solidFill>
              <a:latin typeface="Arial" charset="0"/>
              <a:ea typeface="ＭＳ Ｐゴシック" charset="0"/>
              <a:sym typeface="Arial" charset="0"/>
            </a:endParaRPr>
          </a:p>
          <a:p>
            <a:pPr marL="176213" indent="-176213" algn="l">
              <a:buClr>
                <a:srgbClr val="000000"/>
              </a:buClr>
              <a:buSzPct val="100000"/>
              <a:buFont typeface="Arial" charset="0"/>
              <a:buChar char="•"/>
            </a:pPr>
            <a:r>
              <a:rPr lang="en-US" sz="1300">
                <a:latin typeface="Lucida Grande" charset="0"/>
                <a:ea typeface="ＭＳ Ｐゴシック" charset="0"/>
                <a:sym typeface="Lucida Grande" charset="0"/>
              </a:rPr>
              <a:t>Virginia-based OEM experienced inconsistent quality and poor engineering collaboration with Chinese CM</a:t>
            </a:r>
            <a:endParaRPr lang="en-US" sz="2400">
              <a:solidFill>
                <a:schemeClr val="tx1"/>
              </a:solidFill>
              <a:latin typeface="Arial" charset="0"/>
              <a:ea typeface="ＭＳ Ｐゴシック" charset="0"/>
              <a:sym typeface="Arial" charset="0"/>
            </a:endParaRPr>
          </a:p>
          <a:p>
            <a:pPr marL="176213" indent="-176213" algn="l">
              <a:buClr>
                <a:srgbClr val="000000"/>
              </a:buClr>
              <a:buSzPct val="100000"/>
              <a:buFont typeface="Arial" charset="0"/>
              <a:buChar char="•"/>
            </a:pPr>
            <a:r>
              <a:rPr lang="en-US" sz="1300">
                <a:latin typeface="Lucida Grande" charset="0"/>
                <a:ea typeface="ＭＳ Ｐゴシック" charset="0"/>
                <a:sym typeface="Lucida Grande" charset="0"/>
              </a:rPr>
              <a:t>All portions of product reshored (PCBs, wire harness, SMT assembly, housings, touchpads)</a:t>
            </a:r>
            <a:endParaRPr lang="en-US" sz="2400">
              <a:solidFill>
                <a:schemeClr val="tx1"/>
              </a:solidFill>
              <a:latin typeface="Arial" charset="0"/>
              <a:ea typeface="ＭＳ Ｐゴシック" charset="0"/>
              <a:sym typeface="Arial" charset="0"/>
            </a:endParaRPr>
          </a:p>
          <a:p>
            <a:pPr marL="176213" indent="-176213" algn="l">
              <a:buClr>
                <a:srgbClr val="000000"/>
              </a:buClr>
              <a:buSzPct val="100000"/>
              <a:buFont typeface="Arial" charset="0"/>
              <a:buChar char="•"/>
            </a:pPr>
            <a:r>
              <a:rPr lang="en-US" sz="1300">
                <a:latin typeface="Lucida Grande" charset="0"/>
                <a:ea typeface="ＭＳ Ｐゴシック" charset="0"/>
                <a:sym typeface="Lucida Grande" charset="0"/>
              </a:rPr>
              <a:t>Reshoring success featured in Inc. Magazine </a:t>
            </a:r>
          </a:p>
        </p:txBody>
      </p:sp>
      <p:sp>
        <p:nvSpPr>
          <p:cNvPr id="358407" name="Rectangle 7"/>
          <p:cNvSpPr>
            <a:spLocks/>
          </p:cNvSpPr>
          <p:nvPr/>
        </p:nvSpPr>
        <p:spPr bwMode="auto">
          <a:xfrm>
            <a:off x="279400" y="1812925"/>
            <a:ext cx="36925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wrap="none" lIns="38100" tIns="38100" rIns="38100" bIns="38100">
            <a:spAutoFit/>
          </a:bodyPr>
          <a:lstStyle/>
          <a:p>
            <a:pPr algn="l"/>
            <a:r>
              <a:rPr lang="en-US" sz="1200">
                <a:latin typeface="Lucida Grande" charset="0"/>
                <a:ea typeface="ＭＳ Ｐゴシック" charset="0"/>
                <a:sym typeface="Lucida Grande" charset="0"/>
              </a:rPr>
              <a:t>High Reliability Doesn</a:t>
            </a:r>
            <a:r>
              <a:rPr lang="ja-JP" altLang="en-US" sz="1200">
                <a:latin typeface="Arial" charset="0"/>
                <a:ea typeface="ＭＳ Ｐゴシック" charset="0"/>
                <a:sym typeface="Lucida Grande" charset="0"/>
              </a:rPr>
              <a:t>’</a:t>
            </a:r>
            <a:r>
              <a:rPr lang="en-US" altLang="ja-JP" sz="1200">
                <a:latin typeface="Lucida Grande" charset="0"/>
                <a:ea typeface="Lucida Grande" charset="0"/>
                <a:cs typeface="Lucida Grande" charset="0"/>
                <a:sym typeface="Lucida Grande" charset="0"/>
              </a:rPr>
              <a:t>t Have to Mean High Cost </a:t>
            </a:r>
            <a:endParaRPr lang="en-US" sz="1200">
              <a:latin typeface="Lucida Grande" charset="0"/>
              <a:ea typeface="Lucida Grande" charset="0"/>
              <a:cs typeface="Lucida Grande" charset="0"/>
              <a:sym typeface="Lucida Grande" charset="0"/>
            </a:endParaRPr>
          </a:p>
        </p:txBody>
      </p:sp>
    </p:spTree>
  </p:cSld>
  <p:clrMapOvr>
    <a:masterClrMapping/>
  </p:clrMapOvr>
  <p:transition xmlns:p14="http://schemas.microsoft.com/office/powerpoint/2010/main"/>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942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6147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0443625C-B04A-854A-A2EA-B7BE4F7EBC51}" type="slidenum">
              <a:rPr lang="en-US" sz="1800" smtClean="0">
                <a:solidFill>
                  <a:srgbClr val="000000"/>
                </a:solidFill>
                <a:latin typeface="Times New Roman" charset="0"/>
                <a:cs typeface="Times New Roman" charset="0"/>
                <a:sym typeface="Times New Roman" charset="0"/>
              </a:rPr>
              <a:pPr algn="r">
                <a:defRPr/>
              </a:pPr>
              <a:t>296</a:t>
            </a:fld>
            <a:endParaRPr lang="en-US" sz="1800" smtClean="0">
              <a:solidFill>
                <a:srgbClr val="000000"/>
              </a:solidFill>
              <a:latin typeface="Times New Roman" charset="0"/>
              <a:cs typeface="Times New Roman" charset="0"/>
              <a:sym typeface="Times New Roman" charset="0"/>
            </a:endParaRPr>
          </a:p>
        </p:txBody>
      </p:sp>
      <p:sp>
        <p:nvSpPr>
          <p:cNvPr id="359427" name="Rectangle 3"/>
          <p:cNvSpPr>
            <a:spLocks/>
          </p:cNvSpPr>
          <p:nvPr/>
        </p:nvSpPr>
        <p:spPr bwMode="auto">
          <a:xfrm>
            <a:off x="0" y="4124325"/>
            <a:ext cx="9156700" cy="2733675"/>
          </a:xfrm>
          <a:prstGeom prst="rect">
            <a:avLst/>
          </a:prstGeom>
          <a:solidFill>
            <a:schemeClr val="accent1">
              <a:alpha val="29803"/>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lstStyle/>
          <a:p>
            <a:endParaRPr lang="en-US"/>
          </a:p>
        </p:txBody>
      </p:sp>
      <p:pic>
        <p:nvPicPr>
          <p:cNvPr id="3594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59429" name="Rectangle 5"/>
          <p:cNvSpPr>
            <a:spLocks/>
          </p:cNvSpPr>
          <p:nvPr/>
        </p:nvSpPr>
        <p:spPr bwMode="auto">
          <a:xfrm>
            <a:off x="4763" y="0"/>
            <a:ext cx="9151937" cy="1524000"/>
          </a:xfrm>
          <a:prstGeom prst="rect">
            <a:avLst/>
          </a:prstGeom>
          <a:solidFill>
            <a:schemeClr val="accent1">
              <a:alpha val="29803"/>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lstStyle/>
          <a:p>
            <a:endParaRPr lang="en-US"/>
          </a:p>
        </p:txBody>
      </p:sp>
      <p:pic>
        <p:nvPicPr>
          <p:cNvPr id="359430"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2313" y="60325"/>
            <a:ext cx="7697787"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52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6557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F1887A4B-47CB-E044-9C92-A650E1C5E938}" type="slidenum">
              <a:rPr lang="en-US" sz="1800" smtClean="0">
                <a:solidFill>
                  <a:srgbClr val="000000"/>
                </a:solidFill>
                <a:latin typeface="Times New Roman" charset="0"/>
                <a:cs typeface="Times New Roman" charset="0"/>
                <a:sym typeface="Times New Roman" charset="0"/>
              </a:rPr>
              <a:pPr algn="r">
                <a:defRPr/>
              </a:pPr>
              <a:t>297</a:t>
            </a:fld>
            <a:endParaRPr lang="en-US" sz="1800" smtClean="0">
              <a:solidFill>
                <a:srgbClr val="000000"/>
              </a:solidFill>
              <a:latin typeface="Times New Roman" charset="0"/>
              <a:cs typeface="Times New Roman" charset="0"/>
              <a:sym typeface="Times New Roman" charset="0"/>
            </a:endParaRPr>
          </a:p>
        </p:txBody>
      </p:sp>
      <p:pic>
        <p:nvPicPr>
          <p:cNvPr id="3635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1200" y="-76200"/>
            <a:ext cx="65532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63524" name="Rectangle 4"/>
          <p:cNvSpPr>
            <a:spLocks/>
          </p:cNvSpPr>
          <p:nvPr/>
        </p:nvSpPr>
        <p:spPr bwMode="auto">
          <a:xfrm>
            <a:off x="609600" y="1657350"/>
            <a:ext cx="7251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l"/>
            <a:r>
              <a:rPr lang="en-US" sz="3000">
                <a:solidFill>
                  <a:srgbClr val="E40B2A"/>
                </a:solidFill>
                <a:latin typeface="Arial Bold" charset="0"/>
                <a:ea typeface="ＭＳ Ｐゴシック" charset="0"/>
                <a:sym typeface="Arial Bold" charset="0"/>
              </a:rPr>
              <a:t>The Solution: TCO Calculator</a:t>
            </a:r>
          </a:p>
        </p:txBody>
      </p:sp>
      <p:sp>
        <p:nvSpPr>
          <p:cNvPr id="365573" name="Rectangle 5"/>
          <p:cNvSpPr>
            <a:spLocks/>
          </p:cNvSpPr>
          <p:nvPr/>
        </p:nvSpPr>
        <p:spPr bwMode="auto">
          <a:xfrm>
            <a:off x="152400" y="2438400"/>
            <a:ext cx="88519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Connected with the </a:t>
            </a:r>
            <a:r>
              <a:rPr lang="en-US" sz="2800" dirty="0" err="1">
                <a:solidFill>
                  <a:srgbClr val="2A2A40"/>
                </a:solidFill>
                <a:latin typeface="Arial" charset="0"/>
                <a:ea typeface="ＭＳ Ｐゴシック" charset="0"/>
                <a:sym typeface="Arial" charset="0"/>
              </a:rPr>
              <a:t>Reshoring</a:t>
            </a:r>
            <a:r>
              <a:rPr lang="en-US" sz="2800" dirty="0">
                <a:solidFill>
                  <a:srgbClr val="2A2A40"/>
                </a:solidFill>
                <a:latin typeface="Arial" charset="0"/>
                <a:ea typeface="ＭＳ Ｐゴシック" charset="0"/>
                <a:sym typeface="Arial" charset="0"/>
              </a:rPr>
              <a:t> Initiative and Harry </a:t>
            </a:r>
            <a:r>
              <a:rPr lang="en-US" sz="2800" dirty="0" smtClean="0">
                <a:solidFill>
                  <a:srgbClr val="2A2A40"/>
                </a:solidFill>
                <a:latin typeface="Arial" charset="0"/>
                <a:ea typeface="ＭＳ Ｐゴシック" charset="0"/>
                <a:sym typeface="Arial" charset="0"/>
              </a:rPr>
              <a:t>Moser.</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TCO </a:t>
            </a:r>
            <a:r>
              <a:rPr lang="en-US" sz="2800" dirty="0">
                <a:solidFill>
                  <a:srgbClr val="2A2A40"/>
                </a:solidFill>
                <a:latin typeface="Arial" charset="0"/>
                <a:ea typeface="ＭＳ Ｐゴシック" charset="0"/>
                <a:sym typeface="Arial" charset="0"/>
              </a:rPr>
              <a:t>Calculator</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Helps identify all the elements that make up total </a:t>
            </a:r>
            <a:r>
              <a:rPr lang="en-US" sz="2800" dirty="0" smtClean="0">
                <a:solidFill>
                  <a:srgbClr val="2A2A40"/>
                </a:solidFill>
                <a:latin typeface="Arial" charset="0"/>
                <a:ea typeface="ＭＳ Ｐゴシック" charset="0"/>
                <a:sym typeface="Arial" charset="0"/>
              </a:rPr>
              <a:t>cost.</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HF </a:t>
            </a:r>
            <a:r>
              <a:rPr lang="en-US" sz="2800" dirty="0">
                <a:solidFill>
                  <a:srgbClr val="2A2A40"/>
                </a:solidFill>
                <a:latin typeface="Arial" charset="0"/>
                <a:ea typeface="ＭＳ Ｐゴシック" charset="0"/>
                <a:sym typeface="Arial" charset="0"/>
              </a:rPr>
              <a:t>has worked through the tool to create a customized version that fits our </a:t>
            </a:r>
            <a:r>
              <a:rPr lang="en-US" sz="2800" dirty="0" smtClean="0">
                <a:solidFill>
                  <a:srgbClr val="2A2A40"/>
                </a:solidFill>
                <a:latin typeface="Arial" charset="0"/>
                <a:ea typeface="ＭＳ Ｐゴシック" charset="0"/>
                <a:sym typeface="Arial" charset="0"/>
              </a:rPr>
              <a:t>business.</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Resulting </a:t>
            </a:r>
            <a:r>
              <a:rPr lang="en-US" sz="2800" dirty="0">
                <a:solidFill>
                  <a:srgbClr val="2A2A40"/>
                </a:solidFill>
                <a:latin typeface="Arial" charset="0"/>
                <a:ea typeface="ＭＳ Ｐゴシック" charset="0"/>
                <a:sym typeface="Arial" charset="0"/>
              </a:rPr>
              <a:t>in an easy to use desktop tool.</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5573">
                                            <p:txEl>
                                              <p:pRg st="0" end="0"/>
                                            </p:txEl>
                                          </p:spTgt>
                                        </p:tgtEl>
                                        <p:attrNameLst>
                                          <p:attrName>style.visibility</p:attrName>
                                        </p:attrNameLst>
                                      </p:cBhvr>
                                      <p:to>
                                        <p:strVal val="visible"/>
                                      </p:to>
                                    </p:set>
                                    <p:anim calcmode="lin" valueType="num">
                                      <p:cBhvr additive="base">
                                        <p:cTn id="7" dur="500" fill="hold"/>
                                        <p:tgtEl>
                                          <p:spTgt spid="3655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55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5573">
                                            <p:txEl>
                                              <p:pRg st="1" end="1"/>
                                            </p:txEl>
                                          </p:spTgt>
                                        </p:tgtEl>
                                        <p:attrNameLst>
                                          <p:attrName>style.visibility</p:attrName>
                                        </p:attrNameLst>
                                      </p:cBhvr>
                                      <p:to>
                                        <p:strVal val="visible"/>
                                      </p:to>
                                    </p:set>
                                    <p:anim calcmode="lin" valueType="num">
                                      <p:cBhvr additive="base">
                                        <p:cTn id="13" dur="500" fill="hold"/>
                                        <p:tgtEl>
                                          <p:spTgt spid="36557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557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5573">
                                            <p:txEl>
                                              <p:pRg st="2" end="2"/>
                                            </p:txEl>
                                          </p:spTgt>
                                        </p:tgtEl>
                                        <p:attrNameLst>
                                          <p:attrName>style.visibility</p:attrName>
                                        </p:attrNameLst>
                                      </p:cBhvr>
                                      <p:to>
                                        <p:strVal val="visible"/>
                                      </p:to>
                                    </p:set>
                                    <p:anim calcmode="lin" valueType="num">
                                      <p:cBhvr additive="base">
                                        <p:cTn id="19" dur="500" fill="hold"/>
                                        <p:tgtEl>
                                          <p:spTgt spid="36557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557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5573">
                                            <p:txEl>
                                              <p:pRg st="3" end="3"/>
                                            </p:txEl>
                                          </p:spTgt>
                                        </p:tgtEl>
                                        <p:attrNameLst>
                                          <p:attrName>style.visibility</p:attrName>
                                        </p:attrNameLst>
                                      </p:cBhvr>
                                      <p:to>
                                        <p:strVal val="visible"/>
                                      </p:to>
                                    </p:set>
                                    <p:anim calcmode="lin" valueType="num">
                                      <p:cBhvr additive="base">
                                        <p:cTn id="25" dur="500" fill="hold"/>
                                        <p:tgtEl>
                                          <p:spTgt spid="36557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557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5573">
                                            <p:txEl>
                                              <p:pRg st="4" end="4"/>
                                            </p:txEl>
                                          </p:spTgt>
                                        </p:tgtEl>
                                        <p:attrNameLst>
                                          <p:attrName>style.visibility</p:attrName>
                                        </p:attrNameLst>
                                      </p:cBhvr>
                                      <p:to>
                                        <p:strVal val="visible"/>
                                      </p:to>
                                    </p:set>
                                    <p:anim calcmode="lin" valueType="num">
                                      <p:cBhvr additive="base">
                                        <p:cTn id="31" dur="500" fill="hold"/>
                                        <p:tgtEl>
                                          <p:spTgt spid="36557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557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3" grpId="0" build="p" autoUpdateAnimBg="0"/>
    </p:bld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54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6659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836061EF-4FDA-D541-8C2D-DE56AE798688}" type="slidenum">
              <a:rPr lang="en-US" sz="1800" smtClean="0">
                <a:solidFill>
                  <a:srgbClr val="000000"/>
                </a:solidFill>
                <a:latin typeface="Times New Roman" charset="0"/>
                <a:cs typeface="Times New Roman" charset="0"/>
                <a:sym typeface="Times New Roman" charset="0"/>
              </a:rPr>
              <a:pPr algn="r">
                <a:defRPr/>
              </a:pPr>
              <a:t>298</a:t>
            </a:fld>
            <a:endParaRPr lang="en-US" sz="1800" smtClean="0">
              <a:solidFill>
                <a:srgbClr val="000000"/>
              </a:solidFill>
              <a:latin typeface="Times New Roman" charset="0"/>
              <a:cs typeface="Times New Roman" charset="0"/>
              <a:sym typeface="Times New Roman" charset="0"/>
            </a:endParaRPr>
          </a:p>
        </p:txBody>
      </p:sp>
      <p:pic>
        <p:nvPicPr>
          <p:cNvPr id="36454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0" y="-76200"/>
            <a:ext cx="65532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64548" name="Rectangle 4"/>
          <p:cNvSpPr>
            <a:spLocks/>
          </p:cNvSpPr>
          <p:nvPr/>
        </p:nvSpPr>
        <p:spPr bwMode="auto">
          <a:xfrm>
            <a:off x="457200" y="1581150"/>
            <a:ext cx="7251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l"/>
            <a:r>
              <a:rPr lang="en-US" sz="3000">
                <a:solidFill>
                  <a:srgbClr val="E40B2A"/>
                </a:solidFill>
                <a:latin typeface="Arial Bold" charset="0"/>
                <a:ea typeface="ＭＳ Ｐゴシック" charset="0"/>
                <a:sym typeface="Arial Bold" charset="0"/>
              </a:rPr>
              <a:t>The Solution: TCO Calculator</a:t>
            </a:r>
          </a:p>
        </p:txBody>
      </p:sp>
      <p:sp>
        <p:nvSpPr>
          <p:cNvPr id="366597" name="Rectangle 5"/>
          <p:cNvSpPr>
            <a:spLocks/>
          </p:cNvSpPr>
          <p:nvPr/>
        </p:nvSpPr>
        <p:spPr bwMode="auto">
          <a:xfrm>
            <a:off x="152400" y="2438400"/>
            <a:ext cx="88519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How It Is </a:t>
            </a:r>
            <a:r>
              <a:rPr lang="en-US" sz="2800" dirty="0" smtClean="0">
                <a:solidFill>
                  <a:srgbClr val="2A2A40"/>
                </a:solidFill>
                <a:latin typeface="Arial" charset="0"/>
                <a:ea typeface="ＭＳ Ｐゴシック" charset="0"/>
                <a:sym typeface="Arial" charset="0"/>
              </a:rPr>
              <a:t>Used:</a:t>
            </a:r>
            <a:endParaRPr lang="en-US" sz="28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smtClean="0">
                <a:solidFill>
                  <a:srgbClr val="FF0000"/>
                </a:solidFill>
                <a:latin typeface="Arial" charset="0"/>
                <a:ea typeface="ＭＳ Ｐゴシック" charset="0"/>
                <a:sym typeface="Arial" charset="0"/>
              </a:rPr>
              <a:t>Mostly</a:t>
            </a:r>
            <a:r>
              <a:rPr lang="en-US" sz="2800" dirty="0">
                <a:solidFill>
                  <a:srgbClr val="FF0000"/>
                </a:solidFill>
                <a:latin typeface="Arial" charset="0"/>
                <a:ea typeface="ＭＳ Ｐゴシック" charset="0"/>
                <a:sym typeface="Arial" charset="0"/>
              </a:rPr>
              <a:t>, fixed </a:t>
            </a:r>
            <a:r>
              <a:rPr lang="en-US" sz="2800" dirty="0">
                <a:solidFill>
                  <a:srgbClr val="2A2A40"/>
                </a:solidFill>
                <a:latin typeface="Arial" charset="0"/>
                <a:ea typeface="ＭＳ Ｐゴシック" charset="0"/>
                <a:sym typeface="Arial" charset="0"/>
              </a:rPr>
              <a:t>input variables – only updated once a year</a:t>
            </a:r>
            <a:r>
              <a:rPr lang="en-US" sz="2800" dirty="0" smtClean="0">
                <a:solidFill>
                  <a:srgbClr val="2A2A40"/>
                </a:solidFill>
                <a:latin typeface="Arial" charset="0"/>
                <a:ea typeface="ＭＳ Ｐゴシック" charset="0"/>
                <a:sym typeface="Arial" charset="0"/>
              </a:rPr>
              <a:t>.</a:t>
            </a:r>
            <a:endParaRPr lang="en-US" sz="28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8 </a:t>
            </a:r>
            <a:r>
              <a:rPr lang="en-US" sz="2800" dirty="0">
                <a:solidFill>
                  <a:srgbClr val="2A2A40"/>
                </a:solidFill>
                <a:latin typeface="Arial" charset="0"/>
                <a:ea typeface="ＭＳ Ｐゴシック" charset="0"/>
                <a:sym typeface="Arial" charset="0"/>
              </a:rPr>
              <a:t>user inputs that need to be filled for each </a:t>
            </a:r>
            <a:r>
              <a:rPr lang="en-US" sz="2800" dirty="0" smtClean="0">
                <a:solidFill>
                  <a:srgbClr val="2A2A40"/>
                </a:solidFill>
                <a:latin typeface="Arial" charset="0"/>
                <a:ea typeface="ＭＳ Ｐゴシック" charset="0"/>
                <a:sym typeface="Arial" charset="0"/>
              </a:rPr>
              <a:t>analysis.</a:t>
            </a:r>
            <a:endParaRPr lang="en-US" sz="28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Results </a:t>
            </a:r>
            <a:r>
              <a:rPr lang="en-US" sz="2800" dirty="0">
                <a:solidFill>
                  <a:srgbClr val="2A2A40"/>
                </a:solidFill>
                <a:latin typeface="Arial" charset="0"/>
                <a:ea typeface="ＭＳ Ｐゴシック" charset="0"/>
                <a:sym typeface="Arial" charset="0"/>
              </a:rPr>
              <a:t>in a calculated total cost  for both sources.</a:t>
            </a:r>
            <a:endParaRPr lang="en-US" sz="28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When It is </a:t>
            </a:r>
            <a:r>
              <a:rPr lang="en-US" sz="2800" dirty="0" smtClean="0">
                <a:solidFill>
                  <a:srgbClr val="2A2A40"/>
                </a:solidFill>
                <a:latin typeface="Arial" charset="0"/>
                <a:ea typeface="ＭＳ Ｐゴシック" charset="0"/>
                <a:sym typeface="Arial" charset="0"/>
              </a:rPr>
              <a:t>Used</a:t>
            </a:r>
            <a:endParaRPr lang="en-US" sz="28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New </a:t>
            </a:r>
            <a:r>
              <a:rPr lang="en-US" sz="2800" dirty="0">
                <a:solidFill>
                  <a:srgbClr val="2A2A40"/>
                </a:solidFill>
                <a:latin typeface="Arial" charset="0"/>
                <a:ea typeface="ＭＳ Ｐゴシック" charset="0"/>
                <a:sym typeface="Arial" charset="0"/>
              </a:rPr>
              <a:t>product development &amp; during evaluation of existing components.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6597">
                                            <p:txEl>
                                              <p:pRg st="0" end="0"/>
                                            </p:txEl>
                                          </p:spTgt>
                                        </p:tgtEl>
                                        <p:attrNameLst>
                                          <p:attrName>style.visibility</p:attrName>
                                        </p:attrNameLst>
                                      </p:cBhvr>
                                      <p:to>
                                        <p:strVal val="visible"/>
                                      </p:to>
                                    </p:set>
                                    <p:anim calcmode="lin" valueType="num">
                                      <p:cBhvr additive="base">
                                        <p:cTn id="7" dur="500" fill="hold"/>
                                        <p:tgtEl>
                                          <p:spTgt spid="36659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659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6597">
                                            <p:txEl>
                                              <p:pRg st="1" end="1"/>
                                            </p:txEl>
                                          </p:spTgt>
                                        </p:tgtEl>
                                        <p:attrNameLst>
                                          <p:attrName>style.visibility</p:attrName>
                                        </p:attrNameLst>
                                      </p:cBhvr>
                                      <p:to>
                                        <p:strVal val="visible"/>
                                      </p:to>
                                    </p:set>
                                    <p:anim calcmode="lin" valueType="num">
                                      <p:cBhvr additive="base">
                                        <p:cTn id="13" dur="500" fill="hold"/>
                                        <p:tgtEl>
                                          <p:spTgt spid="36659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659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6597">
                                            <p:txEl>
                                              <p:pRg st="2" end="2"/>
                                            </p:txEl>
                                          </p:spTgt>
                                        </p:tgtEl>
                                        <p:attrNameLst>
                                          <p:attrName>style.visibility</p:attrName>
                                        </p:attrNameLst>
                                      </p:cBhvr>
                                      <p:to>
                                        <p:strVal val="visible"/>
                                      </p:to>
                                    </p:set>
                                    <p:anim calcmode="lin" valueType="num">
                                      <p:cBhvr additive="base">
                                        <p:cTn id="19" dur="500" fill="hold"/>
                                        <p:tgtEl>
                                          <p:spTgt spid="36659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659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6597">
                                            <p:txEl>
                                              <p:pRg st="3" end="3"/>
                                            </p:txEl>
                                          </p:spTgt>
                                        </p:tgtEl>
                                        <p:attrNameLst>
                                          <p:attrName>style.visibility</p:attrName>
                                        </p:attrNameLst>
                                      </p:cBhvr>
                                      <p:to>
                                        <p:strVal val="visible"/>
                                      </p:to>
                                    </p:set>
                                    <p:anim calcmode="lin" valueType="num">
                                      <p:cBhvr additive="base">
                                        <p:cTn id="25" dur="500" fill="hold"/>
                                        <p:tgtEl>
                                          <p:spTgt spid="36659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659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6597">
                                            <p:txEl>
                                              <p:pRg st="4" end="4"/>
                                            </p:txEl>
                                          </p:spTgt>
                                        </p:tgtEl>
                                        <p:attrNameLst>
                                          <p:attrName>style.visibility</p:attrName>
                                        </p:attrNameLst>
                                      </p:cBhvr>
                                      <p:to>
                                        <p:strVal val="visible"/>
                                      </p:to>
                                    </p:set>
                                    <p:anim calcmode="lin" valueType="num">
                                      <p:cBhvr additive="base">
                                        <p:cTn id="31" dur="500" fill="hold"/>
                                        <p:tgtEl>
                                          <p:spTgt spid="36659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659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66597">
                                            <p:txEl>
                                              <p:pRg st="5" end="5"/>
                                            </p:txEl>
                                          </p:spTgt>
                                        </p:tgtEl>
                                        <p:attrNameLst>
                                          <p:attrName>style.visibility</p:attrName>
                                        </p:attrNameLst>
                                      </p:cBhvr>
                                      <p:to>
                                        <p:strVal val="visible"/>
                                      </p:to>
                                    </p:set>
                                    <p:anim calcmode="lin" valueType="num">
                                      <p:cBhvr additive="base">
                                        <p:cTn id="37" dur="500" fill="hold"/>
                                        <p:tgtEl>
                                          <p:spTgt spid="36659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6659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7" grpId="0" build="p" autoUpdateAnimBg="0"/>
    </p:bld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56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6761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8EDE02FA-6998-D646-AB2F-BB7239929446}" type="slidenum">
              <a:rPr lang="en-US" sz="1800" smtClean="0">
                <a:solidFill>
                  <a:srgbClr val="000000"/>
                </a:solidFill>
                <a:latin typeface="Times New Roman" charset="0"/>
                <a:cs typeface="Times New Roman" charset="0"/>
                <a:sym typeface="Times New Roman" charset="0"/>
              </a:rPr>
              <a:pPr algn="r">
                <a:defRPr/>
              </a:pPr>
              <a:t>299</a:t>
            </a:fld>
            <a:endParaRPr lang="en-US" sz="1800" smtClean="0">
              <a:solidFill>
                <a:srgbClr val="000000"/>
              </a:solidFill>
              <a:latin typeface="Times New Roman" charset="0"/>
              <a:cs typeface="Times New Roman" charset="0"/>
              <a:sym typeface="Times New Roman" charset="0"/>
            </a:endParaRPr>
          </a:p>
        </p:txBody>
      </p:sp>
      <p:pic>
        <p:nvPicPr>
          <p:cNvPr id="36557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2200" y="-76200"/>
            <a:ext cx="65532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65572" name="Rectangle 4"/>
          <p:cNvSpPr>
            <a:spLocks/>
          </p:cNvSpPr>
          <p:nvPr/>
        </p:nvSpPr>
        <p:spPr bwMode="auto">
          <a:xfrm>
            <a:off x="762000" y="1165225"/>
            <a:ext cx="7480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l"/>
            <a:r>
              <a:rPr lang="en-US" sz="3000">
                <a:solidFill>
                  <a:srgbClr val="E40B2A"/>
                </a:solidFill>
                <a:latin typeface="Arial Bold" charset="0"/>
                <a:ea typeface="ＭＳ Ｐゴシック" charset="0"/>
                <a:sym typeface="Arial Bold" charset="0"/>
              </a:rPr>
              <a:t>The Solution: TCO Calculator</a:t>
            </a:r>
          </a:p>
        </p:txBody>
      </p:sp>
      <p:pic>
        <p:nvPicPr>
          <p:cNvPr id="365573"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3459163"/>
            <a:ext cx="4191000"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65574"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 y="1676400"/>
            <a:ext cx="6705600"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67623" name="Rectangle 7"/>
          <p:cNvSpPr>
            <a:spLocks/>
          </p:cNvSpPr>
          <p:nvPr/>
        </p:nvSpPr>
        <p:spPr bwMode="auto">
          <a:xfrm>
            <a:off x="5259388" y="5410200"/>
            <a:ext cx="2527300" cy="622300"/>
          </a:xfrm>
          <a:prstGeom prst="rect">
            <a:avLst/>
          </a:prstGeom>
          <a:noFill/>
          <a:ln w="9360">
            <a:solidFill>
              <a:srgbClr val="2A2A40"/>
            </a:solidFill>
            <a:miter lim="800000"/>
            <a:headEnd/>
            <a:tailEnd/>
          </a:ln>
          <a:extLst>
            <a:ext uri="{909E8E84-426E-40dd-AFC4-6F175D3DCCD1}">
              <a14:hiddenFill xmlns:a14="http://schemas.microsoft.com/office/drawing/2010/main">
                <a:solidFill>
                  <a:srgbClr val="FFFFFF"/>
                </a:solidFill>
              </a14:hiddenFill>
            </a:ext>
          </a:extLst>
        </p:spPr>
        <p:txBody>
          <a:bodyPr lIns="38100" tIns="38100" rIns="38100" bIns="38100"/>
          <a:lstStyle/>
          <a:p>
            <a:pPr algn="l"/>
            <a:r>
              <a:rPr lang="en-US" sz="1800">
                <a:solidFill>
                  <a:srgbClr val="666699"/>
                </a:solidFill>
                <a:latin typeface="Arial" charset="0"/>
                <a:ea typeface="ＭＳ Ｐゴシック" charset="0"/>
                <a:sym typeface="Arial" charset="0"/>
              </a:rPr>
              <a:t>8 user inputs filled in each time.</a:t>
            </a:r>
          </a:p>
        </p:txBody>
      </p:sp>
      <p:sp>
        <p:nvSpPr>
          <p:cNvPr id="367624" name="Rectangle 8"/>
          <p:cNvSpPr>
            <a:spLocks/>
          </p:cNvSpPr>
          <p:nvPr/>
        </p:nvSpPr>
        <p:spPr bwMode="auto">
          <a:xfrm>
            <a:off x="5259388" y="3962400"/>
            <a:ext cx="2527300" cy="889000"/>
          </a:xfrm>
          <a:prstGeom prst="rect">
            <a:avLst/>
          </a:prstGeom>
          <a:noFill/>
          <a:ln w="9360">
            <a:solidFill>
              <a:srgbClr val="2A2A40"/>
            </a:solidFill>
            <a:miter lim="800000"/>
            <a:headEnd/>
            <a:tailEnd/>
          </a:ln>
          <a:extLst>
            <a:ext uri="{909E8E84-426E-40dd-AFC4-6F175D3DCCD1}">
              <a14:hiddenFill xmlns:a14="http://schemas.microsoft.com/office/drawing/2010/main">
                <a:solidFill>
                  <a:srgbClr val="FFFFFF"/>
                </a:solidFill>
              </a14:hiddenFill>
            </a:ext>
          </a:extLst>
        </p:spPr>
        <p:txBody>
          <a:bodyPr lIns="38100" tIns="38100" rIns="38100" bIns="38100"/>
          <a:lstStyle/>
          <a:p>
            <a:pPr algn="l"/>
            <a:r>
              <a:rPr lang="en-US" sz="1800">
                <a:solidFill>
                  <a:srgbClr val="666699"/>
                </a:solidFill>
                <a:latin typeface="Arial" charset="0"/>
                <a:ea typeface="ＭＳ Ｐゴシック" charset="0"/>
                <a:sym typeface="Arial" charset="0"/>
              </a:rPr>
              <a:t>TCO analysis background information – for file.</a:t>
            </a:r>
          </a:p>
        </p:txBody>
      </p:sp>
      <p:sp>
        <p:nvSpPr>
          <p:cNvPr id="367625" name="AutoShape 9"/>
          <p:cNvSpPr>
            <a:spLocks/>
          </p:cNvSpPr>
          <p:nvPr/>
        </p:nvSpPr>
        <p:spPr bwMode="auto">
          <a:xfrm rot="10800000">
            <a:off x="4687888" y="5476875"/>
            <a:ext cx="571500" cy="257175"/>
          </a:xfrm>
          <a:custGeom>
            <a:avLst/>
            <a:gdLst>
              <a:gd name="T0" fmla="*/ 0 w 21600"/>
              <a:gd name="T1" fmla="*/ 0 h 21600"/>
              <a:gd name="T2" fmla="*/ 10800 w 21600"/>
              <a:gd name="T3" fmla="*/ 0 h 21600"/>
              <a:gd name="T4" fmla="*/ 10800 w 21600"/>
              <a:gd name="T5" fmla="*/ 21600 h 21600"/>
              <a:gd name="T6" fmla="*/ 21600 w 21600"/>
              <a:gd name="T7" fmla="*/ 21600 h 21600"/>
            </a:gdLst>
            <a:ahLst/>
            <a:cxnLst>
              <a:cxn ang="0">
                <a:pos x="T0" y="T1"/>
              </a:cxn>
              <a:cxn ang="0">
                <a:pos x="T2" y="T3"/>
              </a:cxn>
              <a:cxn ang="0">
                <a:pos x="T4" y="T5"/>
              </a:cxn>
              <a:cxn ang="0">
                <a:pos x="T6" y="T7"/>
              </a:cxn>
            </a:cxnLst>
            <a:rect l="0" t="0" r="r" b="b"/>
            <a:pathLst>
              <a:path w="21600" h="21600">
                <a:moveTo>
                  <a:pt x="0" y="0"/>
                </a:moveTo>
                <a:lnTo>
                  <a:pt x="10800" y="0"/>
                </a:lnTo>
                <a:lnTo>
                  <a:pt x="10800" y="21600"/>
                </a:lnTo>
                <a:lnTo>
                  <a:pt x="21600" y="21600"/>
                </a:lnTo>
              </a:path>
            </a:pathLst>
          </a:custGeom>
          <a:noFill/>
          <a:ln w="9525" cap="flat">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67626" name="AutoShape 10"/>
          <p:cNvSpPr>
            <a:spLocks/>
          </p:cNvSpPr>
          <p:nvPr/>
        </p:nvSpPr>
        <p:spPr bwMode="auto">
          <a:xfrm rot="10800000">
            <a:off x="5973763" y="3505200"/>
            <a:ext cx="542925" cy="457200"/>
          </a:xfrm>
          <a:custGeom>
            <a:avLst/>
            <a:gdLst>
              <a:gd name="T0" fmla="*/ 0 w 21600"/>
              <a:gd name="T1" fmla="*/ 0 h 21600"/>
              <a:gd name="T2" fmla="*/ 10800 w 21600"/>
              <a:gd name="T3" fmla="*/ 0 h 21600"/>
              <a:gd name="T4" fmla="*/ 10800 w 21600"/>
              <a:gd name="T5" fmla="*/ 21600 h 21600"/>
              <a:gd name="T6" fmla="*/ 21600 w 21600"/>
              <a:gd name="T7" fmla="*/ 21600 h 21600"/>
            </a:gdLst>
            <a:ahLst/>
            <a:cxnLst>
              <a:cxn ang="0">
                <a:pos x="T0" y="T1"/>
              </a:cxn>
              <a:cxn ang="0">
                <a:pos x="T2" y="T3"/>
              </a:cxn>
              <a:cxn ang="0">
                <a:pos x="T4" y="T5"/>
              </a:cxn>
              <a:cxn ang="0">
                <a:pos x="T6" y="T7"/>
              </a:cxn>
            </a:cxnLst>
            <a:rect l="0" t="0" r="r" b="b"/>
            <a:pathLst>
              <a:path w="21600" h="21600">
                <a:moveTo>
                  <a:pt x="0" y="0"/>
                </a:moveTo>
                <a:lnTo>
                  <a:pt x="10800" y="0"/>
                </a:lnTo>
                <a:lnTo>
                  <a:pt x="10800" y="21600"/>
                </a:lnTo>
                <a:lnTo>
                  <a:pt x="21600" y="21600"/>
                </a:lnTo>
              </a:path>
            </a:pathLst>
          </a:custGeom>
          <a:noFill/>
          <a:ln w="9525" cap="flat">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7626"/>
                                        </p:tgtEl>
                                        <p:attrNameLst>
                                          <p:attrName>style.visibility</p:attrName>
                                        </p:attrNameLst>
                                      </p:cBhvr>
                                      <p:to>
                                        <p:strVal val="visible"/>
                                      </p:to>
                                    </p:set>
                                    <p:anim calcmode="lin" valueType="num">
                                      <p:cBhvr additive="base">
                                        <p:cTn id="7" dur="500" fill="hold"/>
                                        <p:tgtEl>
                                          <p:spTgt spid="367626"/>
                                        </p:tgtEl>
                                        <p:attrNameLst>
                                          <p:attrName>ppt_x</p:attrName>
                                        </p:attrNameLst>
                                      </p:cBhvr>
                                      <p:tavLst>
                                        <p:tav tm="0">
                                          <p:val>
                                            <p:strVal val="#ppt_x"/>
                                          </p:val>
                                        </p:tav>
                                        <p:tav tm="100000">
                                          <p:val>
                                            <p:strVal val="#ppt_x"/>
                                          </p:val>
                                        </p:tav>
                                      </p:tavLst>
                                    </p:anim>
                                    <p:anim calcmode="lin" valueType="num">
                                      <p:cBhvr additive="base">
                                        <p:cTn id="8" dur="500" fill="hold"/>
                                        <p:tgtEl>
                                          <p:spTgt spid="36762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500"/>
                                  </p:stCondLst>
                                  <p:childTnLst>
                                    <p:set>
                                      <p:cBhvr>
                                        <p:cTn id="11" dur="1" fill="hold">
                                          <p:stCondLst>
                                            <p:cond delay="0"/>
                                          </p:stCondLst>
                                        </p:cTn>
                                        <p:tgtEl>
                                          <p:spTgt spid="367624"/>
                                        </p:tgtEl>
                                        <p:attrNameLst>
                                          <p:attrName>style.visibility</p:attrName>
                                        </p:attrNameLst>
                                      </p:cBhvr>
                                      <p:to>
                                        <p:strVal val="visible"/>
                                      </p:to>
                                    </p:set>
                                    <p:anim calcmode="lin" valueType="num">
                                      <p:cBhvr additive="base">
                                        <p:cTn id="12" dur="500" fill="hold"/>
                                        <p:tgtEl>
                                          <p:spTgt spid="367624"/>
                                        </p:tgtEl>
                                        <p:attrNameLst>
                                          <p:attrName>ppt_x</p:attrName>
                                        </p:attrNameLst>
                                      </p:cBhvr>
                                      <p:tavLst>
                                        <p:tav tm="0">
                                          <p:val>
                                            <p:strVal val="#ppt_x"/>
                                          </p:val>
                                        </p:tav>
                                        <p:tav tm="100000">
                                          <p:val>
                                            <p:strVal val="#ppt_x"/>
                                          </p:val>
                                        </p:tav>
                                      </p:tavLst>
                                    </p:anim>
                                    <p:anim calcmode="lin" valueType="num">
                                      <p:cBhvr additive="base">
                                        <p:cTn id="13" dur="500" fill="hold"/>
                                        <p:tgtEl>
                                          <p:spTgt spid="36762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67625"/>
                                        </p:tgtEl>
                                        <p:attrNameLst>
                                          <p:attrName>style.visibility</p:attrName>
                                        </p:attrNameLst>
                                      </p:cBhvr>
                                      <p:to>
                                        <p:strVal val="visible"/>
                                      </p:to>
                                    </p:set>
                                    <p:anim calcmode="lin" valueType="num">
                                      <p:cBhvr additive="base">
                                        <p:cTn id="18" dur="500" fill="hold"/>
                                        <p:tgtEl>
                                          <p:spTgt spid="367625"/>
                                        </p:tgtEl>
                                        <p:attrNameLst>
                                          <p:attrName>ppt_x</p:attrName>
                                        </p:attrNameLst>
                                      </p:cBhvr>
                                      <p:tavLst>
                                        <p:tav tm="0">
                                          <p:val>
                                            <p:strVal val="#ppt_x"/>
                                          </p:val>
                                        </p:tav>
                                        <p:tav tm="100000">
                                          <p:val>
                                            <p:strVal val="#ppt_x"/>
                                          </p:val>
                                        </p:tav>
                                      </p:tavLst>
                                    </p:anim>
                                    <p:anim calcmode="lin" valueType="num">
                                      <p:cBhvr additive="base">
                                        <p:cTn id="19" dur="500" fill="hold"/>
                                        <p:tgtEl>
                                          <p:spTgt spid="367625"/>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500"/>
                            </p:stCondLst>
                            <p:childTnLst>
                              <p:par>
                                <p:cTn id="21" presetID="2" presetClass="entr" presetSubtype="4" fill="hold" grpId="0" nodeType="afterEffect">
                                  <p:stCondLst>
                                    <p:cond delay="500"/>
                                  </p:stCondLst>
                                  <p:childTnLst>
                                    <p:set>
                                      <p:cBhvr>
                                        <p:cTn id="22" dur="1" fill="hold">
                                          <p:stCondLst>
                                            <p:cond delay="0"/>
                                          </p:stCondLst>
                                        </p:cTn>
                                        <p:tgtEl>
                                          <p:spTgt spid="367623"/>
                                        </p:tgtEl>
                                        <p:attrNameLst>
                                          <p:attrName>style.visibility</p:attrName>
                                        </p:attrNameLst>
                                      </p:cBhvr>
                                      <p:to>
                                        <p:strVal val="visible"/>
                                      </p:to>
                                    </p:set>
                                    <p:anim calcmode="lin" valueType="num">
                                      <p:cBhvr additive="base">
                                        <p:cTn id="23" dur="500" fill="hold"/>
                                        <p:tgtEl>
                                          <p:spTgt spid="367623"/>
                                        </p:tgtEl>
                                        <p:attrNameLst>
                                          <p:attrName>ppt_x</p:attrName>
                                        </p:attrNameLst>
                                      </p:cBhvr>
                                      <p:tavLst>
                                        <p:tav tm="0">
                                          <p:val>
                                            <p:strVal val="#ppt_x"/>
                                          </p:val>
                                        </p:tav>
                                        <p:tav tm="100000">
                                          <p:val>
                                            <p:strVal val="#ppt_x"/>
                                          </p:val>
                                        </p:tav>
                                      </p:tavLst>
                                    </p:anim>
                                    <p:anim calcmode="lin" valueType="num">
                                      <p:cBhvr additive="base">
                                        <p:cTn id="24" dur="500" fill="hold"/>
                                        <p:tgtEl>
                                          <p:spTgt spid="3676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3" grpId="0" animBg="1" autoUpdateAnimBg="0"/>
      <p:bldP spid="367624" grpId="0" animBg="1" autoUpdateAnimBg="0"/>
      <p:bldP spid="367625" grpId="0" animBg="1"/>
      <p:bldP spid="3676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29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2A4AE382-EE4C-6542-BEC7-4E0AFB17BFBF}" type="slidenum">
              <a:rPr lang="en-US" sz="1800" smtClean="0">
                <a:solidFill>
                  <a:srgbClr val="000000"/>
                </a:solidFill>
                <a:latin typeface="Times New Roman" charset="0"/>
                <a:cs typeface="Times New Roman" charset="0"/>
                <a:sym typeface="Times New Roman" charset="0"/>
              </a:rPr>
              <a:pPr algn="r">
                <a:defRPr/>
              </a:pPr>
              <a:t>3</a:t>
            </a:fld>
            <a:endParaRPr lang="en-US" sz="1800" smtClean="0">
              <a:solidFill>
                <a:srgbClr val="000000"/>
              </a:solidFill>
              <a:latin typeface="Times New Roman" charset="0"/>
              <a:cs typeface="Times New Roman" charset="0"/>
              <a:sym typeface="Times New Roman" charset="0"/>
            </a:endParaRPr>
          </a:p>
        </p:txBody>
      </p:sp>
      <p:sp>
        <p:nvSpPr>
          <p:cNvPr id="12291" name="Rectangle 3"/>
          <p:cNvSpPr>
            <a:spLocks noGrp="1" noChangeArrowheads="1"/>
          </p:cNvSpPr>
          <p:nvPr>
            <p:ph type="title"/>
          </p:nvPr>
        </p:nvSpPr>
        <p:spPr>
          <a:xfrm>
            <a:off x="1182687" y="0"/>
            <a:ext cx="8113713" cy="5334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Call Center for Office Supply Company</a:t>
            </a:r>
          </a:p>
        </p:txBody>
      </p:sp>
      <p:sp>
        <p:nvSpPr>
          <p:cNvPr id="11268" name="Rectangle 4"/>
          <p:cNvSpPr>
            <a:spLocks/>
          </p:cNvSpPr>
          <p:nvPr/>
        </p:nvSpPr>
        <p:spPr bwMode="auto">
          <a:xfrm>
            <a:off x="117475" y="1905000"/>
            <a:ext cx="88519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China, Canada to Booneville, MS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$1.6 million investment in call center</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162 call center jobs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Previous investments: $55 million and 300 jobs at distribution center</a:t>
            </a:r>
          </a:p>
        </p:txBody>
      </p:sp>
      <p:sp>
        <p:nvSpPr>
          <p:cNvPr id="11269" name="Rectangle 5"/>
          <p:cNvSpPr>
            <a:spLocks/>
          </p:cNvSpPr>
          <p:nvPr/>
        </p:nvSpPr>
        <p:spPr bwMode="auto">
          <a:xfrm>
            <a:off x="190500" y="5918200"/>
            <a:ext cx="8775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a:t>
            </a:r>
            <a:r>
              <a:rPr lang="ja-JP" altLang="en-US" sz="1100" dirty="0">
                <a:solidFill>
                  <a:srgbClr val="190104"/>
                </a:solidFill>
                <a:latin typeface="Arial" charset="0"/>
                <a:ea typeface="ＭＳ Ｐゴシック" charset="0"/>
                <a:sym typeface="Arial" charset="0"/>
              </a:rPr>
              <a:t>“</a:t>
            </a:r>
            <a:r>
              <a:rPr lang="en-US" altLang="ja-JP" sz="1100" dirty="0" err="1">
                <a:solidFill>
                  <a:srgbClr val="190104"/>
                </a:solidFill>
                <a:latin typeface="Arial" charset="0"/>
                <a:ea typeface="Arial" charset="0"/>
                <a:cs typeface="Arial" charset="0"/>
                <a:sym typeface="Arial" charset="0"/>
              </a:rPr>
              <a:t>Acco</a:t>
            </a:r>
            <a:r>
              <a:rPr lang="en-US" altLang="ja-JP" sz="1100" dirty="0">
                <a:solidFill>
                  <a:srgbClr val="190104"/>
                </a:solidFill>
                <a:latin typeface="Arial" charset="0"/>
                <a:ea typeface="Arial" charset="0"/>
                <a:cs typeface="Arial" charset="0"/>
                <a:sym typeface="Arial" charset="0"/>
              </a:rPr>
              <a:t> Brands investing $1.6 million, adding 162 workers.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April 23, 2014. AP.</a:t>
            </a:r>
            <a:endParaRPr lang="en-US" altLang="ja-JP" sz="1100" dirty="0">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Michael Sheffield.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ACCO Brands bringing 162 jobs to Mississippi.</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Memphis Business Journal, April 22, 2014.</a:t>
            </a:r>
            <a:endParaRPr lang="en-US" sz="1100" dirty="0">
              <a:solidFill>
                <a:srgbClr val="190104"/>
              </a:solidFill>
              <a:latin typeface="Arial" charset="0"/>
              <a:ea typeface="Arial" charset="0"/>
              <a:cs typeface="Arial" charset="0"/>
              <a:sym typeface="Arial" charset="0"/>
            </a:endParaRPr>
          </a:p>
        </p:txBody>
      </p:sp>
      <p:pic>
        <p:nvPicPr>
          <p:cNvPr id="1127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0" y="739775"/>
            <a:ext cx="1114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403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9B1A0120-4532-3447-86EE-1F6296817683}" type="slidenum">
              <a:rPr lang="en-US" sz="1800" smtClean="0">
                <a:solidFill>
                  <a:srgbClr val="000000"/>
                </a:solidFill>
                <a:latin typeface="Times New Roman" charset="0"/>
                <a:cs typeface="Times New Roman" charset="0"/>
                <a:sym typeface="Times New Roman" charset="0"/>
              </a:rPr>
              <a:pPr algn="r">
                <a:defRPr/>
              </a:pPr>
              <a:t>30</a:t>
            </a:fld>
            <a:endParaRPr lang="en-US" sz="1800" smtClean="0">
              <a:solidFill>
                <a:srgbClr val="000000"/>
              </a:solidFill>
              <a:latin typeface="Times New Roman" charset="0"/>
              <a:cs typeface="Times New Roman" charset="0"/>
              <a:sym typeface="Times New Roman" charset="0"/>
            </a:endParaRPr>
          </a:p>
        </p:txBody>
      </p:sp>
      <p:sp>
        <p:nvSpPr>
          <p:cNvPr id="44035" name="Rectangle 3"/>
          <p:cNvSpPr>
            <a:spLocks noGrp="1" noChangeArrowheads="1"/>
          </p:cNvSpPr>
          <p:nvPr>
            <p:ph type="title"/>
          </p:nvPr>
        </p:nvSpPr>
        <p:spPr>
          <a:xfrm>
            <a:off x="990600" y="0"/>
            <a:ext cx="7108825" cy="5334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Electric Motors</a:t>
            </a:r>
          </a:p>
        </p:txBody>
      </p:sp>
      <p:sp>
        <p:nvSpPr>
          <p:cNvPr id="41988" name="Rectangle 4"/>
          <p:cNvSpPr>
            <a:spLocks/>
          </p:cNvSpPr>
          <p:nvPr/>
        </p:nvSpPr>
        <p:spPr bwMode="auto">
          <a:xfrm>
            <a:off x="166688" y="1663700"/>
            <a:ext cx="885190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China to St. Charles, IL</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10 jobs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Rising wages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Freight cost</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Automation/technology</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Supply chain interruption risk</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Quality</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U.S. price of natural gas, etc.</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Higher productivity</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Re-design</a:t>
            </a:r>
          </a:p>
        </p:txBody>
      </p:sp>
      <p:sp>
        <p:nvSpPr>
          <p:cNvPr id="41989" name="Rectangle 5"/>
          <p:cNvSpPr>
            <a:spLocks/>
          </p:cNvSpPr>
          <p:nvPr/>
        </p:nvSpPr>
        <p:spPr bwMode="auto">
          <a:xfrm>
            <a:off x="192088" y="6172200"/>
            <a:ext cx="8775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latin typeface="Arial" charset="0"/>
                <a:ea typeface="ＭＳ Ｐゴシック" charset="0"/>
                <a:sym typeface="Arial" charset="0"/>
              </a:rPr>
              <a:t>Source: Alejandra </a:t>
            </a:r>
            <a:r>
              <a:rPr lang="en-US" sz="1100" dirty="0" err="1">
                <a:latin typeface="Arial" charset="0"/>
                <a:ea typeface="ＭＳ Ｐゴシック" charset="0"/>
                <a:sym typeface="Arial" charset="0"/>
              </a:rPr>
              <a:t>Cancino</a:t>
            </a:r>
            <a:r>
              <a:rPr lang="en-US" sz="1100" dirty="0">
                <a:latin typeface="Arial" charset="0"/>
                <a:ea typeface="ＭＳ Ｐゴシック" charset="0"/>
                <a:sym typeface="Arial" charset="0"/>
              </a:rPr>
              <a:t> and Cheryl V. Jackson, </a:t>
            </a:r>
            <a:r>
              <a:rPr lang="ja-JP" altLang="en-US" sz="1100" dirty="0">
                <a:latin typeface="Arial" charset="0"/>
                <a:ea typeface="ＭＳ Ｐゴシック" charset="0"/>
                <a:sym typeface="Arial" charset="0"/>
              </a:rPr>
              <a:t>“</a:t>
            </a:r>
            <a:r>
              <a:rPr lang="en-US" altLang="ja-JP" sz="1100" dirty="0">
                <a:latin typeface="Arial" charset="0"/>
                <a:ea typeface="Arial" charset="0"/>
                <a:cs typeface="Arial" charset="0"/>
                <a:sym typeface="Arial" charset="0"/>
              </a:rPr>
              <a:t>More manufacturing work returns to U.S. shores.</a:t>
            </a:r>
            <a:r>
              <a:rPr lang="ja-JP" altLang="en-US" sz="1100" dirty="0">
                <a:latin typeface="Arial" charset="0"/>
                <a:ea typeface="ＭＳ Ｐゴシック" charset="0"/>
                <a:sym typeface="Arial" charset="0"/>
              </a:rPr>
              <a:t>”</a:t>
            </a:r>
            <a:r>
              <a:rPr lang="en-US" altLang="ja-JP" sz="1100" dirty="0">
                <a:latin typeface="Arial" charset="0"/>
                <a:ea typeface="Arial" charset="0"/>
                <a:cs typeface="Arial" charset="0"/>
                <a:sym typeface="Arial" charset="0"/>
              </a:rPr>
              <a:t> </a:t>
            </a:r>
            <a:r>
              <a:rPr lang="en-US" altLang="ja-JP" sz="1100" dirty="0">
                <a:latin typeface="Arial Italic" charset="0"/>
                <a:ea typeface="Arial Italic" charset="0"/>
                <a:cs typeface="Arial Italic" charset="0"/>
                <a:sym typeface="Arial Italic" charset="0"/>
              </a:rPr>
              <a:t>Chicago Tribune</a:t>
            </a:r>
            <a:r>
              <a:rPr lang="en-US" altLang="ja-JP" sz="1100" dirty="0">
                <a:latin typeface="Arial" charset="0"/>
                <a:ea typeface="Arial" charset="0"/>
                <a:cs typeface="Arial" charset="0"/>
                <a:sym typeface="Arial" charset="0"/>
              </a:rPr>
              <a:t>. March 27, 2012.</a:t>
            </a:r>
            <a:endParaRPr lang="en-US" sz="1100" dirty="0">
              <a:latin typeface="Arial" charset="0"/>
              <a:ea typeface="Arial" charset="0"/>
              <a:cs typeface="Arial" charset="0"/>
              <a:sym typeface="Arial" charset="0"/>
            </a:endParaRPr>
          </a:p>
        </p:txBody>
      </p:sp>
      <p:pic>
        <p:nvPicPr>
          <p:cNvPr id="4199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27775" y="762000"/>
            <a:ext cx="26273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59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6864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AC692FC5-5F2E-0246-BCE7-E0C9F0F839C6}" type="slidenum">
              <a:rPr lang="en-US" sz="1800" smtClean="0">
                <a:solidFill>
                  <a:srgbClr val="000000"/>
                </a:solidFill>
                <a:latin typeface="Times New Roman" charset="0"/>
                <a:cs typeface="Times New Roman" charset="0"/>
                <a:sym typeface="Times New Roman" charset="0"/>
              </a:rPr>
              <a:pPr algn="r">
                <a:defRPr/>
              </a:pPr>
              <a:t>300</a:t>
            </a:fld>
            <a:endParaRPr lang="en-US" sz="1800" smtClean="0">
              <a:solidFill>
                <a:srgbClr val="000000"/>
              </a:solidFill>
              <a:latin typeface="Times New Roman" charset="0"/>
              <a:cs typeface="Times New Roman" charset="0"/>
              <a:sym typeface="Times New Roman" charset="0"/>
            </a:endParaRPr>
          </a:p>
        </p:txBody>
      </p:sp>
      <p:pic>
        <p:nvPicPr>
          <p:cNvPr id="36659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0" y="-76200"/>
            <a:ext cx="65532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66596" name="Rectangle 4"/>
          <p:cNvSpPr>
            <a:spLocks/>
          </p:cNvSpPr>
          <p:nvPr/>
        </p:nvSpPr>
        <p:spPr bwMode="auto">
          <a:xfrm>
            <a:off x="533400" y="1504950"/>
            <a:ext cx="7251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l"/>
            <a:r>
              <a:rPr lang="en-US" sz="3000">
                <a:solidFill>
                  <a:srgbClr val="E40B2A"/>
                </a:solidFill>
                <a:latin typeface="Arial Bold" charset="0"/>
                <a:ea typeface="ＭＳ Ｐゴシック" charset="0"/>
                <a:sym typeface="Arial Bold" charset="0"/>
              </a:rPr>
              <a:t>Key Variables to HF:</a:t>
            </a:r>
          </a:p>
        </p:txBody>
      </p:sp>
      <p:sp>
        <p:nvSpPr>
          <p:cNvPr id="368645" name="Rectangle 5"/>
          <p:cNvSpPr>
            <a:spLocks/>
          </p:cNvSpPr>
          <p:nvPr/>
        </p:nvSpPr>
        <p:spPr bwMode="auto">
          <a:xfrm>
            <a:off x="152400" y="2438400"/>
            <a:ext cx="88519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400">
                <a:solidFill>
                  <a:srgbClr val="2A2A40"/>
                </a:solidFill>
                <a:latin typeface="Arial" charset="0"/>
                <a:ea typeface="ＭＳ Ｐゴシック" charset="0"/>
                <a:sym typeface="Arial" charset="0"/>
              </a:rPr>
              <a:t>MOQ (Minimum Order Qty)</a:t>
            </a:r>
            <a:endParaRPr lang="en-US" sz="240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a:solidFill>
                  <a:srgbClr val="2A2A40"/>
                </a:solidFill>
                <a:latin typeface="Arial" charset="0"/>
                <a:ea typeface="ＭＳ Ｐゴシック" charset="0"/>
                <a:sym typeface="Arial" charset="0"/>
              </a:rPr>
              <a:t>Supplier Lead-times</a:t>
            </a:r>
            <a:endParaRPr lang="en-US" sz="240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a:solidFill>
                  <a:srgbClr val="2A2A40"/>
                </a:solidFill>
                <a:latin typeface="Arial" charset="0"/>
                <a:ea typeface="ＭＳ Ｐゴシック" charset="0"/>
                <a:sym typeface="Arial" charset="0"/>
              </a:rPr>
              <a:t>Landed Cost – Including expedited freight costs</a:t>
            </a:r>
            <a:endParaRPr lang="en-US" sz="240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a:solidFill>
                  <a:srgbClr val="2A2A40"/>
                </a:solidFill>
                <a:latin typeface="Arial" charset="0"/>
                <a:ea typeface="ＭＳ Ｐゴシック" charset="0"/>
                <a:sym typeface="Arial" charset="0"/>
              </a:rPr>
              <a:t>Annual Forecast Qty. – for the component</a:t>
            </a:r>
            <a:endParaRPr lang="en-US" sz="240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a:solidFill>
                  <a:srgbClr val="2A2A40"/>
                </a:solidFill>
                <a:latin typeface="Arial" charset="0"/>
                <a:ea typeface="ＭＳ Ｐゴシック" charset="0"/>
                <a:sym typeface="Arial" charset="0"/>
              </a:rPr>
              <a:t>Product Life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45">
                                            <p:txEl>
                                              <p:pRg st="0" end="0"/>
                                            </p:txEl>
                                          </p:spTgt>
                                        </p:tgtEl>
                                        <p:attrNameLst>
                                          <p:attrName>style.visibility</p:attrName>
                                        </p:attrNameLst>
                                      </p:cBhvr>
                                      <p:to>
                                        <p:strVal val="visible"/>
                                      </p:to>
                                    </p:set>
                                    <p:anim calcmode="lin" valueType="num">
                                      <p:cBhvr additive="base">
                                        <p:cTn id="7" dur="500" fill="hold"/>
                                        <p:tgtEl>
                                          <p:spTgt spid="36864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45">
                                            <p:txEl>
                                              <p:pRg st="1" end="1"/>
                                            </p:txEl>
                                          </p:spTgt>
                                        </p:tgtEl>
                                        <p:attrNameLst>
                                          <p:attrName>style.visibility</p:attrName>
                                        </p:attrNameLst>
                                      </p:cBhvr>
                                      <p:to>
                                        <p:strVal val="visible"/>
                                      </p:to>
                                    </p:set>
                                    <p:anim calcmode="lin" valueType="num">
                                      <p:cBhvr additive="base">
                                        <p:cTn id="13" dur="500" fill="hold"/>
                                        <p:tgtEl>
                                          <p:spTgt spid="36864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4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645">
                                            <p:txEl>
                                              <p:pRg st="2" end="2"/>
                                            </p:txEl>
                                          </p:spTgt>
                                        </p:tgtEl>
                                        <p:attrNameLst>
                                          <p:attrName>style.visibility</p:attrName>
                                        </p:attrNameLst>
                                      </p:cBhvr>
                                      <p:to>
                                        <p:strVal val="visible"/>
                                      </p:to>
                                    </p:set>
                                    <p:anim calcmode="lin" valueType="num">
                                      <p:cBhvr additive="base">
                                        <p:cTn id="19" dur="500" fill="hold"/>
                                        <p:tgtEl>
                                          <p:spTgt spid="36864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4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8645">
                                            <p:txEl>
                                              <p:pRg st="3" end="3"/>
                                            </p:txEl>
                                          </p:spTgt>
                                        </p:tgtEl>
                                        <p:attrNameLst>
                                          <p:attrName>style.visibility</p:attrName>
                                        </p:attrNameLst>
                                      </p:cBhvr>
                                      <p:to>
                                        <p:strVal val="visible"/>
                                      </p:to>
                                    </p:set>
                                    <p:anim calcmode="lin" valueType="num">
                                      <p:cBhvr additive="base">
                                        <p:cTn id="25" dur="500" fill="hold"/>
                                        <p:tgtEl>
                                          <p:spTgt spid="36864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4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8645">
                                            <p:txEl>
                                              <p:pRg st="4" end="4"/>
                                            </p:txEl>
                                          </p:spTgt>
                                        </p:tgtEl>
                                        <p:attrNameLst>
                                          <p:attrName>style.visibility</p:attrName>
                                        </p:attrNameLst>
                                      </p:cBhvr>
                                      <p:to>
                                        <p:strVal val="visible"/>
                                      </p:to>
                                    </p:set>
                                    <p:anim calcmode="lin" valueType="num">
                                      <p:cBhvr additive="base">
                                        <p:cTn id="31" dur="500" fill="hold"/>
                                        <p:tgtEl>
                                          <p:spTgt spid="36864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864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5" grpId="0" build="p" autoUpdateAnimBg="0"/>
    </p:bld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61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6966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50C49F86-9287-1D4A-9E22-553E9F27A869}" type="slidenum">
              <a:rPr lang="en-US" sz="1800" smtClean="0">
                <a:solidFill>
                  <a:srgbClr val="000000"/>
                </a:solidFill>
                <a:latin typeface="Times New Roman" charset="0"/>
                <a:cs typeface="Times New Roman" charset="0"/>
                <a:sym typeface="Times New Roman" charset="0"/>
              </a:rPr>
              <a:pPr algn="r">
                <a:defRPr/>
              </a:pPr>
              <a:t>301</a:t>
            </a:fld>
            <a:endParaRPr lang="en-US" sz="1800" smtClean="0">
              <a:solidFill>
                <a:srgbClr val="000000"/>
              </a:solidFill>
              <a:latin typeface="Times New Roman" charset="0"/>
              <a:cs typeface="Times New Roman" charset="0"/>
              <a:sym typeface="Times New Roman" charset="0"/>
            </a:endParaRPr>
          </a:p>
        </p:txBody>
      </p:sp>
      <p:pic>
        <p:nvPicPr>
          <p:cNvPr id="36761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0" y="-76200"/>
            <a:ext cx="65532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67620" name="Rectangle 4"/>
          <p:cNvSpPr>
            <a:spLocks/>
          </p:cNvSpPr>
          <p:nvPr/>
        </p:nvSpPr>
        <p:spPr bwMode="auto">
          <a:xfrm>
            <a:off x="457200" y="1219200"/>
            <a:ext cx="7251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l"/>
            <a:r>
              <a:rPr lang="en-US" sz="3000" dirty="0">
                <a:solidFill>
                  <a:srgbClr val="E40B2A"/>
                </a:solidFill>
                <a:latin typeface="Arial Bold" charset="0"/>
                <a:ea typeface="ＭＳ Ｐゴシック" charset="0"/>
                <a:sym typeface="Arial Bold" charset="0"/>
              </a:rPr>
              <a:t>The Results:</a:t>
            </a:r>
          </a:p>
        </p:txBody>
      </p:sp>
      <p:sp>
        <p:nvSpPr>
          <p:cNvPr id="369669" name="Rectangle 5"/>
          <p:cNvSpPr>
            <a:spLocks/>
          </p:cNvSpPr>
          <p:nvPr/>
        </p:nvSpPr>
        <p:spPr bwMode="auto">
          <a:xfrm>
            <a:off x="152400" y="1828800"/>
            <a:ext cx="88519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We are making decisions on a component by component basis.</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Have seen components that would have been sourced overseas now sourced domestically.</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smtClean="0">
                <a:solidFill>
                  <a:srgbClr val="2A2A40"/>
                </a:solidFill>
                <a:latin typeface="Arial" charset="0"/>
                <a:ea typeface="ＭＳ Ｐゴシック" charset="0"/>
                <a:sym typeface="Arial" charset="0"/>
              </a:rPr>
              <a:t>Trends</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smtClean="0">
                <a:solidFill>
                  <a:srgbClr val="2A2A40"/>
                </a:solidFill>
                <a:latin typeface="Arial" charset="0"/>
                <a:ea typeface="ＭＳ Ｐゴシック" charset="0"/>
                <a:sym typeface="Arial" charset="0"/>
              </a:rPr>
              <a:t>Components </a:t>
            </a:r>
            <a:r>
              <a:rPr lang="en-US" sz="2400" dirty="0">
                <a:solidFill>
                  <a:srgbClr val="2A2A40"/>
                </a:solidFill>
                <a:latin typeface="Arial" charset="0"/>
                <a:ea typeface="ＭＳ Ｐゴシック" charset="0"/>
                <a:sym typeface="Arial" charset="0"/>
              </a:rPr>
              <a:t>that have had a unit price difference of 50% or less have been good candidates for keeping domestic</a:t>
            </a:r>
            <a:r>
              <a:rPr lang="en-US" sz="2400" dirty="0">
                <a:solidFill>
                  <a:srgbClr val="FF0000"/>
                </a:solidFill>
                <a:latin typeface="Arial" charset="0"/>
                <a:ea typeface="ＭＳ Ｐゴシック" charset="0"/>
                <a:sym typeface="Arial" charset="0"/>
              </a:rPr>
              <a:t>. (Is that U.S. 50% above China or China 50% below U.S.?</a:t>
            </a:r>
            <a:r>
              <a:rPr lang="en-US" sz="2400" dirty="0" smtClean="0">
                <a:solidFill>
                  <a:srgbClr val="FF0000"/>
                </a:solidFill>
                <a:latin typeface="Arial" charset="0"/>
                <a:ea typeface="ＭＳ Ｐゴシック" charset="0"/>
                <a:sym typeface="Arial" charset="0"/>
              </a:rPr>
              <a:t>)</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smtClean="0">
                <a:solidFill>
                  <a:srgbClr val="2A2A40"/>
                </a:solidFill>
                <a:latin typeface="Arial" charset="0"/>
                <a:ea typeface="ＭＳ Ｐゴシック" charset="0"/>
                <a:sym typeface="Arial" charset="0"/>
              </a:rPr>
              <a:t>Size</a:t>
            </a:r>
            <a:r>
              <a:rPr lang="en-US" sz="2400" dirty="0">
                <a:solidFill>
                  <a:srgbClr val="2A2A40"/>
                </a:solidFill>
                <a:latin typeface="Arial" charset="0"/>
                <a:ea typeface="ＭＳ Ｐゴシック" charset="0"/>
                <a:sym typeface="Arial" charset="0"/>
              </a:rPr>
              <a:t>/Weight of component and tooling costs make a big </a:t>
            </a:r>
            <a:r>
              <a:rPr lang="en-US" sz="2400" dirty="0" smtClean="0">
                <a:solidFill>
                  <a:srgbClr val="2A2A40"/>
                </a:solidFill>
                <a:latin typeface="Arial" charset="0"/>
                <a:ea typeface="ＭＳ Ｐゴシック" charset="0"/>
                <a:sym typeface="Arial" charset="0"/>
              </a:rPr>
              <a:t>difference.</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smtClean="0">
                <a:solidFill>
                  <a:srgbClr val="2A2A40"/>
                </a:solidFill>
                <a:latin typeface="Arial" charset="0"/>
                <a:ea typeface="ＭＳ Ｐゴシック" charset="0"/>
                <a:sym typeface="Arial" charset="0"/>
              </a:rPr>
              <a:t>Beginning </a:t>
            </a:r>
            <a:r>
              <a:rPr lang="en-US" sz="2400" dirty="0">
                <a:solidFill>
                  <a:srgbClr val="2A2A40"/>
                </a:solidFill>
                <a:latin typeface="Arial" charset="0"/>
                <a:ea typeface="ＭＳ Ｐゴシック" charset="0"/>
                <a:sym typeface="Arial" charset="0"/>
              </a:rPr>
              <a:t>to see some trends among component types/commodities.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9669">
                                            <p:txEl>
                                              <p:pRg st="0" end="0"/>
                                            </p:txEl>
                                          </p:spTgt>
                                        </p:tgtEl>
                                        <p:attrNameLst>
                                          <p:attrName>style.visibility</p:attrName>
                                        </p:attrNameLst>
                                      </p:cBhvr>
                                      <p:to>
                                        <p:strVal val="visible"/>
                                      </p:to>
                                    </p:set>
                                    <p:anim calcmode="lin" valueType="num">
                                      <p:cBhvr additive="base">
                                        <p:cTn id="7" dur="500" fill="hold"/>
                                        <p:tgtEl>
                                          <p:spTgt spid="36966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96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9669">
                                            <p:txEl>
                                              <p:pRg st="1" end="1"/>
                                            </p:txEl>
                                          </p:spTgt>
                                        </p:tgtEl>
                                        <p:attrNameLst>
                                          <p:attrName>style.visibility</p:attrName>
                                        </p:attrNameLst>
                                      </p:cBhvr>
                                      <p:to>
                                        <p:strVal val="visible"/>
                                      </p:to>
                                    </p:set>
                                    <p:anim calcmode="lin" valueType="num">
                                      <p:cBhvr additive="base">
                                        <p:cTn id="13" dur="500" fill="hold"/>
                                        <p:tgtEl>
                                          <p:spTgt spid="36966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966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9669">
                                            <p:txEl>
                                              <p:pRg st="2" end="2"/>
                                            </p:txEl>
                                          </p:spTgt>
                                        </p:tgtEl>
                                        <p:attrNameLst>
                                          <p:attrName>style.visibility</p:attrName>
                                        </p:attrNameLst>
                                      </p:cBhvr>
                                      <p:to>
                                        <p:strVal val="visible"/>
                                      </p:to>
                                    </p:set>
                                    <p:anim calcmode="lin" valueType="num">
                                      <p:cBhvr additive="base">
                                        <p:cTn id="19" dur="500" fill="hold"/>
                                        <p:tgtEl>
                                          <p:spTgt spid="36966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966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9669">
                                            <p:txEl>
                                              <p:pRg st="3" end="3"/>
                                            </p:txEl>
                                          </p:spTgt>
                                        </p:tgtEl>
                                        <p:attrNameLst>
                                          <p:attrName>style.visibility</p:attrName>
                                        </p:attrNameLst>
                                      </p:cBhvr>
                                      <p:to>
                                        <p:strVal val="visible"/>
                                      </p:to>
                                    </p:set>
                                    <p:anim calcmode="lin" valueType="num">
                                      <p:cBhvr additive="base">
                                        <p:cTn id="25" dur="500" fill="hold"/>
                                        <p:tgtEl>
                                          <p:spTgt spid="36966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966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9669">
                                            <p:txEl>
                                              <p:pRg st="4" end="4"/>
                                            </p:txEl>
                                          </p:spTgt>
                                        </p:tgtEl>
                                        <p:attrNameLst>
                                          <p:attrName>style.visibility</p:attrName>
                                        </p:attrNameLst>
                                      </p:cBhvr>
                                      <p:to>
                                        <p:strVal val="visible"/>
                                      </p:to>
                                    </p:set>
                                    <p:anim calcmode="lin" valueType="num">
                                      <p:cBhvr additive="base">
                                        <p:cTn id="31" dur="500" fill="hold"/>
                                        <p:tgtEl>
                                          <p:spTgt spid="36966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966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69669">
                                            <p:txEl>
                                              <p:pRg st="5" end="5"/>
                                            </p:txEl>
                                          </p:spTgt>
                                        </p:tgtEl>
                                        <p:attrNameLst>
                                          <p:attrName>style.visibility</p:attrName>
                                        </p:attrNameLst>
                                      </p:cBhvr>
                                      <p:to>
                                        <p:strVal val="visible"/>
                                      </p:to>
                                    </p:set>
                                    <p:anim calcmode="lin" valueType="num">
                                      <p:cBhvr additive="base">
                                        <p:cTn id="37" dur="500" fill="hold"/>
                                        <p:tgtEl>
                                          <p:spTgt spid="36966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6966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9" grpId="0" build="p" autoUpdateAnimBg="0"/>
    </p:bld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66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7171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19CF5F7F-E60A-4F42-8EB8-E6BC4F12568A}" type="slidenum">
              <a:rPr lang="en-US" sz="1800" smtClean="0">
                <a:solidFill>
                  <a:srgbClr val="000000"/>
                </a:solidFill>
                <a:latin typeface="Times New Roman" charset="0"/>
                <a:cs typeface="Times New Roman" charset="0"/>
                <a:sym typeface="Times New Roman" charset="0"/>
              </a:rPr>
              <a:pPr algn="r">
                <a:defRPr/>
              </a:pPr>
              <a:t>302</a:t>
            </a:fld>
            <a:endParaRPr lang="en-US" sz="1800" smtClean="0">
              <a:solidFill>
                <a:srgbClr val="000000"/>
              </a:solidFill>
              <a:latin typeface="Times New Roman" charset="0"/>
              <a:cs typeface="Times New Roman" charset="0"/>
              <a:sym typeface="Times New Roman" charset="0"/>
            </a:endParaRPr>
          </a:p>
        </p:txBody>
      </p:sp>
      <p:pic>
        <p:nvPicPr>
          <p:cNvPr id="36966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0" y="-76200"/>
            <a:ext cx="65532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69668" name="Rectangle 4"/>
          <p:cNvSpPr>
            <a:spLocks/>
          </p:cNvSpPr>
          <p:nvPr/>
        </p:nvSpPr>
        <p:spPr bwMode="auto">
          <a:xfrm>
            <a:off x="609600" y="1504950"/>
            <a:ext cx="7251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l"/>
            <a:r>
              <a:rPr lang="en-US" sz="3000">
                <a:solidFill>
                  <a:srgbClr val="E40B2A"/>
                </a:solidFill>
                <a:latin typeface="Arial Bold" charset="0"/>
                <a:ea typeface="ＭＳ Ｐゴシック" charset="0"/>
                <a:sym typeface="Arial Bold" charset="0"/>
              </a:rPr>
              <a:t>What we have learned:</a:t>
            </a:r>
          </a:p>
        </p:txBody>
      </p:sp>
      <p:sp>
        <p:nvSpPr>
          <p:cNvPr id="371717" name="Rectangle 5"/>
          <p:cNvSpPr>
            <a:spLocks/>
          </p:cNvSpPr>
          <p:nvPr/>
        </p:nvSpPr>
        <p:spPr bwMode="auto">
          <a:xfrm>
            <a:off x="152400" y="2514600"/>
            <a:ext cx="88519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Not just a Supply Chain decision making </a:t>
            </a:r>
            <a:r>
              <a:rPr lang="en-US" sz="2800" dirty="0" smtClean="0">
                <a:solidFill>
                  <a:srgbClr val="2A2A40"/>
                </a:solidFill>
                <a:latin typeface="Arial" charset="0"/>
                <a:ea typeface="ＭＳ Ｐゴシック" charset="0"/>
                <a:sym typeface="Arial" charset="0"/>
              </a:rPr>
              <a:t>process.</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Need </a:t>
            </a:r>
            <a:r>
              <a:rPr lang="en-US" sz="2800" dirty="0">
                <a:solidFill>
                  <a:srgbClr val="2A2A40"/>
                </a:solidFill>
                <a:latin typeface="Arial" charset="0"/>
                <a:ea typeface="ＭＳ Ｐゴシック" charset="0"/>
                <a:sym typeface="Arial" charset="0"/>
              </a:rPr>
              <a:t>to train Engineering and Product Development </a:t>
            </a:r>
            <a:r>
              <a:rPr lang="en-US" sz="2800" dirty="0" smtClean="0">
                <a:solidFill>
                  <a:srgbClr val="2A2A40"/>
                </a:solidFill>
                <a:latin typeface="Arial" charset="0"/>
                <a:ea typeface="ＭＳ Ｐゴシック" charset="0"/>
                <a:sym typeface="Arial" charset="0"/>
              </a:rPr>
              <a:t>teams.</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Make </a:t>
            </a:r>
            <a:r>
              <a:rPr lang="en-US" sz="2800" dirty="0">
                <a:solidFill>
                  <a:srgbClr val="2A2A40"/>
                </a:solidFill>
                <a:latin typeface="Arial" charset="0"/>
                <a:ea typeface="ＭＳ Ｐゴシック" charset="0"/>
                <a:sym typeface="Arial" charset="0"/>
              </a:rPr>
              <a:t>the right decision when a component is first </a:t>
            </a:r>
            <a:r>
              <a:rPr lang="en-US" sz="2800" dirty="0" smtClean="0">
                <a:solidFill>
                  <a:srgbClr val="2A2A40"/>
                </a:solidFill>
                <a:latin typeface="Arial" charset="0"/>
                <a:ea typeface="ＭＳ Ｐゴシック" charset="0"/>
                <a:sym typeface="Arial" charset="0"/>
              </a:rPr>
              <a:t>sourced.</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It </a:t>
            </a:r>
            <a:r>
              <a:rPr lang="en-US" sz="2800" dirty="0">
                <a:solidFill>
                  <a:srgbClr val="2A2A40"/>
                </a:solidFill>
                <a:latin typeface="Arial" charset="0"/>
                <a:ea typeface="ＭＳ Ｐゴシック" charset="0"/>
                <a:sym typeface="Arial" charset="0"/>
              </a:rPr>
              <a:t>is more difficult and costly to re-source. </a:t>
            </a:r>
            <a:endParaRPr lang="en-US" sz="2400" dirty="0">
              <a:solidFill>
                <a:srgbClr val="666699"/>
              </a:solidFill>
              <a:latin typeface="Arial" charset="0"/>
              <a:ea typeface="ＭＳ Ｐゴシック" charset="0"/>
              <a:sym typeface="Arial" charset="0"/>
            </a:endParaRPr>
          </a:p>
          <a:p>
            <a:pPr marL="1333500" lvl="1" indent="-457200" algn="l">
              <a:spcBef>
                <a:spcPts val="600"/>
              </a:spcBef>
              <a:buClr>
                <a:srgbClr val="E40B2A"/>
              </a:buClr>
              <a:buSzPct val="64000"/>
              <a:buFont typeface="Arial" charset="0"/>
              <a:buChar char="•"/>
            </a:pPr>
            <a:r>
              <a:rPr lang="en-US" sz="2600" dirty="0">
                <a:solidFill>
                  <a:srgbClr val="2A2A40"/>
                </a:solidFill>
                <a:latin typeface="Arial" charset="0"/>
                <a:ea typeface="ＭＳ Ｐゴシック" charset="0"/>
                <a:sym typeface="Arial" charset="0"/>
              </a:rPr>
              <a:t>Potentially reinvest in tooling and training.</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1717">
                                            <p:txEl>
                                              <p:pRg st="0" end="0"/>
                                            </p:txEl>
                                          </p:spTgt>
                                        </p:tgtEl>
                                        <p:attrNameLst>
                                          <p:attrName>style.visibility</p:attrName>
                                        </p:attrNameLst>
                                      </p:cBhvr>
                                      <p:to>
                                        <p:strVal val="visible"/>
                                      </p:to>
                                    </p:set>
                                    <p:anim calcmode="lin" valueType="num">
                                      <p:cBhvr additive="base">
                                        <p:cTn id="7" dur="500" fill="hold"/>
                                        <p:tgtEl>
                                          <p:spTgt spid="3717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17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1717">
                                            <p:txEl>
                                              <p:pRg st="1" end="1"/>
                                            </p:txEl>
                                          </p:spTgt>
                                        </p:tgtEl>
                                        <p:attrNameLst>
                                          <p:attrName>style.visibility</p:attrName>
                                        </p:attrNameLst>
                                      </p:cBhvr>
                                      <p:to>
                                        <p:strVal val="visible"/>
                                      </p:to>
                                    </p:set>
                                    <p:anim calcmode="lin" valueType="num">
                                      <p:cBhvr additive="base">
                                        <p:cTn id="13" dur="500" fill="hold"/>
                                        <p:tgtEl>
                                          <p:spTgt spid="37171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17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1717">
                                            <p:txEl>
                                              <p:pRg st="2" end="2"/>
                                            </p:txEl>
                                          </p:spTgt>
                                        </p:tgtEl>
                                        <p:attrNameLst>
                                          <p:attrName>style.visibility</p:attrName>
                                        </p:attrNameLst>
                                      </p:cBhvr>
                                      <p:to>
                                        <p:strVal val="visible"/>
                                      </p:to>
                                    </p:set>
                                    <p:anim calcmode="lin" valueType="num">
                                      <p:cBhvr additive="base">
                                        <p:cTn id="19" dur="500" fill="hold"/>
                                        <p:tgtEl>
                                          <p:spTgt spid="37171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17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1717">
                                            <p:txEl>
                                              <p:pRg st="3" end="3"/>
                                            </p:txEl>
                                          </p:spTgt>
                                        </p:tgtEl>
                                        <p:attrNameLst>
                                          <p:attrName>style.visibility</p:attrName>
                                        </p:attrNameLst>
                                      </p:cBhvr>
                                      <p:to>
                                        <p:strVal val="visible"/>
                                      </p:to>
                                    </p:set>
                                    <p:anim calcmode="lin" valueType="num">
                                      <p:cBhvr additive="base">
                                        <p:cTn id="25" dur="500" fill="hold"/>
                                        <p:tgtEl>
                                          <p:spTgt spid="3717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171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71717">
                                            <p:txEl>
                                              <p:pRg st="4" end="4"/>
                                            </p:txEl>
                                          </p:spTgt>
                                        </p:tgtEl>
                                        <p:attrNameLst>
                                          <p:attrName>style.visibility</p:attrName>
                                        </p:attrNameLst>
                                      </p:cBhvr>
                                      <p:to>
                                        <p:strVal val="visible"/>
                                      </p:to>
                                    </p:set>
                                    <p:anim calcmode="lin" valueType="num">
                                      <p:cBhvr additive="base">
                                        <p:cTn id="29" dur="500" fill="hold"/>
                                        <p:tgtEl>
                                          <p:spTgt spid="37171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717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7" grpId="0" build="p" autoUpdateAnimBg="0"/>
    </p:bld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068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7273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2892A643-C9FC-874C-8E66-28C712138C7A}" type="slidenum">
              <a:rPr lang="en-US" sz="1800" smtClean="0">
                <a:solidFill>
                  <a:srgbClr val="000000"/>
                </a:solidFill>
                <a:latin typeface="Times New Roman" charset="0"/>
                <a:cs typeface="Times New Roman" charset="0"/>
                <a:sym typeface="Times New Roman" charset="0"/>
              </a:rPr>
              <a:pPr algn="r">
                <a:defRPr/>
              </a:pPr>
              <a:t>303</a:t>
            </a:fld>
            <a:endParaRPr lang="en-US" sz="1800" smtClean="0">
              <a:solidFill>
                <a:srgbClr val="000000"/>
              </a:solidFill>
              <a:latin typeface="Times New Roman" charset="0"/>
              <a:cs typeface="Times New Roman" charset="0"/>
              <a:sym typeface="Times New Roman" charset="0"/>
            </a:endParaRPr>
          </a:p>
        </p:txBody>
      </p:sp>
      <p:pic>
        <p:nvPicPr>
          <p:cNvPr id="37069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0" y="-76200"/>
            <a:ext cx="65532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70692" name="Rectangle 4"/>
          <p:cNvSpPr>
            <a:spLocks/>
          </p:cNvSpPr>
          <p:nvPr/>
        </p:nvSpPr>
        <p:spPr bwMode="auto">
          <a:xfrm>
            <a:off x="533400" y="1504950"/>
            <a:ext cx="7251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l"/>
            <a:r>
              <a:rPr lang="en-US" sz="3000">
                <a:solidFill>
                  <a:srgbClr val="E40B2A"/>
                </a:solidFill>
                <a:latin typeface="Arial Bold" charset="0"/>
                <a:ea typeface="ＭＳ Ｐゴシック" charset="0"/>
                <a:sym typeface="Arial Bold" charset="0"/>
              </a:rPr>
              <a:t>Challenges:</a:t>
            </a:r>
          </a:p>
        </p:txBody>
      </p:sp>
      <p:sp>
        <p:nvSpPr>
          <p:cNvPr id="372741" name="Rectangle 5"/>
          <p:cNvSpPr>
            <a:spLocks/>
          </p:cNvSpPr>
          <p:nvPr/>
        </p:nvSpPr>
        <p:spPr bwMode="auto">
          <a:xfrm>
            <a:off x="152400" y="2286000"/>
            <a:ext cx="88519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Need to change the mindset of the entire </a:t>
            </a:r>
            <a:r>
              <a:rPr lang="en-US" sz="2800" dirty="0" smtClean="0">
                <a:solidFill>
                  <a:srgbClr val="2A2A40"/>
                </a:solidFill>
                <a:latin typeface="Arial" charset="0"/>
                <a:ea typeface="ＭＳ Ｐゴシック" charset="0"/>
                <a:sym typeface="Arial" charset="0"/>
              </a:rPr>
              <a:t>business.</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Product </a:t>
            </a:r>
            <a:r>
              <a:rPr lang="en-US" sz="2800" dirty="0">
                <a:solidFill>
                  <a:srgbClr val="2A2A40"/>
                </a:solidFill>
                <a:latin typeface="Arial" charset="0"/>
                <a:ea typeface="ＭＳ Ｐゴシック" charset="0"/>
                <a:sym typeface="Arial" charset="0"/>
              </a:rPr>
              <a:t>Costing</a:t>
            </a:r>
            <a:endParaRPr lang="en-US" sz="28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Develop or find new domestic suppliers who compete well in the total cost </a:t>
            </a:r>
            <a:r>
              <a:rPr lang="en-US" sz="2800" dirty="0" smtClean="0">
                <a:solidFill>
                  <a:srgbClr val="2A2A40"/>
                </a:solidFill>
                <a:latin typeface="Arial" charset="0"/>
                <a:ea typeface="ＭＳ Ｐゴシック" charset="0"/>
                <a:sym typeface="Arial" charset="0"/>
              </a:rPr>
              <a:t>model.</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Domestic </a:t>
            </a:r>
            <a:r>
              <a:rPr lang="en-US" sz="2800" dirty="0">
                <a:solidFill>
                  <a:srgbClr val="2A2A40"/>
                </a:solidFill>
                <a:latin typeface="Arial" charset="0"/>
                <a:ea typeface="ＭＳ Ｐゴシック" charset="0"/>
                <a:sym typeface="Arial" charset="0"/>
              </a:rPr>
              <a:t>suppliers to OEM</a:t>
            </a:r>
            <a:r>
              <a:rPr lang="ja-JP" altLang="en-US" sz="2800" dirty="0">
                <a:solidFill>
                  <a:srgbClr val="2A2A40"/>
                </a:solidFill>
                <a:latin typeface="Arial" charset="0"/>
                <a:ea typeface="ＭＳ Ｐゴシック" charset="0"/>
                <a:sym typeface="Arial" charset="0"/>
              </a:rPr>
              <a:t>’</a:t>
            </a:r>
            <a:r>
              <a:rPr lang="en-US" altLang="ja-JP" sz="2800" dirty="0">
                <a:solidFill>
                  <a:srgbClr val="2A2A40"/>
                </a:solidFill>
                <a:latin typeface="Arial" charset="0"/>
                <a:ea typeface="Arial" charset="0"/>
                <a:cs typeface="Arial" charset="0"/>
                <a:sym typeface="Arial" charset="0"/>
              </a:rPr>
              <a:t>s need to be educated.</a:t>
            </a:r>
            <a:endParaRPr lang="en-US" altLang="ja-JP" sz="2800" dirty="0">
              <a:solidFill>
                <a:srgbClr val="666699"/>
              </a:solidFill>
              <a:latin typeface="Arial" charset="0"/>
              <a:ea typeface="Lucida Grande" charset="0"/>
              <a:cs typeface="Lucida Grande"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Arial" charset="0"/>
                <a:cs typeface="Arial" charset="0"/>
                <a:sym typeface="Arial" charset="0"/>
              </a:rPr>
              <a:t>Difficulty locating domestic sources for some part types.</a:t>
            </a:r>
            <a:endParaRPr lang="en-US" sz="2400" dirty="0">
              <a:solidFill>
                <a:srgbClr val="666699"/>
              </a:solidFill>
              <a:latin typeface="Arial" charset="0"/>
              <a:ea typeface="Lucida Grande" charset="0"/>
              <a:cs typeface="Lucida Grande"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Arial" charset="0"/>
                <a:cs typeface="Arial" charset="0"/>
                <a:sym typeface="Arial" charset="0"/>
              </a:rPr>
              <a:t>New way of thinking!</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2741">
                                            <p:txEl>
                                              <p:pRg st="0" end="0"/>
                                            </p:txEl>
                                          </p:spTgt>
                                        </p:tgtEl>
                                        <p:attrNameLst>
                                          <p:attrName>style.visibility</p:attrName>
                                        </p:attrNameLst>
                                      </p:cBhvr>
                                      <p:to>
                                        <p:strVal val="visible"/>
                                      </p:to>
                                    </p:set>
                                    <p:anim calcmode="lin" valueType="num">
                                      <p:cBhvr additive="base">
                                        <p:cTn id="7" dur="500" fill="hold"/>
                                        <p:tgtEl>
                                          <p:spTgt spid="37274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27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2741">
                                            <p:txEl>
                                              <p:pRg st="1" end="1"/>
                                            </p:txEl>
                                          </p:spTgt>
                                        </p:tgtEl>
                                        <p:attrNameLst>
                                          <p:attrName>style.visibility</p:attrName>
                                        </p:attrNameLst>
                                      </p:cBhvr>
                                      <p:to>
                                        <p:strVal val="visible"/>
                                      </p:to>
                                    </p:set>
                                    <p:anim calcmode="lin" valueType="num">
                                      <p:cBhvr additive="base">
                                        <p:cTn id="13" dur="500" fill="hold"/>
                                        <p:tgtEl>
                                          <p:spTgt spid="37274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274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2741">
                                            <p:txEl>
                                              <p:pRg st="2" end="2"/>
                                            </p:txEl>
                                          </p:spTgt>
                                        </p:tgtEl>
                                        <p:attrNameLst>
                                          <p:attrName>style.visibility</p:attrName>
                                        </p:attrNameLst>
                                      </p:cBhvr>
                                      <p:to>
                                        <p:strVal val="visible"/>
                                      </p:to>
                                    </p:set>
                                    <p:anim calcmode="lin" valueType="num">
                                      <p:cBhvr additive="base">
                                        <p:cTn id="19" dur="500" fill="hold"/>
                                        <p:tgtEl>
                                          <p:spTgt spid="37274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274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2741">
                                            <p:txEl>
                                              <p:pRg st="3" end="3"/>
                                            </p:txEl>
                                          </p:spTgt>
                                        </p:tgtEl>
                                        <p:attrNameLst>
                                          <p:attrName>style.visibility</p:attrName>
                                        </p:attrNameLst>
                                      </p:cBhvr>
                                      <p:to>
                                        <p:strVal val="visible"/>
                                      </p:to>
                                    </p:set>
                                    <p:anim calcmode="lin" valueType="num">
                                      <p:cBhvr additive="base">
                                        <p:cTn id="25" dur="500" fill="hold"/>
                                        <p:tgtEl>
                                          <p:spTgt spid="37274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274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2741">
                                            <p:txEl>
                                              <p:pRg st="4" end="4"/>
                                            </p:txEl>
                                          </p:spTgt>
                                        </p:tgtEl>
                                        <p:attrNameLst>
                                          <p:attrName>style.visibility</p:attrName>
                                        </p:attrNameLst>
                                      </p:cBhvr>
                                      <p:to>
                                        <p:strVal val="visible"/>
                                      </p:to>
                                    </p:set>
                                    <p:anim calcmode="lin" valueType="num">
                                      <p:cBhvr additive="base">
                                        <p:cTn id="31" dur="500" fill="hold"/>
                                        <p:tgtEl>
                                          <p:spTgt spid="37274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274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2741">
                                            <p:txEl>
                                              <p:pRg st="5" end="5"/>
                                            </p:txEl>
                                          </p:spTgt>
                                        </p:tgtEl>
                                        <p:attrNameLst>
                                          <p:attrName>style.visibility</p:attrName>
                                        </p:attrNameLst>
                                      </p:cBhvr>
                                      <p:to>
                                        <p:strVal val="visible"/>
                                      </p:to>
                                    </p:set>
                                    <p:anim calcmode="lin" valueType="num">
                                      <p:cBhvr additive="base">
                                        <p:cTn id="37" dur="500" fill="hold"/>
                                        <p:tgtEl>
                                          <p:spTgt spid="37274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7274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41" grpId="0" build="p" autoUpdateAnimBg="0"/>
    </p:bld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1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7376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63C928E3-73F9-534E-B850-355D89A3306C}" type="slidenum">
              <a:rPr lang="en-US" sz="1800" smtClean="0">
                <a:solidFill>
                  <a:srgbClr val="000000"/>
                </a:solidFill>
                <a:latin typeface="Times New Roman" charset="0"/>
                <a:cs typeface="Times New Roman" charset="0"/>
                <a:sym typeface="Times New Roman" charset="0"/>
              </a:rPr>
              <a:pPr algn="r">
                <a:defRPr/>
              </a:pPr>
              <a:t>304</a:t>
            </a:fld>
            <a:endParaRPr lang="en-US" sz="1800" smtClean="0">
              <a:solidFill>
                <a:srgbClr val="000000"/>
              </a:solidFill>
              <a:latin typeface="Times New Roman" charset="0"/>
              <a:cs typeface="Times New Roman" charset="0"/>
              <a:sym typeface="Times New Roman" charset="0"/>
            </a:endParaRPr>
          </a:p>
        </p:txBody>
      </p:sp>
      <p:pic>
        <p:nvPicPr>
          <p:cNvPr id="37171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513715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71716" name="Rectangle 4"/>
          <p:cNvSpPr>
            <a:spLocks/>
          </p:cNvSpPr>
          <p:nvPr/>
        </p:nvSpPr>
        <p:spPr bwMode="auto">
          <a:xfrm>
            <a:off x="5572125" y="2895600"/>
            <a:ext cx="273208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38100" tIns="38100" rIns="38100" bIns="381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800" b="1">
                <a:solidFill>
                  <a:srgbClr val="A50021"/>
                </a:solidFill>
                <a:latin typeface="Lucida Grande" charset="0"/>
                <a:ea typeface="ＭＳ Ｐゴシック" charset="0"/>
                <a:sym typeface="Lucida Grande" charset="0"/>
              </a:rPr>
              <a:t>Wrap Up</a:t>
            </a:r>
          </a:p>
        </p:txBody>
      </p:sp>
      <p:pic>
        <p:nvPicPr>
          <p:cNvPr id="371717"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2313" y="60325"/>
            <a:ext cx="7697787"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608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5DBF3C14-8CF2-8740-8528-4D56E8F790C0}" type="slidenum">
              <a:rPr lang="en-US" sz="1800" smtClean="0">
                <a:solidFill>
                  <a:srgbClr val="000000"/>
                </a:solidFill>
                <a:latin typeface="Times New Roman" charset="0"/>
                <a:cs typeface="Times New Roman" charset="0"/>
                <a:sym typeface="Times New Roman" charset="0"/>
              </a:rPr>
              <a:pPr algn="r">
                <a:defRPr/>
              </a:pPr>
              <a:t>31</a:t>
            </a:fld>
            <a:endParaRPr lang="en-US" sz="1800" smtClean="0">
              <a:solidFill>
                <a:srgbClr val="000000"/>
              </a:solidFill>
              <a:latin typeface="Times New Roman" charset="0"/>
              <a:cs typeface="Times New Roman" charset="0"/>
              <a:sym typeface="Times New Roman" charset="0"/>
            </a:endParaRPr>
          </a:p>
        </p:txBody>
      </p:sp>
      <p:pic>
        <p:nvPicPr>
          <p:cNvPr id="4403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16467" y="609600"/>
            <a:ext cx="22066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4036" name="Rectangle 4"/>
          <p:cNvSpPr>
            <a:spLocks/>
          </p:cNvSpPr>
          <p:nvPr/>
        </p:nvSpPr>
        <p:spPr bwMode="auto">
          <a:xfrm>
            <a:off x="1828800" y="-304800"/>
            <a:ext cx="69342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2800" dirty="0">
                <a:solidFill>
                  <a:srgbClr val="2A2A40"/>
                </a:solidFill>
                <a:latin typeface="Arial" charset="0"/>
                <a:ea typeface="ＭＳ Ｐゴシック" charset="0"/>
                <a:sym typeface="Arial" charset="0"/>
              </a:rPr>
              <a:t>777X Final Assembly and Wing Fabrication </a:t>
            </a:r>
            <a:endParaRPr lang="en-US" sz="2800" dirty="0" smtClean="0">
              <a:solidFill>
                <a:srgbClr val="2A2A40"/>
              </a:solidFill>
              <a:latin typeface="Arial" charset="0"/>
              <a:ea typeface="ＭＳ Ｐゴシック" charset="0"/>
              <a:sym typeface="Arial" charset="0"/>
            </a:endParaRPr>
          </a:p>
          <a:p>
            <a:r>
              <a:rPr lang="en-US" sz="2800" dirty="0" smtClean="0">
                <a:solidFill>
                  <a:srgbClr val="2A2A40"/>
                </a:solidFill>
                <a:latin typeface="Arial" charset="0"/>
                <a:ea typeface="ＭＳ Ｐゴシック" charset="0"/>
                <a:sym typeface="Arial" charset="0"/>
              </a:rPr>
              <a:t>(</a:t>
            </a:r>
            <a:r>
              <a:rPr lang="en-US" sz="2800" dirty="0">
                <a:solidFill>
                  <a:srgbClr val="2A2A40"/>
                </a:solidFill>
                <a:latin typeface="Arial" charset="0"/>
                <a:ea typeface="ＭＳ Ｐゴシック" charset="0"/>
                <a:sym typeface="Arial" charset="0"/>
              </a:rPr>
              <a:t>Kept from Offshoring)</a:t>
            </a:r>
          </a:p>
        </p:txBody>
      </p:sp>
      <p:sp>
        <p:nvSpPr>
          <p:cNvPr id="44037" name="Rectangle 5"/>
          <p:cNvSpPr>
            <a:spLocks/>
          </p:cNvSpPr>
          <p:nvPr/>
        </p:nvSpPr>
        <p:spPr bwMode="auto">
          <a:xfrm>
            <a:off x="152400" y="1905000"/>
            <a:ext cx="88519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777X assembly in Puget Sound, </a:t>
            </a:r>
            <a:r>
              <a:rPr lang="en-US" sz="2800" dirty="0" smtClean="0">
                <a:solidFill>
                  <a:srgbClr val="2A2A40"/>
                </a:solidFill>
                <a:latin typeface="Arial" charset="0"/>
                <a:ea typeface="ＭＳ Ｐゴシック" charset="0"/>
                <a:sym typeface="Arial" charset="0"/>
              </a:rPr>
              <a:t>WA</a:t>
            </a:r>
          </a:p>
          <a:p>
            <a:pPr marL="303213" indent="-303213" algn="l">
              <a:buClr>
                <a:srgbClr val="E40B2A"/>
              </a:buClr>
              <a:buSzPct val="80000"/>
              <a:buFont typeface="Arial" charset="0"/>
              <a:buChar char="●"/>
            </a:pPr>
            <a:r>
              <a:rPr lang="en-US" sz="2800" dirty="0" smtClean="0">
                <a:solidFill>
                  <a:srgbClr val="2A2A40"/>
                </a:solidFill>
                <a:latin typeface="Arial" charset="0"/>
                <a:ea typeface="ＭＳ Ｐゴシック" charset="0"/>
                <a:sym typeface="Arial" charset="0"/>
              </a:rPr>
              <a:t>20,000 direct and indirect jobs</a:t>
            </a:r>
            <a:endParaRPr lang="en-US" sz="2800" dirty="0">
              <a:solidFill>
                <a:srgbClr val="666699"/>
              </a:solidFill>
              <a:latin typeface="Arial" charset="0"/>
              <a:ea typeface="ＭＳ Ｐゴシック" charset="0"/>
              <a:sym typeface="Arial" charset="0"/>
            </a:endParaRPr>
          </a:p>
          <a:p>
            <a:pPr marL="303213" indent="-303213" algn="l">
              <a:buClr>
                <a:srgbClr val="E40B2A"/>
              </a:buClr>
              <a:buSzPct val="80000"/>
              <a:buFont typeface="Arial" charset="0"/>
              <a:buChar char="●"/>
            </a:pPr>
            <a:r>
              <a:rPr lang="en-US" sz="2800" dirty="0" smtClean="0">
                <a:solidFill>
                  <a:srgbClr val="2A2A40"/>
                </a:solidFill>
                <a:latin typeface="Arial" charset="0"/>
                <a:ea typeface="ＭＳ Ｐゴシック" charset="0"/>
                <a:sym typeface="Arial" charset="0"/>
              </a:rPr>
              <a:t>Wing </a:t>
            </a:r>
            <a:r>
              <a:rPr lang="en-US" sz="2800" dirty="0">
                <a:solidFill>
                  <a:srgbClr val="2A2A40"/>
                </a:solidFill>
                <a:latin typeface="Arial" charset="0"/>
                <a:ea typeface="ＭＳ Ｐゴシック" charset="0"/>
                <a:sym typeface="Arial" charset="0"/>
              </a:rPr>
              <a:t>production moved from Japan to WA</a:t>
            </a:r>
            <a:endParaRPr lang="en-US" sz="28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Skilled Workforce, Labor negotiations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Automation</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Government incentives: $8.7 billion in tax breaks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Existing Boeing manufacturing infrastructure</a:t>
            </a:r>
          </a:p>
        </p:txBody>
      </p:sp>
      <p:sp>
        <p:nvSpPr>
          <p:cNvPr id="44038" name="Rectangle 6"/>
          <p:cNvSpPr>
            <a:spLocks/>
          </p:cNvSpPr>
          <p:nvPr/>
        </p:nvSpPr>
        <p:spPr bwMode="auto">
          <a:xfrm>
            <a:off x="152400" y="6096000"/>
            <a:ext cx="8851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Emma G. Fitzsimmons, </a:t>
            </a:r>
            <a:r>
              <a:rPr lang="en-US" sz="1100" dirty="0">
                <a:solidFill>
                  <a:srgbClr val="190104"/>
                </a:solidFill>
                <a:latin typeface="Arial Italic" charset="0"/>
                <a:ea typeface="ＭＳ Ｐゴシック" charset="0"/>
                <a:sym typeface="Arial Italic" charset="0"/>
              </a:rPr>
              <a:t>The New York Times</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Boeing Workers Approve Contract Tied to 777X.</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January 4, 2014.</a:t>
            </a:r>
            <a:endParaRPr lang="en-US" altLang="ja-JP" sz="2400" dirty="0">
              <a:solidFill>
                <a:srgbClr val="666699"/>
              </a:solidFill>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Christopher Mims. </a:t>
            </a:r>
            <a:r>
              <a:rPr lang="en-US" sz="1100" dirty="0">
                <a:solidFill>
                  <a:srgbClr val="190104"/>
                </a:solidFill>
                <a:latin typeface="Arial Italic" charset="0"/>
                <a:ea typeface="Arial Italic" charset="0"/>
                <a:cs typeface="Arial Italic" charset="0"/>
                <a:sym typeface="Arial Italic" charset="0"/>
              </a:rPr>
              <a:t>Quartz</a:t>
            </a:r>
            <a:r>
              <a:rPr lang="en-US" sz="1100" dirty="0">
                <a:solidFill>
                  <a:srgbClr val="190104"/>
                </a:solidFill>
                <a:latin typeface="Arial" charset="0"/>
                <a:ea typeface="Arial" charset="0"/>
                <a:cs typeface="Arial"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Boeing</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s Secret Plan to Use Robots to Bring Manufacturing Back to the US.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August 16, 2013.</a:t>
            </a:r>
            <a:endParaRPr lang="en-US" altLang="ja-JP" sz="2400" dirty="0">
              <a:solidFill>
                <a:srgbClr val="666699"/>
              </a:solidFill>
              <a:latin typeface="Arial" charset="0"/>
              <a:ea typeface="Lucida Grande" charset="0"/>
              <a:cs typeface="Lucida Grande" charset="0"/>
              <a:sym typeface="Arial" charset="0"/>
            </a:endParaRPr>
          </a:p>
          <a:p>
            <a:pPr algn="l"/>
            <a:r>
              <a:rPr lang="en-US" sz="1100" dirty="0">
                <a:solidFill>
                  <a:srgbClr val="190104"/>
                </a:solidFill>
                <a:latin typeface="Arial Italic" charset="0"/>
                <a:ea typeface="Arial Italic" charset="0"/>
                <a:cs typeface="Arial Italic" charset="0"/>
                <a:sym typeface="Arial Italic" charset="0"/>
              </a:rPr>
              <a:t>Sky Valley Chronicle</a:t>
            </a:r>
            <a:r>
              <a:rPr lang="en-US" sz="1100" dirty="0">
                <a:solidFill>
                  <a:srgbClr val="190104"/>
                </a:solidFill>
                <a:latin typeface="Arial" charset="0"/>
                <a:ea typeface="Arial" charset="0"/>
                <a:cs typeface="Arial"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Now Seattle</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s turn to Pitch for the 777X Business.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December 12, 2013.</a:t>
            </a:r>
            <a:endParaRPr lang="en-US" altLang="ja-JP" sz="2400" dirty="0">
              <a:solidFill>
                <a:srgbClr val="666699"/>
              </a:solidFill>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AFL-CIO.</a:t>
            </a:r>
          </a:p>
        </p:txBody>
      </p:sp>
    </p:spTree>
  </p:cSld>
  <p:clrMapOvr>
    <a:masterClrMapping/>
  </p:clrMapOvr>
  <p:transition xmlns:p14="http://schemas.microsoft.com/office/powerpoint/2010/mai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915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847A0CB7-D4FC-A54E-979D-7DEEA4443190}" type="slidenum">
              <a:rPr lang="en-US" sz="1800" smtClean="0">
                <a:solidFill>
                  <a:srgbClr val="000000"/>
                </a:solidFill>
                <a:latin typeface="Times New Roman" charset="0"/>
                <a:cs typeface="Times New Roman" charset="0"/>
                <a:sym typeface="Times New Roman" charset="0"/>
              </a:rPr>
              <a:pPr algn="r">
                <a:defRPr/>
              </a:pPr>
              <a:t>32</a:t>
            </a:fld>
            <a:endParaRPr lang="en-US" sz="1800" smtClean="0">
              <a:solidFill>
                <a:srgbClr val="000000"/>
              </a:solidFill>
              <a:latin typeface="Times New Roman" charset="0"/>
              <a:cs typeface="Times New Roman" charset="0"/>
              <a:sym typeface="Times New Roman" charset="0"/>
            </a:endParaRPr>
          </a:p>
        </p:txBody>
      </p:sp>
      <p:sp>
        <p:nvSpPr>
          <p:cNvPr id="49155" name="Rectangle 3"/>
          <p:cNvSpPr>
            <a:spLocks noGrp="1" noChangeArrowheads="1"/>
          </p:cNvSpPr>
          <p:nvPr>
            <p:ph type="title"/>
          </p:nvPr>
        </p:nvSpPr>
        <p:spPr>
          <a:xfrm>
            <a:off x="1654175" y="0"/>
            <a:ext cx="6146800" cy="10668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Leather Goods</a:t>
            </a:r>
            <a:br>
              <a:rPr lang="en-US" sz="3200" dirty="0" smtClean="0">
                <a:solidFill>
                  <a:srgbClr val="2A2A40"/>
                </a:solidFill>
              </a:rPr>
            </a:br>
            <a:endParaRPr lang="en-US" sz="3200" dirty="0" smtClean="0">
              <a:solidFill>
                <a:srgbClr val="2A2A40"/>
              </a:solidFill>
            </a:endParaRPr>
          </a:p>
        </p:txBody>
      </p:sp>
      <p:sp>
        <p:nvSpPr>
          <p:cNvPr id="47108" name="Rectangle 4"/>
          <p:cNvSpPr>
            <a:spLocks/>
          </p:cNvSpPr>
          <p:nvPr/>
        </p:nvSpPr>
        <p:spPr bwMode="auto">
          <a:xfrm>
            <a:off x="160338" y="2032000"/>
            <a:ext cx="88519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a:t>
            </a:r>
            <a:r>
              <a:rPr lang="en-US" sz="2800" dirty="0"/>
              <a:t>Canada, China, and Italy to Springfield, </a:t>
            </a:r>
            <a:r>
              <a:rPr lang="en-US" sz="2800" dirty="0" smtClean="0"/>
              <a:t>OH</a:t>
            </a:r>
            <a:endParaRPr lang="en-US" sz="28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2</a:t>
            </a:r>
            <a:r>
              <a:rPr lang="en-US" sz="2800" dirty="0" smtClean="0">
                <a:latin typeface="Arial" charset="0"/>
                <a:ea typeface="ＭＳ Ｐゴシック" charset="0"/>
                <a:sym typeface="Arial" charset="0"/>
              </a:rPr>
              <a:t> </a:t>
            </a:r>
            <a:r>
              <a:rPr lang="en-US" sz="2800" dirty="0">
                <a:latin typeface="Arial" charset="0"/>
                <a:ea typeface="ＭＳ Ｐゴシック" charset="0"/>
                <a:sym typeface="Arial" charset="0"/>
              </a:rPr>
              <a:t>jobs</a:t>
            </a:r>
          </a:p>
          <a:p>
            <a:pPr marL="254000" indent="-254000" algn="l">
              <a:buClr>
                <a:srgbClr val="E40B2A"/>
              </a:buClr>
              <a:buSzPct val="100000"/>
              <a:buFont typeface="Arial" charset="0"/>
              <a:buChar char="●"/>
            </a:pPr>
            <a:r>
              <a:rPr lang="en-US" sz="2800" dirty="0" smtClean="0">
                <a:latin typeface="Arial" charset="0"/>
                <a:ea typeface="ＭＳ Ｐゴシック" charset="0"/>
                <a:sym typeface="Arial" charset="0"/>
              </a:rPr>
              <a:t>Reasons:</a:t>
            </a:r>
            <a:endParaRPr lang="en-US" sz="2800" dirty="0">
              <a:latin typeface="Arial" charset="0"/>
              <a:ea typeface="ＭＳ Ｐゴシック" charset="0"/>
              <a:sym typeface="Arial" charset="0"/>
            </a:endParaRP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en-US" sz="2400" dirty="0" smtClean="0">
                <a:latin typeface="Arial" charset="0"/>
                <a:ea typeface="ＭＳ Ｐゴシック" charset="0"/>
                <a:sym typeface="Arial" charset="0"/>
              </a:rPr>
              <a:t>Lead time</a:t>
            </a:r>
            <a:endParaRPr lang="en-US" sz="2400" dirty="0">
              <a:latin typeface="Arial" charset="0"/>
              <a:ea typeface="ＭＳ Ｐゴシック" charset="0"/>
              <a:sym typeface="Arial" charset="0"/>
            </a:endParaRP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en-US" sz="2400" dirty="0" smtClean="0">
                <a:latin typeface="Arial" charset="0"/>
                <a:ea typeface="ＭＳ Ｐゴシック" charset="0"/>
                <a:sym typeface="Arial" charset="0"/>
              </a:rPr>
              <a:t>Loss of control</a:t>
            </a:r>
          </a:p>
          <a:p>
            <a:pPr marL="711200" lvl="1" indent="-254000" algn="l">
              <a:buClr>
                <a:srgbClr val="E40B2A"/>
              </a:buClr>
              <a:buSzPct val="69000"/>
              <a:buFont typeface="Arial" charset="0"/>
              <a:buChar char="●"/>
            </a:pPr>
            <a:r>
              <a:rPr lang="en-US" sz="2400" dirty="0" smtClean="0">
                <a:latin typeface="Arial" charset="0"/>
                <a:ea typeface="ＭＳ Ｐゴシック" charset="0"/>
                <a:sym typeface="Arial" charset="0"/>
              </a:rPr>
              <a:t> Travel cost/time</a:t>
            </a:r>
          </a:p>
          <a:p>
            <a:pPr marL="711200" lvl="1" indent="-254000" algn="l">
              <a:buClr>
                <a:srgbClr val="E40B2A"/>
              </a:buClr>
              <a:buSzPct val="69000"/>
              <a:buFont typeface="Arial" charset="0"/>
              <a:buChar char="●"/>
            </a:pPr>
            <a:r>
              <a:rPr lang="en-US" sz="2400" dirty="0" smtClean="0">
                <a:latin typeface="Arial" charset="0"/>
                <a:ea typeface="ＭＳ Ｐゴシック" charset="0"/>
                <a:sym typeface="Arial" charset="0"/>
              </a:rPr>
              <a:t> “Difficult to manage”</a:t>
            </a:r>
          </a:p>
          <a:p>
            <a:pPr marL="254000" indent="-254000" algn="l">
              <a:buClr>
                <a:srgbClr val="E40B2A"/>
              </a:buClr>
              <a:buSzPct val="69000"/>
              <a:buFont typeface="Arial" charset="0"/>
              <a:buChar char="●"/>
            </a:pPr>
            <a:endParaRPr lang="en-US" sz="3200" dirty="0" smtClean="0">
              <a:latin typeface="Arial" charset="0"/>
              <a:ea typeface="ＭＳ Ｐゴシック" charset="0"/>
              <a:sym typeface="Arial" charset="0"/>
            </a:endParaRPr>
          </a:p>
          <a:p>
            <a:pPr marL="254000" indent="-254000" algn="l">
              <a:buClr>
                <a:srgbClr val="E40B2A"/>
              </a:buClr>
              <a:buSzPct val="69000"/>
              <a:buFont typeface="Arial" charset="0"/>
              <a:buChar char="●"/>
            </a:pPr>
            <a:endParaRPr lang="en-US" sz="2400" dirty="0" smtClean="0">
              <a:latin typeface="Arial" charset="0"/>
              <a:ea typeface="ＭＳ Ｐゴシック" charset="0"/>
              <a:sym typeface="Arial" charset="0"/>
            </a:endParaRPr>
          </a:p>
        </p:txBody>
      </p:sp>
      <p:sp>
        <p:nvSpPr>
          <p:cNvPr id="47109" name="Rectangle 5"/>
          <p:cNvSpPr>
            <a:spLocks/>
          </p:cNvSpPr>
          <p:nvPr/>
        </p:nvSpPr>
        <p:spPr bwMode="auto">
          <a:xfrm>
            <a:off x="198438" y="6172200"/>
            <a:ext cx="8775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Alabama is sweet home for foreign companies, investment.</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Made in Alabama. March 1, 2013.</a:t>
            </a:r>
            <a:endParaRPr lang="en-US" altLang="ja-JP" sz="1100" dirty="0">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Dawn Kent.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German auto supplier </a:t>
            </a:r>
            <a:r>
              <a:rPr lang="en-US" altLang="ja-JP" sz="1100" dirty="0" err="1">
                <a:solidFill>
                  <a:srgbClr val="190104"/>
                </a:solidFill>
                <a:latin typeface="Arial" charset="0"/>
                <a:ea typeface="Arial" charset="0"/>
                <a:cs typeface="Arial" charset="0"/>
                <a:sym typeface="Arial" charset="0"/>
              </a:rPr>
              <a:t>Boysen</a:t>
            </a:r>
            <a:r>
              <a:rPr lang="en-US" altLang="ja-JP" sz="1100" dirty="0">
                <a:solidFill>
                  <a:srgbClr val="190104"/>
                </a:solidFill>
                <a:latin typeface="Arial" charset="0"/>
                <a:ea typeface="Arial" charset="0"/>
                <a:cs typeface="Arial" charset="0"/>
                <a:sym typeface="Arial" charset="0"/>
              </a:rPr>
              <a:t> to build $34 million, 100-job plant in Tuscaloosa County.</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err="1">
                <a:solidFill>
                  <a:srgbClr val="190104"/>
                </a:solidFill>
                <a:latin typeface="Arial" charset="0"/>
                <a:ea typeface="Arial" charset="0"/>
                <a:cs typeface="Arial" charset="0"/>
                <a:sym typeface="Arial" charset="0"/>
              </a:rPr>
              <a:t>AL.com</a:t>
            </a:r>
            <a:r>
              <a:rPr lang="en-US" altLang="ja-JP" sz="1100" dirty="0">
                <a:solidFill>
                  <a:srgbClr val="190104"/>
                </a:solidFill>
                <a:latin typeface="Arial" charset="0"/>
                <a:ea typeface="Arial" charset="0"/>
                <a:cs typeface="Arial" charset="0"/>
                <a:sym typeface="Arial" charset="0"/>
              </a:rPr>
              <a:t>. September 6, 2012.</a:t>
            </a:r>
            <a:endParaRPr lang="en-US" sz="1100" dirty="0">
              <a:solidFill>
                <a:srgbClr val="190104"/>
              </a:solidFill>
              <a:latin typeface="Arial" charset="0"/>
              <a:ea typeface="Arial" charset="0"/>
              <a:cs typeface="Arial" charset="0"/>
              <a:sym typeface="Arial"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67250" y="685800"/>
            <a:ext cx="432435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915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847A0CB7-D4FC-A54E-979D-7DEEA4443190}" type="slidenum">
              <a:rPr lang="en-US" sz="1800" smtClean="0">
                <a:solidFill>
                  <a:srgbClr val="000000"/>
                </a:solidFill>
                <a:latin typeface="Times New Roman" charset="0"/>
                <a:cs typeface="Times New Roman" charset="0"/>
                <a:sym typeface="Times New Roman" charset="0"/>
              </a:rPr>
              <a:pPr algn="r">
                <a:defRPr/>
              </a:pPr>
              <a:t>33</a:t>
            </a:fld>
            <a:endParaRPr lang="en-US" sz="1800" smtClean="0">
              <a:solidFill>
                <a:srgbClr val="000000"/>
              </a:solidFill>
              <a:latin typeface="Times New Roman" charset="0"/>
              <a:cs typeface="Times New Roman" charset="0"/>
              <a:sym typeface="Times New Roman" charset="0"/>
            </a:endParaRPr>
          </a:p>
        </p:txBody>
      </p:sp>
      <p:sp>
        <p:nvSpPr>
          <p:cNvPr id="49155" name="Rectangle 3"/>
          <p:cNvSpPr>
            <a:spLocks noGrp="1" noChangeArrowheads="1"/>
          </p:cNvSpPr>
          <p:nvPr>
            <p:ph type="title"/>
          </p:nvPr>
        </p:nvSpPr>
        <p:spPr>
          <a:xfrm>
            <a:off x="1654175" y="0"/>
            <a:ext cx="6146800" cy="10668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Exhaust Systems</a:t>
            </a:r>
            <a:br>
              <a:rPr lang="en-US" sz="3200" dirty="0" smtClean="0">
                <a:solidFill>
                  <a:srgbClr val="2A2A40"/>
                </a:solidFill>
              </a:rPr>
            </a:br>
            <a:r>
              <a:rPr lang="en-US" sz="3200" dirty="0" smtClean="0">
                <a:solidFill>
                  <a:srgbClr val="2A2A40"/>
                </a:solidFill>
              </a:rPr>
              <a:t>(</a:t>
            </a:r>
            <a:r>
              <a:rPr lang="en-US" sz="3200" dirty="0">
                <a:solidFill>
                  <a:srgbClr val="2A2A40"/>
                </a:solidFill>
                <a:latin typeface="Arial" charset="0"/>
                <a:ea typeface="ＭＳ Ｐゴシック" charset="0"/>
              </a:rPr>
              <a:t>Foreign Direct Investment</a:t>
            </a:r>
            <a:r>
              <a:rPr lang="en-US" sz="3200" dirty="0" smtClean="0">
                <a:solidFill>
                  <a:srgbClr val="2A2A40"/>
                </a:solidFill>
              </a:rPr>
              <a:t>)</a:t>
            </a:r>
          </a:p>
        </p:txBody>
      </p:sp>
      <p:sp>
        <p:nvSpPr>
          <p:cNvPr id="47108" name="Rectangle 4"/>
          <p:cNvSpPr>
            <a:spLocks/>
          </p:cNvSpPr>
          <p:nvPr/>
        </p:nvSpPr>
        <p:spPr bwMode="auto">
          <a:xfrm>
            <a:off x="160338" y="2032000"/>
            <a:ext cx="88519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Germany to Tuscaloosa County, AL</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100 jobs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$34 million investment</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en-US" sz="2400" dirty="0" smtClean="0">
                <a:latin typeface="Arial" charset="0"/>
                <a:ea typeface="ＭＳ Ｐゴシック" charset="0"/>
                <a:sym typeface="Arial" charset="0"/>
              </a:rPr>
              <a:t>Skilled workforce</a:t>
            </a:r>
          </a:p>
          <a:p>
            <a:pPr marL="711200" lvl="1" indent="-254000" algn="l">
              <a:buClr>
                <a:srgbClr val="E40B2A"/>
              </a:buClr>
              <a:buSzPct val="69000"/>
              <a:buFont typeface="Arial" charset="0"/>
              <a:buChar char="●"/>
            </a:pPr>
            <a:r>
              <a:rPr lang="en-US" sz="2400" dirty="0" smtClean="0">
                <a:latin typeface="Arial" charset="0"/>
                <a:ea typeface="ＭＳ Ｐゴシック" charset="0"/>
                <a:sym typeface="Arial" charset="0"/>
              </a:rPr>
              <a:t> Government incentives</a:t>
            </a:r>
          </a:p>
          <a:p>
            <a:pPr marL="711200" lvl="1" indent="-254000" algn="l">
              <a:buClr>
                <a:srgbClr val="E40B2A"/>
              </a:buClr>
              <a:buSzPct val="69000"/>
              <a:buFont typeface="Arial" charset="0"/>
              <a:buChar char="●"/>
            </a:pPr>
            <a:r>
              <a:rPr lang="en-US" sz="2400" dirty="0" smtClean="0">
                <a:latin typeface="Arial" charset="0"/>
                <a:ea typeface="ＭＳ Ｐゴシック" charset="0"/>
                <a:sym typeface="Arial" charset="0"/>
              </a:rPr>
              <a:t> Supplier to Mercedes</a:t>
            </a:r>
          </a:p>
        </p:txBody>
      </p:sp>
      <p:sp>
        <p:nvSpPr>
          <p:cNvPr id="47109" name="Rectangle 5"/>
          <p:cNvSpPr>
            <a:spLocks/>
          </p:cNvSpPr>
          <p:nvPr/>
        </p:nvSpPr>
        <p:spPr bwMode="auto">
          <a:xfrm>
            <a:off x="139700" y="6172200"/>
            <a:ext cx="8775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Alabama is sweet home for foreign companies, investment.</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Made in Alabama. March 1, 2013.</a:t>
            </a:r>
            <a:endParaRPr lang="en-US" altLang="ja-JP" sz="1100" dirty="0">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Dawn Kent.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German auto supplier </a:t>
            </a:r>
            <a:r>
              <a:rPr lang="en-US" altLang="ja-JP" sz="1100" dirty="0" err="1">
                <a:solidFill>
                  <a:srgbClr val="190104"/>
                </a:solidFill>
                <a:latin typeface="Arial" charset="0"/>
                <a:ea typeface="Arial" charset="0"/>
                <a:cs typeface="Arial" charset="0"/>
                <a:sym typeface="Arial" charset="0"/>
              </a:rPr>
              <a:t>Boysen</a:t>
            </a:r>
            <a:r>
              <a:rPr lang="en-US" altLang="ja-JP" sz="1100" dirty="0">
                <a:solidFill>
                  <a:srgbClr val="190104"/>
                </a:solidFill>
                <a:latin typeface="Arial" charset="0"/>
                <a:ea typeface="Arial" charset="0"/>
                <a:cs typeface="Arial" charset="0"/>
                <a:sym typeface="Arial" charset="0"/>
              </a:rPr>
              <a:t> to build $34 million, 100-job plant in Tuscaloosa County.</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err="1">
                <a:solidFill>
                  <a:srgbClr val="190104"/>
                </a:solidFill>
                <a:latin typeface="Arial" charset="0"/>
                <a:ea typeface="Arial" charset="0"/>
                <a:cs typeface="Arial" charset="0"/>
                <a:sym typeface="Arial" charset="0"/>
              </a:rPr>
              <a:t>AL.com</a:t>
            </a:r>
            <a:r>
              <a:rPr lang="en-US" altLang="ja-JP" sz="1100" dirty="0">
                <a:solidFill>
                  <a:srgbClr val="190104"/>
                </a:solidFill>
                <a:latin typeface="Arial" charset="0"/>
                <a:ea typeface="Arial" charset="0"/>
                <a:cs typeface="Arial" charset="0"/>
                <a:sym typeface="Arial" charset="0"/>
              </a:rPr>
              <a:t>. September 6, 2012.</a:t>
            </a:r>
            <a:endParaRPr lang="en-US" sz="1100" dirty="0">
              <a:solidFill>
                <a:srgbClr val="190104"/>
              </a:solidFill>
              <a:latin typeface="Arial" charset="0"/>
              <a:ea typeface="Arial" charset="0"/>
              <a:cs typeface="Arial" charset="0"/>
              <a:sym typeface="Arial" charset="0"/>
            </a:endParaRPr>
          </a:p>
        </p:txBody>
      </p:sp>
      <p:pic>
        <p:nvPicPr>
          <p:cNvPr id="4711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1000125"/>
            <a:ext cx="4038600" cy="967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extLst>
      <p:ext uri="{BB962C8B-B14F-4D97-AF65-F5344CB8AC3E}">
        <p14:creationId xmlns:p14="http://schemas.microsoft.com/office/powerpoint/2010/main" val="1837641222"/>
      </p:ext>
    </p:extLst>
  </p:cSld>
  <p:clrMapOvr>
    <a:masterClrMapping/>
  </p:clrMapOvr>
  <p:transition xmlns:p14="http://schemas.microsoft.com/office/powerpoint/2010/mai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017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24004DEE-03F1-0F47-8E64-3ADD97193323}" type="slidenum">
              <a:rPr lang="en-US" sz="1800" smtClean="0">
                <a:solidFill>
                  <a:srgbClr val="000000"/>
                </a:solidFill>
                <a:latin typeface="Times New Roman" charset="0"/>
                <a:cs typeface="Times New Roman" charset="0"/>
                <a:sym typeface="Times New Roman" charset="0"/>
              </a:rPr>
              <a:pPr algn="r">
                <a:defRPr/>
              </a:pPr>
              <a:t>34</a:t>
            </a:fld>
            <a:endParaRPr lang="en-US" sz="1800" smtClean="0">
              <a:solidFill>
                <a:srgbClr val="000000"/>
              </a:solidFill>
              <a:latin typeface="Times New Roman" charset="0"/>
              <a:cs typeface="Times New Roman" charset="0"/>
              <a:sym typeface="Times New Roman" charset="0"/>
            </a:endParaRPr>
          </a:p>
        </p:txBody>
      </p:sp>
      <p:pic>
        <p:nvPicPr>
          <p:cNvPr id="4813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888667"/>
            <a:ext cx="2070100" cy="94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8132" name="Rectangle 4"/>
          <p:cNvSpPr>
            <a:spLocks/>
          </p:cNvSpPr>
          <p:nvPr/>
        </p:nvSpPr>
        <p:spPr bwMode="auto">
          <a:xfrm>
            <a:off x="1447800" y="33338"/>
            <a:ext cx="79248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2800" dirty="0">
                <a:solidFill>
                  <a:srgbClr val="2A2A40"/>
                </a:solidFill>
                <a:latin typeface="Arial" charset="0"/>
                <a:ea typeface="ＭＳ Ｐゴシック" charset="0"/>
                <a:sym typeface="Arial" charset="0"/>
              </a:rPr>
              <a:t>Pharmaceutical Development and Investment (Foreign Direct Investment)</a:t>
            </a:r>
          </a:p>
        </p:txBody>
      </p:sp>
      <p:sp>
        <p:nvSpPr>
          <p:cNvPr id="48133" name="Rectangle 5"/>
          <p:cNvSpPr>
            <a:spLocks/>
          </p:cNvSpPr>
          <p:nvPr/>
        </p:nvSpPr>
        <p:spPr bwMode="auto">
          <a:xfrm>
            <a:off x="152400" y="1892300"/>
            <a:ext cx="89916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buClr>
                <a:srgbClr val="E40B2A"/>
              </a:buClr>
              <a:buSzPct val="80000"/>
              <a:buFont typeface="Arial" charset="0"/>
              <a:buChar char="●"/>
            </a:pPr>
            <a:r>
              <a:rPr lang="en-US" sz="2400" dirty="0">
                <a:solidFill>
                  <a:srgbClr val="2A2A40"/>
                </a:solidFill>
                <a:latin typeface="Arial" charset="0"/>
                <a:ea typeface="ＭＳ Ｐゴシック" charset="0"/>
                <a:sym typeface="Arial" charset="0"/>
              </a:rPr>
              <a:t>Brazilian pharmaceutical investment company opened U.S. headquarters in Montgomery County, Maryland</a:t>
            </a:r>
            <a:endParaRPr lang="en-US" sz="2400" dirty="0">
              <a:solidFill>
                <a:srgbClr val="666699"/>
              </a:solidFill>
              <a:latin typeface="Arial" charset="0"/>
              <a:ea typeface="ＭＳ Ｐゴシック" charset="0"/>
              <a:sym typeface="Arial" charset="0"/>
            </a:endParaRPr>
          </a:p>
          <a:p>
            <a:pPr marL="303213" indent="-303213" algn="l">
              <a:spcBef>
                <a:spcPts val="400"/>
              </a:spcBef>
              <a:buClr>
                <a:srgbClr val="E40B2A"/>
              </a:buClr>
              <a:buSzPct val="80000"/>
              <a:buFont typeface="Arial" charset="0"/>
              <a:buChar char="●"/>
            </a:pPr>
            <a:r>
              <a:rPr lang="en-US" sz="2400" dirty="0">
                <a:solidFill>
                  <a:srgbClr val="2A2A40"/>
                </a:solidFill>
                <a:latin typeface="Arial" charset="0"/>
                <a:ea typeface="ＭＳ Ｐゴシック" charset="0"/>
                <a:sym typeface="Arial" charset="0"/>
              </a:rPr>
              <a:t>$200 million planned investment in MD and US</a:t>
            </a:r>
            <a:endParaRPr lang="en-US" sz="2400" dirty="0">
              <a:solidFill>
                <a:srgbClr val="666699"/>
              </a:solidFill>
              <a:latin typeface="Arial" charset="0"/>
              <a:ea typeface="ＭＳ Ｐゴシック" charset="0"/>
              <a:sym typeface="Arial" charset="0"/>
            </a:endParaRPr>
          </a:p>
          <a:p>
            <a:pPr marL="303213" indent="-303213" algn="l">
              <a:spcBef>
                <a:spcPts val="400"/>
              </a:spcBef>
              <a:buClr>
                <a:srgbClr val="E40B2A"/>
              </a:buClr>
              <a:buSzPct val="80000"/>
              <a:buFont typeface="Arial" charset="0"/>
              <a:buChar char="●"/>
            </a:pPr>
            <a:r>
              <a:rPr lang="en-US" sz="24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400"/>
              </a:spcBef>
              <a:buClr>
                <a:srgbClr val="E40B2A"/>
              </a:buClr>
              <a:buSzPct val="69000"/>
              <a:buFont typeface="Arial" charset="0"/>
              <a:buChar char="●"/>
            </a:pPr>
            <a:r>
              <a:rPr lang="en-US" sz="2000" dirty="0">
                <a:solidFill>
                  <a:srgbClr val="2A2A40"/>
                </a:solidFill>
                <a:latin typeface="Arial" charset="0"/>
                <a:ea typeface="ＭＳ Ｐゴシック" charset="0"/>
                <a:sym typeface="Arial" charset="0"/>
              </a:rPr>
              <a:t>Skilled and educated workforce</a:t>
            </a:r>
            <a:endParaRPr lang="en-US" sz="2000" dirty="0">
              <a:solidFill>
                <a:srgbClr val="666699"/>
              </a:solidFill>
              <a:latin typeface="Arial" charset="0"/>
              <a:ea typeface="ＭＳ Ｐゴシック" charset="0"/>
              <a:sym typeface="Arial" charset="0"/>
            </a:endParaRPr>
          </a:p>
          <a:p>
            <a:pPr marL="760413" lvl="1" indent="-303213" algn="l">
              <a:spcBef>
                <a:spcPts val="400"/>
              </a:spcBef>
              <a:buClr>
                <a:srgbClr val="E40B2A"/>
              </a:buClr>
              <a:buSzPct val="69000"/>
              <a:buFont typeface="Arial" charset="0"/>
              <a:buChar char="●"/>
            </a:pPr>
            <a:r>
              <a:rPr lang="en-US" sz="2000" dirty="0">
                <a:solidFill>
                  <a:srgbClr val="2A2A40"/>
                </a:solidFill>
                <a:latin typeface="Arial" charset="0"/>
                <a:ea typeface="ＭＳ Ｐゴシック" charset="0"/>
                <a:sym typeface="Arial" charset="0"/>
              </a:rPr>
              <a:t>Proximity to federal labs</a:t>
            </a:r>
            <a:endParaRPr lang="en-US" sz="2000" dirty="0">
              <a:solidFill>
                <a:srgbClr val="666699"/>
              </a:solidFill>
              <a:latin typeface="Arial" charset="0"/>
              <a:ea typeface="ＭＳ Ｐゴシック" charset="0"/>
              <a:sym typeface="Arial" charset="0"/>
            </a:endParaRPr>
          </a:p>
          <a:p>
            <a:pPr marL="760413" lvl="1" indent="-303213" algn="l">
              <a:spcBef>
                <a:spcPts val="400"/>
              </a:spcBef>
              <a:buClr>
                <a:srgbClr val="E40B2A"/>
              </a:buClr>
              <a:buSzPct val="69000"/>
              <a:buFont typeface="Arial" charset="0"/>
              <a:buChar char="●"/>
            </a:pPr>
            <a:r>
              <a:rPr lang="ja-JP" altLang="en-US" sz="2000" dirty="0" smtClean="0">
                <a:solidFill>
                  <a:srgbClr val="2A2A40"/>
                </a:solidFill>
                <a:latin typeface="Arial" charset="0"/>
                <a:ea typeface="ＭＳ Ｐゴシック" charset="0"/>
                <a:sym typeface="Arial" charset="0"/>
              </a:rPr>
              <a:t>“</a:t>
            </a:r>
            <a:r>
              <a:rPr lang="en-US" altLang="ja-JP" sz="2000" dirty="0" smtClean="0">
                <a:solidFill>
                  <a:srgbClr val="2A2A40"/>
                </a:solidFill>
                <a:latin typeface="Arial" charset="0"/>
                <a:ea typeface="Arial" charset="0"/>
                <a:cs typeface="Arial" charset="0"/>
                <a:sym typeface="Arial" charset="0"/>
              </a:rPr>
              <a:t>Access </a:t>
            </a:r>
            <a:r>
              <a:rPr lang="en-US" altLang="ja-JP" sz="2000" dirty="0">
                <a:solidFill>
                  <a:srgbClr val="2A2A40"/>
                </a:solidFill>
                <a:latin typeface="Arial" charset="0"/>
                <a:ea typeface="Arial" charset="0"/>
                <a:cs typeface="Arial" charset="0"/>
                <a:sym typeface="Arial" charset="0"/>
              </a:rPr>
              <a:t>to one of the U.S.</a:t>
            </a:r>
            <a:r>
              <a:rPr lang="ja-JP" altLang="en-US" sz="2000" dirty="0">
                <a:solidFill>
                  <a:srgbClr val="2A2A40"/>
                </a:solidFill>
                <a:latin typeface="Arial" charset="0"/>
                <a:ea typeface="ＭＳ Ｐゴシック" charset="0"/>
                <a:sym typeface="Arial" charset="0"/>
              </a:rPr>
              <a:t>’</a:t>
            </a:r>
            <a:r>
              <a:rPr lang="en-US" altLang="ja-JP" sz="2000" dirty="0">
                <a:solidFill>
                  <a:srgbClr val="2A2A40"/>
                </a:solidFill>
                <a:latin typeface="Arial" charset="0"/>
                <a:ea typeface="Arial" charset="0"/>
                <a:cs typeface="Arial" charset="0"/>
                <a:sym typeface="Arial" charset="0"/>
              </a:rPr>
              <a:t>s top life </a:t>
            </a:r>
            <a:r>
              <a:rPr lang="en-US" altLang="ja-JP" sz="2000" dirty="0" smtClean="0">
                <a:solidFill>
                  <a:srgbClr val="2A2A40"/>
                </a:solidFill>
                <a:latin typeface="Arial" charset="0"/>
                <a:ea typeface="Arial" charset="0"/>
                <a:cs typeface="Arial" charset="0"/>
                <a:sym typeface="Arial" charset="0"/>
              </a:rPr>
              <a:t>sciences communities</a:t>
            </a:r>
            <a:r>
              <a:rPr lang="ja-JP" altLang="en-US" sz="2000" dirty="0">
                <a:solidFill>
                  <a:srgbClr val="2A2A40"/>
                </a:solidFill>
                <a:latin typeface="Arial" charset="0"/>
                <a:ea typeface="ＭＳ Ｐゴシック" charset="0"/>
                <a:sym typeface="Arial" charset="0"/>
              </a:rPr>
              <a:t>”</a:t>
            </a:r>
            <a:endParaRPr lang="en-US" altLang="ja-JP" sz="2000" dirty="0">
              <a:solidFill>
                <a:srgbClr val="666699"/>
              </a:solidFill>
              <a:latin typeface="Arial" charset="0"/>
              <a:ea typeface="Lucida Grande" charset="0"/>
              <a:cs typeface="Lucida Grande" charset="0"/>
              <a:sym typeface="Arial" charset="0"/>
            </a:endParaRPr>
          </a:p>
          <a:p>
            <a:pPr marL="760413" lvl="1" indent="-303213" algn="l">
              <a:spcBef>
                <a:spcPts val="400"/>
              </a:spcBef>
              <a:buClr>
                <a:srgbClr val="E40B2A"/>
              </a:buClr>
              <a:buSzPct val="69000"/>
              <a:buFont typeface="Arial" charset="0"/>
              <a:buChar char="●"/>
            </a:pPr>
            <a:r>
              <a:rPr lang="en-US" sz="2000" dirty="0">
                <a:solidFill>
                  <a:srgbClr val="2A2A40"/>
                </a:solidFill>
                <a:latin typeface="Arial" charset="0"/>
                <a:ea typeface="Arial" charset="0"/>
                <a:cs typeface="Arial" charset="0"/>
                <a:sym typeface="Arial" charset="0"/>
              </a:rPr>
              <a:t>Infrastructure, synergies</a:t>
            </a:r>
            <a:endParaRPr lang="en-US" sz="2000" dirty="0">
              <a:solidFill>
                <a:srgbClr val="666699"/>
              </a:solidFill>
              <a:latin typeface="Arial" charset="0"/>
              <a:ea typeface="Lucida Grande" charset="0"/>
              <a:cs typeface="Lucida Grande" charset="0"/>
              <a:sym typeface="Arial" charset="0"/>
            </a:endParaRPr>
          </a:p>
          <a:p>
            <a:pPr marL="760413" lvl="1" indent="-303213" algn="l">
              <a:spcBef>
                <a:spcPts val="400"/>
              </a:spcBef>
              <a:buClr>
                <a:srgbClr val="E40B2A"/>
              </a:buClr>
              <a:buSzPct val="69000"/>
              <a:buFont typeface="Arial" charset="0"/>
              <a:buChar char="●"/>
            </a:pPr>
            <a:r>
              <a:rPr lang="en-US" sz="2000" dirty="0">
                <a:solidFill>
                  <a:srgbClr val="2A2A40"/>
                </a:solidFill>
                <a:latin typeface="Arial" charset="0"/>
                <a:ea typeface="Arial" charset="0"/>
                <a:cs typeface="Arial" charset="0"/>
                <a:sym typeface="Arial" charset="0"/>
              </a:rPr>
              <a:t>Late-stage clinical development of pharmaceuticals with potential for near-term commercialization</a:t>
            </a:r>
            <a:endParaRPr lang="en-US" sz="2000" dirty="0">
              <a:solidFill>
                <a:srgbClr val="666699"/>
              </a:solidFill>
              <a:latin typeface="Arial" charset="0"/>
              <a:ea typeface="Lucida Grande" charset="0"/>
              <a:cs typeface="Lucida Grande" charset="0"/>
              <a:sym typeface="Arial" charset="0"/>
            </a:endParaRPr>
          </a:p>
          <a:p>
            <a:pPr marL="760413" lvl="1" indent="-303213" algn="l">
              <a:spcBef>
                <a:spcPts val="400"/>
              </a:spcBef>
              <a:buClr>
                <a:srgbClr val="E40B2A"/>
              </a:buClr>
              <a:buSzPct val="69000"/>
              <a:buFont typeface="Arial" charset="0"/>
              <a:buChar char="●"/>
            </a:pPr>
            <a:r>
              <a:rPr lang="en-US" sz="2000" dirty="0">
                <a:solidFill>
                  <a:srgbClr val="2A2A40"/>
                </a:solidFill>
                <a:latin typeface="Arial" charset="0"/>
                <a:ea typeface="Arial" charset="0"/>
                <a:cs typeface="Arial" charset="0"/>
                <a:sym typeface="Arial" charset="0"/>
              </a:rPr>
              <a:t>R&amp;D investment to help complete clinical trials and win FDA approval</a:t>
            </a:r>
          </a:p>
        </p:txBody>
      </p:sp>
      <p:sp>
        <p:nvSpPr>
          <p:cNvPr id="48134" name="Rectangle 6"/>
          <p:cNvSpPr>
            <a:spLocks/>
          </p:cNvSpPr>
          <p:nvPr/>
        </p:nvSpPr>
        <p:spPr bwMode="auto">
          <a:xfrm>
            <a:off x="152400" y="6172200"/>
            <a:ext cx="8851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Source: PR Newswire,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Governor O</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Malley Announces $200 Million Investment in Maryland by Top Brazilian Pharmaceutical Company.</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December 3, 2013. http://www.prnewswire.com/news-releases/governor-omalley-announces-200-million-investment-in-maryland-by-top-brazilian-pharmaceutical-company-234282821.html</a:t>
            </a:r>
            <a:endParaRPr lang="en-US" sz="1100">
              <a:solidFill>
                <a:srgbClr val="190104"/>
              </a:solidFill>
              <a:latin typeface="Arial" charset="0"/>
              <a:ea typeface="Arial" charset="0"/>
              <a:cs typeface="Arial" charset="0"/>
              <a:sym typeface="Arial" charset="0"/>
            </a:endParaRPr>
          </a:p>
        </p:txBody>
      </p:sp>
    </p:spTree>
  </p:cSld>
  <p:clrMapOvr>
    <a:masterClrMapping/>
  </p:clrMapOvr>
  <p:transition xmlns:p14="http://schemas.microsoft.com/office/powerpoint/2010/mai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120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9867E2C6-0B79-E044-BA0B-E177D4A3D06F}" type="slidenum">
              <a:rPr lang="en-US" sz="1800" smtClean="0">
                <a:solidFill>
                  <a:srgbClr val="000000"/>
                </a:solidFill>
                <a:latin typeface="Times New Roman" charset="0"/>
                <a:cs typeface="Times New Roman" charset="0"/>
                <a:sym typeface="Times New Roman" charset="0"/>
              </a:rPr>
              <a:pPr algn="r">
                <a:defRPr/>
              </a:pPr>
              <a:t>35</a:t>
            </a:fld>
            <a:endParaRPr lang="en-US" sz="1800" smtClean="0">
              <a:solidFill>
                <a:srgbClr val="000000"/>
              </a:solidFill>
              <a:latin typeface="Times New Roman" charset="0"/>
              <a:cs typeface="Times New Roman" charset="0"/>
              <a:sym typeface="Times New Roman" charset="0"/>
            </a:endParaRPr>
          </a:p>
        </p:txBody>
      </p:sp>
      <p:sp>
        <p:nvSpPr>
          <p:cNvPr id="49155" name="Rectangle 3"/>
          <p:cNvSpPr>
            <a:spLocks/>
          </p:cNvSpPr>
          <p:nvPr/>
        </p:nvSpPr>
        <p:spPr bwMode="auto">
          <a:xfrm>
            <a:off x="1968500" y="-36513"/>
            <a:ext cx="54991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Suits and Menswear</a:t>
            </a:r>
          </a:p>
        </p:txBody>
      </p:sp>
      <p:sp>
        <p:nvSpPr>
          <p:cNvPr id="49156" name="Rectangle 4"/>
          <p:cNvSpPr>
            <a:spLocks/>
          </p:cNvSpPr>
          <p:nvPr/>
        </p:nvSpPr>
        <p:spPr bwMode="auto">
          <a:xfrm>
            <a:off x="228600" y="1600200"/>
            <a:ext cx="88519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Bought plant in Haverhill, MA, in </a:t>
            </a:r>
            <a:r>
              <a:rPr lang="en-US" sz="2800" dirty="0" smtClean="0">
                <a:solidFill>
                  <a:srgbClr val="2A2A40"/>
                </a:solidFill>
                <a:latin typeface="Arial" charset="0"/>
                <a:ea typeface="ＭＳ Ｐゴシック" charset="0"/>
                <a:sym typeface="Arial" charset="0"/>
              </a:rPr>
              <a:t>2008</a:t>
            </a:r>
            <a:endParaRPr lang="en-US" sz="28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err="1" smtClean="0">
                <a:solidFill>
                  <a:srgbClr val="2A2A40"/>
                </a:solidFill>
                <a:latin typeface="Arial" charset="0"/>
                <a:ea typeface="ＭＳ Ｐゴシック" charset="0"/>
                <a:sym typeface="Arial" charset="0"/>
              </a:rPr>
              <a:t>Reshored</a:t>
            </a:r>
            <a:r>
              <a:rPr lang="en-US" sz="2800" dirty="0" smtClean="0">
                <a:solidFill>
                  <a:srgbClr val="2A2A40"/>
                </a:solidFill>
                <a:latin typeface="Arial" charset="0"/>
                <a:ea typeface="ＭＳ Ｐゴシック" charset="0"/>
                <a:sym typeface="Arial" charset="0"/>
              </a:rPr>
              <a:t> </a:t>
            </a:r>
            <a:r>
              <a:rPr lang="en-US" sz="2800" dirty="0">
                <a:solidFill>
                  <a:srgbClr val="2A2A40"/>
                </a:solidFill>
                <a:latin typeface="Arial" charset="0"/>
                <a:ea typeface="ＭＳ Ｐゴシック" charset="0"/>
                <a:sym typeface="Arial" charset="0"/>
              </a:rPr>
              <a:t>70% of suits, as well as dress shirts, overcoats, pants form offshore locations</a:t>
            </a:r>
            <a:endParaRPr lang="en-US" sz="28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Employment in MA plant increased from 300 to 475</a:t>
            </a:r>
            <a:endParaRPr lang="en-US" sz="28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FF0000"/>
                </a:solidFill>
                <a:latin typeface="Arial" charset="0"/>
                <a:ea typeface="ＭＳ Ｐゴシック" charset="0"/>
                <a:sym typeface="Arial" charset="0"/>
              </a:rPr>
              <a:t>Rising wages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FF0000"/>
                </a:solidFill>
                <a:latin typeface="Arial" charset="0"/>
                <a:ea typeface="ＭＳ Ｐゴシック" charset="0"/>
                <a:sym typeface="Arial" charset="0"/>
              </a:rPr>
              <a:t>Quality</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FF0000"/>
                </a:solidFill>
                <a:latin typeface="Arial" charset="0"/>
                <a:ea typeface="ＭＳ Ｐゴシック" charset="0"/>
                <a:sym typeface="Arial" charset="0"/>
              </a:rPr>
              <a:t>Lead time</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FF0000"/>
                </a:solidFill>
                <a:latin typeface="Arial" charset="0"/>
                <a:ea typeface="ＭＳ Ｐゴシック" charset="0"/>
                <a:sym typeface="Arial" charset="0"/>
              </a:rPr>
              <a:t>US made goods are luxury items abroad</a:t>
            </a:r>
          </a:p>
        </p:txBody>
      </p:sp>
      <p:sp>
        <p:nvSpPr>
          <p:cNvPr id="49157" name="Rectangle 5"/>
          <p:cNvSpPr>
            <a:spLocks/>
          </p:cNvSpPr>
          <p:nvPr/>
        </p:nvSpPr>
        <p:spPr bwMode="auto">
          <a:xfrm>
            <a:off x="228600" y="6096000"/>
            <a:ext cx="8699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Paul Davidson.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Some apparel manufacturing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reshoring</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to USA.</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a:t>
            </a:r>
            <a:r>
              <a:rPr lang="en-US" altLang="ja-JP" sz="1100">
                <a:solidFill>
                  <a:srgbClr val="190104"/>
                </a:solidFill>
                <a:latin typeface="Arial Italic" charset="0"/>
                <a:ea typeface="Arial Italic" charset="0"/>
                <a:cs typeface="Arial Italic" charset="0"/>
                <a:sym typeface="Arial Italic" charset="0"/>
              </a:rPr>
              <a:t>USAToday</a:t>
            </a:r>
            <a:r>
              <a:rPr lang="en-US" altLang="ja-JP" sz="1100">
                <a:solidFill>
                  <a:srgbClr val="190104"/>
                </a:solidFill>
                <a:latin typeface="Arial" charset="0"/>
                <a:ea typeface="Arial" charset="0"/>
                <a:cs typeface="Arial" charset="0"/>
                <a:sym typeface="Arial" charset="0"/>
              </a:rPr>
              <a:t>. July 5, 2013. http://www.usatoday.com/story/money/business/2013/07/04/some-apparel-manufacturing-returns-to-us/2454075/.</a:t>
            </a:r>
            <a:endParaRPr lang="en-US" sz="1100">
              <a:solidFill>
                <a:srgbClr val="190104"/>
              </a:solidFill>
              <a:latin typeface="Arial" charset="0"/>
              <a:ea typeface="Arial" charset="0"/>
              <a:cs typeface="Arial" charset="0"/>
              <a:sym typeface="Arial" charset="0"/>
            </a:endParaRPr>
          </a:p>
        </p:txBody>
      </p:sp>
      <p:pic>
        <p:nvPicPr>
          <p:cNvPr id="49158"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790070" y="586687"/>
            <a:ext cx="2088312" cy="101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222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112617EC-0AF8-BD47-9D60-CD7A16F42CDA}" type="slidenum">
              <a:rPr lang="en-US" sz="1800" smtClean="0">
                <a:solidFill>
                  <a:srgbClr val="000000"/>
                </a:solidFill>
                <a:latin typeface="Times New Roman" charset="0"/>
                <a:cs typeface="Times New Roman" charset="0"/>
                <a:sym typeface="Times New Roman" charset="0"/>
              </a:rPr>
              <a:pPr algn="r">
                <a:defRPr/>
              </a:pPr>
              <a:t>36</a:t>
            </a:fld>
            <a:endParaRPr lang="en-US" sz="1800" smtClean="0">
              <a:solidFill>
                <a:srgbClr val="000000"/>
              </a:solidFill>
              <a:latin typeface="Times New Roman" charset="0"/>
              <a:cs typeface="Times New Roman" charset="0"/>
              <a:sym typeface="Times New Roman" charset="0"/>
            </a:endParaRPr>
          </a:p>
        </p:txBody>
      </p:sp>
      <p:sp>
        <p:nvSpPr>
          <p:cNvPr id="52227" name="Rectangle 3"/>
          <p:cNvSpPr>
            <a:spLocks noGrp="1" noChangeArrowheads="1"/>
          </p:cNvSpPr>
          <p:nvPr>
            <p:ph type="title"/>
          </p:nvPr>
        </p:nvSpPr>
        <p:spPr>
          <a:xfrm>
            <a:off x="1652588" y="0"/>
            <a:ext cx="7491412" cy="11430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Sound-Dampening Office Furniture</a:t>
            </a:r>
            <a:br>
              <a:rPr lang="en-US" sz="3200" dirty="0" smtClean="0">
                <a:solidFill>
                  <a:srgbClr val="2A2A40"/>
                </a:solidFill>
              </a:rPr>
            </a:br>
            <a:r>
              <a:rPr lang="en-US" sz="3200" dirty="0" smtClean="0">
                <a:solidFill>
                  <a:srgbClr val="2A2A40"/>
                </a:solidFill>
              </a:rPr>
              <a:t>(</a:t>
            </a:r>
            <a:r>
              <a:rPr lang="en-US" sz="3200" dirty="0">
                <a:solidFill>
                  <a:srgbClr val="2A2A40"/>
                </a:solidFill>
                <a:latin typeface="Arial" charset="0"/>
                <a:ea typeface="ＭＳ Ｐゴシック" charset="0"/>
              </a:rPr>
              <a:t>Foreign Direct Investment</a:t>
            </a:r>
            <a:r>
              <a:rPr lang="en-US" sz="3200" dirty="0" smtClean="0">
                <a:solidFill>
                  <a:srgbClr val="2A2A40"/>
                </a:solidFill>
              </a:rPr>
              <a:t>)</a:t>
            </a:r>
          </a:p>
        </p:txBody>
      </p:sp>
      <p:sp>
        <p:nvSpPr>
          <p:cNvPr id="50180" name="Rectangle 4"/>
          <p:cNvSpPr>
            <a:spLocks/>
          </p:cNvSpPr>
          <p:nvPr/>
        </p:nvSpPr>
        <p:spPr bwMode="auto">
          <a:xfrm>
            <a:off x="449262" y="1230313"/>
            <a:ext cx="8313738"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Netherlands to High Point, NC</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100 jobs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$1.4 million investment</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en-US" sz="2400" dirty="0" smtClean="0">
                <a:latin typeface="Arial" charset="0"/>
                <a:ea typeface="ＭＳ Ｐゴシック" charset="0"/>
                <a:sym typeface="Arial" charset="0"/>
              </a:rPr>
              <a:t>	Government </a:t>
            </a:r>
            <a:r>
              <a:rPr lang="en-US" sz="2400" dirty="0">
                <a:latin typeface="Arial" charset="0"/>
                <a:ea typeface="ＭＳ Ｐゴシック" charset="0"/>
                <a:sym typeface="Arial" charset="0"/>
              </a:rPr>
              <a:t>incentives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en-US" sz="2400" dirty="0" smtClean="0">
                <a:latin typeface="Arial" charset="0"/>
                <a:ea typeface="ＭＳ Ｐゴシック" charset="0"/>
                <a:sym typeface="Arial" charset="0"/>
              </a:rPr>
              <a:t>	Skilled </a:t>
            </a:r>
            <a:r>
              <a:rPr lang="en-US" sz="2400" dirty="0">
                <a:latin typeface="Arial" charset="0"/>
                <a:ea typeface="ＭＳ Ｐゴシック" charset="0"/>
                <a:sym typeface="Arial" charset="0"/>
              </a:rPr>
              <a:t>workforce availability</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en-US" sz="2400" dirty="0" smtClean="0">
                <a:latin typeface="Arial" charset="0"/>
                <a:ea typeface="ＭＳ Ｐゴシック" charset="0"/>
                <a:sym typeface="Arial" charset="0"/>
              </a:rPr>
              <a:t>	Training </a:t>
            </a:r>
            <a:r>
              <a:rPr lang="en-US" sz="2400" dirty="0">
                <a:latin typeface="Arial" charset="0"/>
                <a:ea typeface="ＭＳ Ｐゴシック" charset="0"/>
                <a:sym typeface="Arial" charset="0"/>
              </a:rPr>
              <a:t>programs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en-US" sz="2400" dirty="0" smtClean="0">
                <a:latin typeface="Arial" charset="0"/>
                <a:ea typeface="ＭＳ Ｐゴシック" charset="0"/>
                <a:sym typeface="Arial" charset="0"/>
              </a:rPr>
              <a:t>	Lead </a:t>
            </a:r>
            <a:r>
              <a:rPr lang="en-US" sz="2400" dirty="0">
                <a:latin typeface="Arial" charset="0"/>
                <a:ea typeface="ＭＳ Ｐゴシック" charset="0"/>
                <a:sym typeface="Arial" charset="0"/>
              </a:rPr>
              <a:t>and shipping time: 6 weeks instead </a:t>
            </a:r>
            <a:r>
              <a:rPr lang="en-US" sz="2400" dirty="0" smtClean="0">
                <a:latin typeface="Arial" charset="0"/>
                <a:ea typeface="ＭＳ Ｐゴシック" charset="0"/>
                <a:sym typeface="Arial" charset="0"/>
              </a:rPr>
              <a:t>of 10 weeks</a:t>
            </a:r>
            <a:endParaRPr lang="en-US" sz="2400" dirty="0">
              <a:latin typeface="Arial" charset="0"/>
              <a:ea typeface="ＭＳ Ｐゴシック" charset="0"/>
              <a:sym typeface="Arial" charset="0"/>
            </a:endParaRP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en-US" sz="2400" dirty="0" smtClean="0">
                <a:latin typeface="Arial" charset="0"/>
                <a:ea typeface="ＭＳ Ｐゴシック" charset="0"/>
                <a:sym typeface="Arial" charset="0"/>
              </a:rPr>
              <a:t>	Shipping </a:t>
            </a:r>
            <a:r>
              <a:rPr lang="en-US" sz="2400" dirty="0">
                <a:latin typeface="Arial" charset="0"/>
                <a:ea typeface="ＭＳ Ｐゴシック" charset="0"/>
                <a:sym typeface="Arial" charset="0"/>
              </a:rPr>
              <a:t>and energy costs</a:t>
            </a:r>
          </a:p>
        </p:txBody>
      </p:sp>
      <p:sp>
        <p:nvSpPr>
          <p:cNvPr id="50181" name="Rectangle 5"/>
          <p:cNvSpPr>
            <a:spLocks/>
          </p:cNvSpPr>
          <p:nvPr/>
        </p:nvSpPr>
        <p:spPr bwMode="auto">
          <a:xfrm>
            <a:off x="190500" y="5918200"/>
            <a:ext cx="8775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Steve Hargreaves, </a:t>
            </a:r>
            <a:r>
              <a:rPr lang="en-US" sz="1100">
                <a:solidFill>
                  <a:srgbClr val="190104"/>
                </a:solidFill>
                <a:latin typeface="Arial Italic" charset="0"/>
                <a:ea typeface="ＭＳ Ｐゴシック" charset="0"/>
                <a:sym typeface="Arial Italic" charset="0"/>
              </a:rPr>
              <a:t>CNNMoney</a:t>
            </a:r>
            <a:r>
              <a:rPr lang="en-US" sz="1100">
                <a:solidFill>
                  <a:srgbClr val="190104"/>
                </a:solidFill>
                <a:latin typeface="Arial" charset="0"/>
                <a:ea typeface="ＭＳ Ｐゴシック" charset="0"/>
                <a:sym typeface="Arial" charset="0"/>
              </a:rPr>
              <a:t>.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Furniture making comes back to the South.</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February 25, 2014. http://money.cnn.com/2014/02/25/smallbusiness/furniture-manufacture-buzzispace/.</a:t>
            </a:r>
            <a:endParaRPr lang="en-US" sz="1100">
              <a:solidFill>
                <a:srgbClr val="190104"/>
              </a:solidFill>
              <a:latin typeface="Arial" charset="0"/>
              <a:ea typeface="Arial" charset="0"/>
              <a:cs typeface="Arial" charset="0"/>
              <a:sym typeface="Arial" charset="0"/>
            </a:endParaRPr>
          </a:p>
        </p:txBody>
      </p:sp>
      <p:pic>
        <p:nvPicPr>
          <p:cNvPr id="50182"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8797"/>
          <a:stretch/>
        </p:blipFill>
        <p:spPr bwMode="auto">
          <a:xfrm>
            <a:off x="6524625" y="1218332"/>
            <a:ext cx="2314575" cy="160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325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68800A6C-C170-4B47-A24F-7F8F8C4BCA23}" type="slidenum">
              <a:rPr lang="en-US" sz="1800" smtClean="0">
                <a:solidFill>
                  <a:srgbClr val="000000"/>
                </a:solidFill>
                <a:latin typeface="Times New Roman" charset="0"/>
                <a:cs typeface="Times New Roman" charset="0"/>
                <a:sym typeface="Times New Roman" charset="0"/>
              </a:rPr>
              <a:pPr algn="r">
                <a:defRPr/>
              </a:pPr>
              <a:t>37</a:t>
            </a:fld>
            <a:endParaRPr lang="en-US" sz="1800" smtClean="0">
              <a:solidFill>
                <a:srgbClr val="000000"/>
              </a:solidFill>
              <a:latin typeface="Times New Roman" charset="0"/>
              <a:cs typeface="Times New Roman" charset="0"/>
              <a:sym typeface="Times New Roman" charset="0"/>
            </a:endParaRPr>
          </a:p>
        </p:txBody>
      </p:sp>
      <p:sp>
        <p:nvSpPr>
          <p:cNvPr id="51203" name="Rectangle 3"/>
          <p:cNvSpPr>
            <a:spLocks/>
          </p:cNvSpPr>
          <p:nvPr/>
        </p:nvSpPr>
        <p:spPr bwMode="auto">
          <a:xfrm>
            <a:off x="1905000" y="0"/>
            <a:ext cx="45085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r"/>
            <a:r>
              <a:rPr lang="en-US" sz="3200" dirty="0">
                <a:solidFill>
                  <a:srgbClr val="2A2A40"/>
                </a:solidFill>
                <a:latin typeface="Arial" charset="0"/>
                <a:ea typeface="ＭＳ Ｐゴシック" charset="0"/>
                <a:sym typeface="Arial" charset="0"/>
              </a:rPr>
              <a:t>Plastic Tableware</a:t>
            </a:r>
          </a:p>
        </p:txBody>
      </p:sp>
      <p:sp>
        <p:nvSpPr>
          <p:cNvPr id="51204" name="Rectangle 4"/>
          <p:cNvSpPr>
            <a:spLocks/>
          </p:cNvSpPr>
          <p:nvPr/>
        </p:nvSpPr>
        <p:spPr bwMode="auto">
          <a:xfrm>
            <a:off x="152400" y="1600200"/>
            <a:ext cx="88519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err="1">
                <a:solidFill>
                  <a:srgbClr val="2A2A40"/>
                </a:solidFill>
                <a:latin typeface="Arial" charset="0"/>
                <a:ea typeface="ＭＳ Ｐゴシック" charset="0"/>
                <a:sym typeface="Arial" charset="0"/>
              </a:rPr>
              <a:t>Reshored</a:t>
            </a:r>
            <a:r>
              <a:rPr lang="en-US" sz="2800" dirty="0">
                <a:solidFill>
                  <a:srgbClr val="2A2A40"/>
                </a:solidFill>
                <a:latin typeface="Arial" charset="0"/>
                <a:ea typeface="ＭＳ Ｐゴシック" charset="0"/>
                <a:sym typeface="Arial" charset="0"/>
              </a:rPr>
              <a:t> from China to Union City, CA</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Hiring 20</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Improved quality</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Customers said they wanted the USA brand</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Promotes ability to react quickly and provide just-in-time manufacturing</a:t>
            </a:r>
          </a:p>
        </p:txBody>
      </p:sp>
      <p:sp>
        <p:nvSpPr>
          <p:cNvPr id="51205" name="Rectangle 5"/>
          <p:cNvSpPr>
            <a:spLocks/>
          </p:cNvSpPr>
          <p:nvPr/>
        </p:nvSpPr>
        <p:spPr bwMode="auto">
          <a:xfrm>
            <a:off x="152400" y="6261100"/>
            <a:ext cx="74803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latin typeface="Arial" charset="0"/>
                <a:ea typeface="ＭＳ Ｐゴシック" charset="0"/>
                <a:sym typeface="Arial" charset="0"/>
              </a:rPr>
              <a:t>Source: East Bay company bringing jobs back to </a:t>
            </a:r>
            <a:r>
              <a:rPr lang="en-US" sz="1100" dirty="0" smtClean="0">
                <a:latin typeface="Arial" charset="0"/>
                <a:ea typeface="ＭＳ Ｐゴシック" charset="0"/>
                <a:sym typeface="Arial" charset="0"/>
              </a:rPr>
              <a:t>US. Video </a:t>
            </a:r>
            <a:r>
              <a:rPr lang="en-US" sz="1100" dirty="0">
                <a:latin typeface="Arial" charset="0"/>
                <a:ea typeface="ＭＳ Ｐゴシック" charset="0"/>
                <a:sym typeface="Arial" charset="0"/>
              </a:rPr>
              <a:t>updated on: 2012.02.16 </a:t>
            </a:r>
          </a:p>
        </p:txBody>
      </p:sp>
      <p:pic>
        <p:nvPicPr>
          <p:cNvPr id="51206"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8800" y="609600"/>
            <a:ext cx="3327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427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47305EA3-283C-FC4D-A9A0-A6E00BB6A642}" type="slidenum">
              <a:rPr lang="en-US" sz="1800" smtClean="0">
                <a:solidFill>
                  <a:srgbClr val="000000"/>
                </a:solidFill>
                <a:latin typeface="Times New Roman" charset="0"/>
                <a:cs typeface="Times New Roman" charset="0"/>
                <a:sym typeface="Times New Roman" charset="0"/>
              </a:rPr>
              <a:pPr algn="r">
                <a:defRPr/>
              </a:pPr>
              <a:t>38</a:t>
            </a:fld>
            <a:endParaRPr lang="en-US" sz="1800" smtClean="0">
              <a:solidFill>
                <a:srgbClr val="000000"/>
              </a:solidFill>
              <a:latin typeface="Times New Roman" charset="0"/>
              <a:cs typeface="Times New Roman" charset="0"/>
              <a:sym typeface="Times New Roman" charset="0"/>
            </a:endParaRPr>
          </a:p>
        </p:txBody>
      </p:sp>
      <p:pic>
        <p:nvPicPr>
          <p:cNvPr id="522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29400" y="749300"/>
            <a:ext cx="2463800" cy="173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54276" name="Rectangle 4"/>
          <p:cNvSpPr>
            <a:spLocks noGrp="1" noChangeArrowheads="1"/>
          </p:cNvSpPr>
          <p:nvPr>
            <p:ph type="title"/>
          </p:nvPr>
        </p:nvSpPr>
        <p:spPr>
          <a:xfrm>
            <a:off x="1409700" y="0"/>
            <a:ext cx="6324600" cy="1066800"/>
          </a:xfrm>
        </p:spPr>
        <p:txBody>
          <a:bodyPr/>
          <a:lstStyle/>
          <a:p>
            <a:pPr algn="ctr" eaLnBrk="1" hangingPunct="1">
              <a:defRPr/>
            </a:pPr>
            <a:r>
              <a:rPr lang="en-US" sz="3200" dirty="0" smtClean="0">
                <a:solidFill>
                  <a:srgbClr val="190104"/>
                </a:solidFill>
              </a:rPr>
              <a:t>Complex Springs</a:t>
            </a:r>
            <a:br>
              <a:rPr lang="en-US" sz="3200" dirty="0" smtClean="0">
                <a:solidFill>
                  <a:srgbClr val="190104"/>
                </a:solidFill>
              </a:rPr>
            </a:br>
            <a:r>
              <a:rPr lang="en-US" sz="3200" dirty="0" smtClean="0">
                <a:solidFill>
                  <a:srgbClr val="190104"/>
                </a:solidFill>
              </a:rPr>
              <a:t>(Kept from Offshoring)</a:t>
            </a:r>
          </a:p>
        </p:txBody>
      </p:sp>
      <p:sp>
        <p:nvSpPr>
          <p:cNvPr id="52229" name="Rectangle 5"/>
          <p:cNvSpPr>
            <a:spLocks/>
          </p:cNvSpPr>
          <p:nvPr/>
        </p:nvSpPr>
        <p:spPr bwMode="auto">
          <a:xfrm>
            <a:off x="204788" y="2400300"/>
            <a:ext cx="88519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Contract manufacturer in Oklahoma City, OK</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Complexity of materials and process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Innovation</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ja-JP" altLang="en-US" sz="2400" dirty="0">
                <a:latin typeface="Arial" charset="0"/>
                <a:ea typeface="ＭＳ Ｐゴシック" charset="0"/>
                <a:sym typeface="Arial" charset="0"/>
              </a:rPr>
              <a:t>“</a:t>
            </a:r>
            <a:r>
              <a:rPr lang="en-US" altLang="ja-JP" sz="2400" dirty="0">
                <a:latin typeface="Arial" charset="0"/>
                <a:ea typeface="Arial" charset="0"/>
                <a:cs typeface="Arial" charset="0"/>
                <a:sym typeface="Arial" charset="0"/>
              </a:rPr>
              <a:t>Manufacturers can get generic springs from China  </a:t>
            </a:r>
            <a:r>
              <a:rPr lang="en-US" altLang="ja-JP" sz="2400" dirty="0" smtClean="0">
                <a:latin typeface="Arial" charset="0"/>
                <a:ea typeface="Arial" charset="0"/>
                <a:cs typeface="Arial" charset="0"/>
                <a:sym typeface="Arial" charset="0"/>
              </a:rPr>
              <a:t>  but </a:t>
            </a:r>
            <a:r>
              <a:rPr lang="en-US" altLang="ja-JP" sz="2400" dirty="0">
                <a:latin typeface="Arial" charset="0"/>
                <a:ea typeface="Arial" charset="0"/>
                <a:cs typeface="Arial" charset="0"/>
                <a:sym typeface="Arial" charset="0"/>
              </a:rPr>
              <a:t>for the complex stuff they have to rely on an innovative company.</a:t>
            </a:r>
            <a:r>
              <a:rPr lang="ja-JP" altLang="en-US" sz="2400" dirty="0">
                <a:latin typeface="Arial" charset="0"/>
                <a:ea typeface="ＭＳ Ｐゴシック" charset="0"/>
                <a:sym typeface="Arial" charset="0"/>
              </a:rPr>
              <a:t>”</a:t>
            </a:r>
            <a:endParaRPr lang="en-US" altLang="ja-JP" sz="2400" dirty="0">
              <a:latin typeface="Arial" charset="0"/>
              <a:ea typeface="Lucida Grande" charset="0"/>
              <a:cs typeface="Lucida Grande" charset="0"/>
              <a:sym typeface="Arial" charset="0"/>
            </a:endParaRPr>
          </a:p>
          <a:p>
            <a:pPr marL="711200" lvl="1" indent="-254000" algn="l">
              <a:buClr>
                <a:srgbClr val="E40B2A"/>
              </a:buClr>
              <a:buSzPct val="69000"/>
              <a:buFont typeface="Arial" charset="0"/>
              <a:buChar char="●"/>
            </a:pPr>
            <a:r>
              <a:rPr lang="en-US" sz="2400" dirty="0">
                <a:latin typeface="Arial" charset="0"/>
                <a:ea typeface="Arial" charset="0"/>
                <a:cs typeface="Arial" charset="0"/>
                <a:sym typeface="Arial" charset="0"/>
              </a:rPr>
              <a:t> Skilled workforce</a:t>
            </a:r>
          </a:p>
        </p:txBody>
      </p:sp>
      <p:sp>
        <p:nvSpPr>
          <p:cNvPr id="52230" name="Rectangle 6"/>
          <p:cNvSpPr>
            <a:spLocks/>
          </p:cNvSpPr>
          <p:nvPr/>
        </p:nvSpPr>
        <p:spPr bwMode="auto">
          <a:xfrm>
            <a:off x="190500" y="6172200"/>
            <a:ext cx="8775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Raquel </a:t>
            </a:r>
            <a:r>
              <a:rPr lang="en-US" sz="1100" dirty="0" err="1">
                <a:solidFill>
                  <a:srgbClr val="190104"/>
                </a:solidFill>
                <a:latin typeface="Arial" charset="0"/>
                <a:ea typeface="ＭＳ Ｐゴシック" charset="0"/>
                <a:sym typeface="Arial" charset="0"/>
              </a:rPr>
              <a:t>Chole</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err="1">
                <a:solidFill>
                  <a:srgbClr val="190104"/>
                </a:solidFill>
                <a:latin typeface="Arial" charset="0"/>
                <a:ea typeface="Arial" charset="0"/>
                <a:cs typeface="Arial" charset="0"/>
                <a:sym typeface="Arial" charset="0"/>
              </a:rPr>
              <a:t>Reshoring</a:t>
            </a:r>
            <a:r>
              <a:rPr lang="en-US" altLang="ja-JP" sz="1100" dirty="0">
                <a:solidFill>
                  <a:srgbClr val="190104"/>
                </a:solidFill>
                <a:latin typeface="Arial" charset="0"/>
                <a:ea typeface="Arial" charset="0"/>
                <a:cs typeface="Arial" charset="0"/>
                <a:sym typeface="Arial" charset="0"/>
              </a:rPr>
              <a:t>: Bringing Manufacturing Jobs Back to North America.</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Spring Magazine, Summer 2012. </a:t>
            </a:r>
            <a:r>
              <a:rPr lang="en-US" altLang="ja-JP" sz="1100" dirty="0" err="1">
                <a:solidFill>
                  <a:srgbClr val="190104"/>
                </a:solidFill>
                <a:latin typeface="Arial" charset="0"/>
                <a:ea typeface="Arial" charset="0"/>
                <a:cs typeface="Arial" charset="0"/>
                <a:sym typeface="Arial" charset="0"/>
              </a:rPr>
              <a:t>sme-tbm.org</a:t>
            </a:r>
            <a:r>
              <a:rPr lang="en-US" altLang="ja-JP" sz="1100" dirty="0">
                <a:solidFill>
                  <a:srgbClr val="190104"/>
                </a:solidFill>
                <a:latin typeface="Arial" charset="0"/>
                <a:ea typeface="Arial" charset="0"/>
                <a:cs typeface="Arial" charset="0"/>
                <a:sym typeface="Arial" charset="0"/>
              </a:rPr>
              <a:t>/app/download/7041115904/</a:t>
            </a:r>
            <a:r>
              <a:rPr lang="en-US" altLang="ja-JP" sz="1100" dirty="0" err="1">
                <a:solidFill>
                  <a:srgbClr val="190104"/>
                </a:solidFill>
                <a:latin typeface="Arial" charset="0"/>
                <a:ea typeface="Arial" charset="0"/>
                <a:cs typeface="Arial" charset="0"/>
                <a:sym typeface="Arial" charset="0"/>
              </a:rPr>
              <a:t>Spring+mag.pdf</a:t>
            </a:r>
            <a:r>
              <a:rPr lang="en-US" altLang="ja-JP" sz="1100" dirty="0">
                <a:solidFill>
                  <a:srgbClr val="190104"/>
                </a:solidFill>
                <a:latin typeface="Arial" charset="0"/>
                <a:ea typeface="Arial" charset="0"/>
                <a:cs typeface="Arial" charset="0"/>
                <a:sym typeface="Arial" charset="0"/>
              </a:rPr>
              <a:t>.  </a:t>
            </a:r>
            <a:endParaRPr lang="en-US" sz="1100" dirty="0">
              <a:solidFill>
                <a:srgbClr val="190104"/>
              </a:solidFill>
              <a:latin typeface="Arial" charset="0"/>
              <a:ea typeface="Arial" charset="0"/>
              <a:cs typeface="Arial" charset="0"/>
              <a:sym typeface="Arial" charset="0"/>
            </a:endParaRPr>
          </a:p>
        </p:txBody>
      </p:sp>
    </p:spTree>
  </p:cSld>
  <p:clrMapOvr>
    <a:masterClrMapping/>
  </p:clrMapOvr>
  <p:transition xmlns:p14="http://schemas.microsoft.com/office/powerpoint/2010/mai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529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B96797D8-CE2D-0546-BFC4-13E76C1B721A}" type="slidenum">
              <a:rPr lang="en-US" sz="1800" smtClean="0">
                <a:solidFill>
                  <a:srgbClr val="000000"/>
                </a:solidFill>
                <a:latin typeface="Times New Roman" charset="0"/>
                <a:cs typeface="Times New Roman" charset="0"/>
                <a:sym typeface="Times New Roman" charset="0"/>
              </a:rPr>
              <a:pPr algn="r">
                <a:defRPr/>
              </a:pPr>
              <a:t>39</a:t>
            </a:fld>
            <a:endParaRPr lang="en-US" sz="1800" smtClean="0">
              <a:solidFill>
                <a:srgbClr val="000000"/>
              </a:solidFill>
              <a:latin typeface="Times New Roman" charset="0"/>
              <a:cs typeface="Times New Roman" charset="0"/>
              <a:sym typeface="Times New Roman" charset="0"/>
            </a:endParaRPr>
          </a:p>
        </p:txBody>
      </p:sp>
      <p:pic>
        <p:nvPicPr>
          <p:cNvPr id="53251"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553200" y="1066800"/>
            <a:ext cx="2552383" cy="150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3252" name="Rectangle 4"/>
          <p:cNvSpPr>
            <a:spLocks/>
          </p:cNvSpPr>
          <p:nvPr/>
        </p:nvSpPr>
        <p:spPr bwMode="auto">
          <a:xfrm>
            <a:off x="1752600" y="63500"/>
            <a:ext cx="63373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Lobster Processing and Storage</a:t>
            </a:r>
            <a:br>
              <a:rPr lang="en-US" sz="3200" dirty="0">
                <a:solidFill>
                  <a:srgbClr val="2A2A40"/>
                </a:solidFill>
                <a:latin typeface="Arial" charset="0"/>
                <a:ea typeface="ＭＳ Ｐゴシック" charset="0"/>
                <a:sym typeface="Arial" charset="0"/>
              </a:rPr>
            </a:br>
            <a:r>
              <a:rPr lang="en-US" sz="3200" dirty="0">
                <a:solidFill>
                  <a:srgbClr val="2A2A40"/>
                </a:solidFill>
                <a:latin typeface="Arial" charset="0"/>
                <a:ea typeface="ＭＳ Ｐゴシック" charset="0"/>
                <a:sym typeface="Arial" charset="0"/>
              </a:rPr>
              <a:t>(Attempted </a:t>
            </a:r>
            <a:r>
              <a:rPr lang="en-US" sz="3200" dirty="0" smtClean="0">
                <a:solidFill>
                  <a:srgbClr val="2A2A40"/>
                </a:solidFill>
                <a:latin typeface="Arial" charset="0"/>
                <a:ea typeface="ＭＳ Ｐゴシック" charset="0"/>
                <a:sym typeface="Arial" charset="0"/>
              </a:rPr>
              <a:t>Transplant/ F.D.I.)</a:t>
            </a:r>
            <a:endParaRPr lang="en-US" sz="3200" dirty="0">
              <a:solidFill>
                <a:srgbClr val="2A2A40"/>
              </a:solidFill>
              <a:latin typeface="Arial" charset="0"/>
              <a:ea typeface="ＭＳ Ｐゴシック" charset="0"/>
              <a:sym typeface="Arial" charset="0"/>
            </a:endParaRPr>
          </a:p>
        </p:txBody>
      </p:sp>
      <p:sp>
        <p:nvSpPr>
          <p:cNvPr id="53253" name="Rectangle 5"/>
          <p:cNvSpPr>
            <a:spLocks/>
          </p:cNvSpPr>
          <p:nvPr/>
        </p:nvSpPr>
        <p:spPr bwMode="auto">
          <a:xfrm>
            <a:off x="152400" y="1828800"/>
            <a:ext cx="88519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Canadian business wanted to open </a:t>
            </a:r>
            <a:endParaRPr lang="en-US" sz="2800" dirty="0" smtClean="0">
              <a:solidFill>
                <a:srgbClr val="190104"/>
              </a:solidFill>
              <a:latin typeface="Arial" charset="0"/>
              <a:ea typeface="ＭＳ Ｐゴシック" charset="0"/>
              <a:sym typeface="Arial" charset="0"/>
            </a:endParaRPr>
          </a:p>
          <a:p>
            <a:pPr algn="l">
              <a:spcBef>
                <a:spcPts val="700"/>
              </a:spcBef>
              <a:buClr>
                <a:srgbClr val="E40B2A"/>
              </a:buClr>
              <a:buSzPct val="80000"/>
            </a:pPr>
            <a:r>
              <a:rPr lang="en-US" sz="2800" dirty="0">
                <a:solidFill>
                  <a:srgbClr val="190104"/>
                </a:solidFill>
                <a:latin typeface="Arial" charset="0"/>
                <a:ea typeface="ＭＳ Ｐゴシック" charset="0"/>
                <a:sym typeface="Arial" charset="0"/>
              </a:rPr>
              <a:t> </a:t>
            </a:r>
            <a:r>
              <a:rPr lang="en-US" sz="2800" dirty="0" smtClean="0">
                <a:solidFill>
                  <a:srgbClr val="190104"/>
                </a:solidFill>
                <a:latin typeface="Arial" charset="0"/>
                <a:ea typeface="ＭＳ Ｐゴシック" charset="0"/>
                <a:sym typeface="Arial" charset="0"/>
              </a:rPr>
              <a:t>  lobster </a:t>
            </a:r>
            <a:r>
              <a:rPr lang="en-US" sz="2800" dirty="0">
                <a:solidFill>
                  <a:srgbClr val="190104"/>
                </a:solidFill>
                <a:latin typeface="Arial" charset="0"/>
                <a:ea typeface="ＭＳ Ｐゴシック" charset="0"/>
                <a:sym typeface="Arial" charset="0"/>
              </a:rPr>
              <a:t>processing in Rockland, ME</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Would have hired 40 people</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Close to existing lobster dealer, close to US market</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Ultimately plant sold to Maine processor</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Part of growth of Maine processing of Maine lobsters</a:t>
            </a:r>
          </a:p>
        </p:txBody>
      </p:sp>
      <p:sp>
        <p:nvSpPr>
          <p:cNvPr id="53254" name="Rectangle 6"/>
          <p:cNvSpPr>
            <a:spLocks/>
          </p:cNvSpPr>
          <p:nvPr/>
        </p:nvSpPr>
        <p:spPr bwMode="auto">
          <a:xfrm>
            <a:off x="228600" y="5943600"/>
            <a:ext cx="77089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Stephen Betts.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Canadian man plans Rockland lobster processing plant in old newspaper building.</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Bangor Daily News.</a:t>
            </a:r>
            <a:r>
              <a:rPr lang="en-US" altLang="ja-JP" sz="1100" dirty="0">
                <a:solidFill>
                  <a:srgbClr val="190104"/>
                </a:solidFill>
                <a:latin typeface="Arial" charset="0"/>
                <a:ea typeface="Arial" charset="0"/>
                <a:cs typeface="Arial" charset="0"/>
                <a:sym typeface="Arial" charset="0"/>
              </a:rPr>
              <a:t> September 6, 2012. </a:t>
            </a:r>
            <a:endParaRPr lang="en-US" altLang="ja-JP" sz="1100" dirty="0">
              <a:solidFill>
                <a:srgbClr val="666699"/>
              </a:solidFill>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Don </a:t>
            </a:r>
            <a:r>
              <a:rPr lang="en-US" sz="1100" dirty="0" err="1">
                <a:solidFill>
                  <a:srgbClr val="190104"/>
                </a:solidFill>
                <a:latin typeface="Arial" charset="0"/>
                <a:ea typeface="Arial" charset="0"/>
                <a:cs typeface="Arial" charset="0"/>
                <a:sym typeface="Arial" charset="0"/>
              </a:rPr>
              <a:t>Carrigan</a:t>
            </a:r>
            <a:r>
              <a:rPr lang="en-US" sz="1100" dirty="0">
                <a:solidFill>
                  <a:srgbClr val="190104"/>
                </a:solidFill>
                <a:latin typeface="Arial" charset="0"/>
                <a:ea typeface="Arial" charset="0"/>
                <a:cs typeface="Arial"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Governor wants Maine lobster independent of Canadian processors.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WCSH6</a:t>
            </a:r>
            <a:r>
              <a:rPr lang="en-US" altLang="ja-JP" sz="1100" dirty="0">
                <a:solidFill>
                  <a:srgbClr val="190104"/>
                </a:solidFill>
                <a:latin typeface="Arial" charset="0"/>
                <a:ea typeface="Arial" charset="0"/>
                <a:cs typeface="Arial" charset="0"/>
                <a:sym typeface="Arial" charset="0"/>
              </a:rPr>
              <a:t>. August 1, 2013. </a:t>
            </a:r>
            <a:endParaRPr lang="en-US" sz="1100" dirty="0">
              <a:solidFill>
                <a:srgbClr val="190104"/>
              </a:solidFill>
              <a:latin typeface="Arial" charset="0"/>
              <a:ea typeface="Arial" charset="0"/>
              <a:cs typeface="Arial" charset="0"/>
              <a:sym typeface="Arial" charset="0"/>
            </a:endParaRPr>
          </a:p>
        </p:txBody>
      </p:sp>
    </p:spTree>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331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3699065A-3D51-6E40-8611-C06CCF8D711D}" type="slidenum">
              <a:rPr lang="en-US" sz="1800" smtClean="0">
                <a:solidFill>
                  <a:srgbClr val="000000"/>
                </a:solidFill>
                <a:latin typeface="Times New Roman" charset="0"/>
                <a:cs typeface="Times New Roman" charset="0"/>
                <a:sym typeface="Times New Roman" charset="0"/>
              </a:rPr>
              <a:pPr algn="r">
                <a:defRPr/>
              </a:pPr>
              <a:t>4</a:t>
            </a:fld>
            <a:endParaRPr lang="en-US" sz="1800" smtClean="0">
              <a:solidFill>
                <a:srgbClr val="000000"/>
              </a:solidFill>
              <a:latin typeface="Times New Roman" charset="0"/>
              <a:cs typeface="Times New Roman" charset="0"/>
              <a:sym typeface="Times New Roman" charset="0"/>
            </a:endParaRPr>
          </a:p>
        </p:txBody>
      </p:sp>
      <p:sp>
        <p:nvSpPr>
          <p:cNvPr id="13315" name="Rectangle 3"/>
          <p:cNvSpPr>
            <a:spLocks noGrp="1" noChangeArrowheads="1"/>
          </p:cNvSpPr>
          <p:nvPr>
            <p:ph type="title"/>
          </p:nvPr>
        </p:nvSpPr>
        <p:spPr>
          <a:xfrm>
            <a:off x="1447800" y="0"/>
            <a:ext cx="7643812" cy="61595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Precision High-Tech Metal Products</a:t>
            </a:r>
          </a:p>
        </p:txBody>
      </p:sp>
      <p:sp>
        <p:nvSpPr>
          <p:cNvPr id="12292" name="Rectangle 4"/>
          <p:cNvSpPr>
            <a:spLocks/>
          </p:cNvSpPr>
          <p:nvPr/>
        </p:nvSpPr>
        <p:spPr bwMode="auto">
          <a:xfrm>
            <a:off x="114300" y="1219200"/>
            <a:ext cx="88519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China, Europe to Avon, MA</a:t>
            </a:r>
            <a:endParaRPr lang="en-US" sz="24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Workforce has doubled in last decade</a:t>
            </a:r>
            <a:endParaRPr lang="en-US" sz="24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$5 million in recent investments</a:t>
            </a:r>
            <a:endParaRPr lang="en-US" sz="24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endParaRPr lang="en-US" sz="2400" dirty="0">
              <a:latin typeface="Arial" charset="0"/>
              <a:ea typeface="ＭＳ Ｐゴシック" charset="0"/>
              <a:sym typeface="Arial" charset="0"/>
            </a:endParaRP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Delivery</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Freight cost</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IP risk</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Rising wages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Labor concessions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U.S. energy prices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Customers </a:t>
            </a:r>
            <a:r>
              <a:rPr lang="en-US" sz="2800" dirty="0" err="1">
                <a:latin typeface="Arial" charset="0"/>
                <a:ea typeface="ＭＳ Ｐゴシック" charset="0"/>
                <a:sym typeface="Arial" charset="0"/>
              </a:rPr>
              <a:t>reshoring</a:t>
            </a:r>
            <a:endParaRPr lang="en-US" sz="2800" dirty="0">
              <a:latin typeface="Arial" charset="0"/>
              <a:ea typeface="ＭＳ Ｐゴシック" charset="0"/>
              <a:sym typeface="Arial" charset="0"/>
            </a:endParaRPr>
          </a:p>
        </p:txBody>
      </p:sp>
      <p:sp>
        <p:nvSpPr>
          <p:cNvPr id="12293" name="Rectangle 5"/>
          <p:cNvSpPr>
            <a:spLocks/>
          </p:cNvSpPr>
          <p:nvPr/>
        </p:nvSpPr>
        <p:spPr bwMode="auto">
          <a:xfrm>
            <a:off x="192088" y="6108700"/>
            <a:ext cx="8775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Jon </a:t>
            </a:r>
            <a:r>
              <a:rPr lang="en-US" sz="1100" dirty="0" err="1">
                <a:solidFill>
                  <a:srgbClr val="190104"/>
                </a:solidFill>
                <a:latin typeface="Arial" charset="0"/>
                <a:ea typeface="ＭＳ Ｐゴシック" charset="0"/>
                <a:sym typeface="Arial" charset="0"/>
              </a:rPr>
              <a:t>Chesto</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Here are 10 Mass. manufacturers that are bringing work back to the U.S.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Boston Business Journal</a:t>
            </a:r>
            <a:r>
              <a:rPr lang="en-US" altLang="ja-JP" sz="1100" dirty="0">
                <a:solidFill>
                  <a:srgbClr val="190104"/>
                </a:solidFill>
                <a:latin typeface="Arial" charset="0"/>
                <a:ea typeface="Arial" charset="0"/>
                <a:cs typeface="Arial" charset="0"/>
                <a:sym typeface="Arial" charset="0"/>
              </a:rPr>
              <a:t>. May 16, 2014.</a:t>
            </a:r>
            <a:endParaRPr lang="en-US" altLang="ja-JP" sz="1100" dirty="0">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George Donnelly,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Boston Business Journal: </a:t>
            </a:r>
            <a:r>
              <a:rPr lang="en-US" altLang="ja-JP" sz="1100" dirty="0" err="1">
                <a:solidFill>
                  <a:srgbClr val="190104"/>
                </a:solidFill>
                <a:latin typeface="Arial" charset="0"/>
                <a:ea typeface="Arial" charset="0"/>
                <a:cs typeface="Arial" charset="0"/>
                <a:sym typeface="Arial" charset="0"/>
              </a:rPr>
              <a:t>Reshoring</a:t>
            </a:r>
            <a:r>
              <a:rPr lang="en-US" altLang="ja-JP" sz="1100" dirty="0">
                <a:solidFill>
                  <a:srgbClr val="190104"/>
                </a:solidFill>
                <a:latin typeface="Arial" charset="0"/>
                <a:ea typeface="Arial" charset="0"/>
                <a:cs typeface="Arial" charset="0"/>
                <a:sym typeface="Arial" charset="0"/>
              </a:rPr>
              <a:t> and Jobs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NECN/Boston Business Journal</a:t>
            </a:r>
            <a:r>
              <a:rPr lang="en-US" altLang="ja-JP" sz="1100" dirty="0">
                <a:solidFill>
                  <a:srgbClr val="190104"/>
                </a:solidFill>
                <a:latin typeface="Arial" charset="0"/>
                <a:ea typeface="Arial" charset="0"/>
                <a:cs typeface="Arial" charset="0"/>
                <a:sym typeface="Arial" charset="0"/>
              </a:rPr>
              <a:t>. May 14, 2014.</a:t>
            </a:r>
            <a:endParaRPr lang="en-US" sz="1100" dirty="0">
              <a:solidFill>
                <a:srgbClr val="190104"/>
              </a:solidFill>
              <a:latin typeface="Arial" charset="0"/>
              <a:ea typeface="Arial" charset="0"/>
              <a:cs typeface="Arial" charset="0"/>
              <a:sym typeface="Arial" charset="0"/>
            </a:endParaRPr>
          </a:p>
        </p:txBody>
      </p:sp>
      <p:pic>
        <p:nvPicPr>
          <p:cNvPr id="12294"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42025" y="795338"/>
            <a:ext cx="28956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12295"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0" y="2741613"/>
            <a:ext cx="22860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632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FEB1C252-D3FE-2645-9AA8-C97C1228DFFA}" type="slidenum">
              <a:rPr lang="en-US" sz="1800" smtClean="0">
                <a:solidFill>
                  <a:srgbClr val="000000"/>
                </a:solidFill>
                <a:latin typeface="Times New Roman" charset="0"/>
                <a:cs typeface="Times New Roman" charset="0"/>
                <a:sym typeface="Times New Roman" charset="0"/>
              </a:rPr>
              <a:pPr algn="r">
                <a:defRPr/>
              </a:pPr>
              <a:t>40</a:t>
            </a:fld>
            <a:endParaRPr lang="en-US" sz="1800" smtClean="0">
              <a:solidFill>
                <a:srgbClr val="000000"/>
              </a:solidFill>
              <a:latin typeface="Times New Roman" charset="0"/>
              <a:cs typeface="Times New Roman" charset="0"/>
              <a:sym typeface="Times New Roman" charset="0"/>
            </a:endParaRPr>
          </a:p>
        </p:txBody>
      </p:sp>
      <p:sp>
        <p:nvSpPr>
          <p:cNvPr id="54275" name="Rectangle 3"/>
          <p:cNvSpPr>
            <a:spLocks/>
          </p:cNvSpPr>
          <p:nvPr/>
        </p:nvSpPr>
        <p:spPr bwMode="auto">
          <a:xfrm>
            <a:off x="4267200" y="477838"/>
            <a:ext cx="44323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r"/>
            <a:r>
              <a:rPr lang="en-US" sz="3600">
                <a:solidFill>
                  <a:srgbClr val="2A2A40"/>
                </a:solidFill>
                <a:latin typeface="Arial" charset="0"/>
                <a:ea typeface="ＭＳ Ｐゴシック" charset="0"/>
                <a:sym typeface="Arial" charset="0"/>
              </a:rPr>
              <a:t>Carol Gregg         </a:t>
            </a:r>
          </a:p>
        </p:txBody>
      </p:sp>
      <p:sp>
        <p:nvSpPr>
          <p:cNvPr id="54276" name="Rectangle 4"/>
          <p:cNvSpPr>
            <a:spLocks/>
          </p:cNvSpPr>
          <p:nvPr/>
        </p:nvSpPr>
        <p:spPr bwMode="auto">
          <a:xfrm>
            <a:off x="152400" y="1600200"/>
            <a:ext cx="88519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pPr>
            <a:endParaRPr lang="en-US" sz="2800" dirty="0">
              <a:solidFill>
                <a:srgbClr val="2A2A40"/>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Highpoint, NC</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Transport cost: Oil prices</a:t>
            </a:r>
          </a:p>
        </p:txBody>
      </p:sp>
      <p:sp>
        <p:nvSpPr>
          <p:cNvPr id="54277" name="Rectangle 5"/>
          <p:cNvSpPr>
            <a:spLocks/>
          </p:cNvSpPr>
          <p:nvPr/>
        </p:nvSpPr>
        <p:spPr bwMode="auto">
          <a:xfrm>
            <a:off x="2817429" y="0"/>
            <a:ext cx="2973771"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38100" tIns="38100" rIns="38100" bIns="38100">
            <a:spAutoFit/>
          </a:bodyPr>
          <a:lstStyle/>
          <a:p>
            <a:pPr algn="l"/>
            <a:r>
              <a:rPr lang="en-US" sz="3200" dirty="0">
                <a:solidFill>
                  <a:srgbClr val="2A2A40"/>
                </a:solidFill>
                <a:latin typeface="Arial" charset="0"/>
                <a:ea typeface="ＭＳ Ｐゴシック" charset="0"/>
                <a:sym typeface="Arial" charset="0"/>
              </a:rPr>
              <a:t>Chinese Chests</a:t>
            </a:r>
          </a:p>
        </p:txBody>
      </p:sp>
      <p:pic>
        <p:nvPicPr>
          <p:cNvPr id="4" name="Picture 3" descr="Screen Shot 2015-02-19 at 1.39.30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43600" y="1066800"/>
            <a:ext cx="2844800" cy="557427"/>
          </a:xfrm>
          <a:prstGeom prst="rect">
            <a:avLst/>
          </a:prstGeom>
        </p:spPr>
      </p:pic>
    </p:spTree>
  </p:cSld>
  <p:clrMapOvr>
    <a:masterClrMapping/>
  </p:clrMapOvr>
  <p:transition xmlns:p14="http://schemas.microsoft.com/office/powerpoint/2010/mai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734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3664EC3F-3186-514A-8C02-696F92420C0D}" type="slidenum">
              <a:rPr lang="en-US" sz="1800" smtClean="0">
                <a:solidFill>
                  <a:srgbClr val="000000"/>
                </a:solidFill>
                <a:latin typeface="Times New Roman" charset="0"/>
                <a:cs typeface="Times New Roman" charset="0"/>
                <a:sym typeface="Times New Roman" charset="0"/>
              </a:rPr>
              <a:pPr algn="r">
                <a:defRPr/>
              </a:pPr>
              <a:t>41</a:t>
            </a:fld>
            <a:endParaRPr lang="en-US" sz="1800" smtClean="0">
              <a:solidFill>
                <a:srgbClr val="000000"/>
              </a:solidFill>
              <a:latin typeface="Times New Roman" charset="0"/>
              <a:cs typeface="Times New Roman" charset="0"/>
              <a:sym typeface="Times New Roman" charset="0"/>
            </a:endParaRPr>
          </a:p>
        </p:txBody>
      </p:sp>
      <p:sp>
        <p:nvSpPr>
          <p:cNvPr id="55299" name="Rectangle 3"/>
          <p:cNvSpPr>
            <a:spLocks/>
          </p:cNvSpPr>
          <p:nvPr/>
        </p:nvSpPr>
        <p:spPr bwMode="auto">
          <a:xfrm>
            <a:off x="-609600" y="-38100"/>
            <a:ext cx="72517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r"/>
            <a:r>
              <a:rPr lang="en-US" sz="3200" dirty="0">
                <a:solidFill>
                  <a:srgbClr val="2A2A40"/>
                </a:solidFill>
                <a:latin typeface="Arial" charset="0"/>
                <a:ea typeface="ＭＳ Ｐゴシック" charset="0"/>
                <a:sym typeface="Arial" charset="0"/>
              </a:rPr>
              <a:t>             Hydraulic Excavators</a:t>
            </a:r>
          </a:p>
        </p:txBody>
      </p:sp>
      <p:sp>
        <p:nvSpPr>
          <p:cNvPr id="55300" name="Rectangle 4"/>
          <p:cNvSpPr>
            <a:spLocks/>
          </p:cNvSpPr>
          <p:nvPr/>
        </p:nvSpPr>
        <p:spPr bwMode="auto">
          <a:xfrm>
            <a:off x="152400" y="1600200"/>
            <a:ext cx="88519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Will triple domestic production to supply N. America</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Shift from IL and Japan to Victoria, TX</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New plant</a:t>
            </a:r>
            <a:endParaRPr lang="en-US" sz="28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600,000 sq. ft.</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500 employees</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Akashi, Japan still supplies Asia</a:t>
            </a:r>
          </a:p>
        </p:txBody>
      </p:sp>
      <p:sp>
        <p:nvSpPr>
          <p:cNvPr id="55301" name="Rectangle 5"/>
          <p:cNvSpPr>
            <a:spLocks/>
          </p:cNvSpPr>
          <p:nvPr/>
        </p:nvSpPr>
        <p:spPr bwMode="auto">
          <a:xfrm>
            <a:off x="822325" y="5791200"/>
            <a:ext cx="62357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800">
                <a:solidFill>
                  <a:schemeClr val="tx1"/>
                </a:solidFill>
                <a:latin typeface="Arial" charset="0"/>
                <a:ea typeface="ＭＳ Ｐゴシック" charset="0"/>
                <a:sym typeface="Arial" charset="0"/>
              </a:rPr>
              <a:t>Source: WSJ 3/12/10 </a:t>
            </a:r>
            <a:r>
              <a:rPr lang="en-US" sz="1800">
                <a:solidFill>
                  <a:schemeClr val="tx1"/>
                </a:solidFill>
                <a:latin typeface="Arial Italic" charset="0"/>
                <a:ea typeface="ＭＳ Ｐゴシック" charset="0"/>
                <a:sym typeface="Arial Italic" charset="0"/>
              </a:rPr>
              <a:t>Caterpillar Joins 'Onshoring' Trend</a:t>
            </a:r>
          </a:p>
        </p:txBody>
      </p:sp>
      <p:pic>
        <p:nvPicPr>
          <p:cNvPr id="55302"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19800" y="720449"/>
            <a:ext cx="2895600" cy="842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837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C12C9759-E9F1-B544-B39F-15F135156AE6}" type="slidenum">
              <a:rPr lang="en-US" sz="1800" smtClean="0">
                <a:solidFill>
                  <a:srgbClr val="000000"/>
                </a:solidFill>
                <a:latin typeface="Times New Roman" charset="0"/>
                <a:cs typeface="Times New Roman" charset="0"/>
                <a:sym typeface="Times New Roman" charset="0"/>
              </a:rPr>
              <a:pPr algn="r">
                <a:defRPr/>
              </a:pPr>
              <a:t>42</a:t>
            </a:fld>
            <a:endParaRPr lang="en-US" sz="1800" smtClean="0">
              <a:solidFill>
                <a:srgbClr val="000000"/>
              </a:solidFill>
              <a:latin typeface="Times New Roman" charset="0"/>
              <a:cs typeface="Times New Roman" charset="0"/>
              <a:sym typeface="Times New Roman" charset="0"/>
            </a:endParaRPr>
          </a:p>
        </p:txBody>
      </p:sp>
      <p:sp>
        <p:nvSpPr>
          <p:cNvPr id="58371" name="Rectangle 3"/>
          <p:cNvSpPr>
            <a:spLocks noGrp="1" noChangeArrowheads="1"/>
          </p:cNvSpPr>
          <p:nvPr>
            <p:ph type="title"/>
          </p:nvPr>
        </p:nvSpPr>
        <p:spPr>
          <a:xfrm>
            <a:off x="1409700" y="0"/>
            <a:ext cx="6324600" cy="533400"/>
          </a:xfrm>
        </p:spPr>
        <p:txBody>
          <a:bodyPr/>
          <a:lstStyle/>
          <a:p>
            <a:pPr algn="ctr" eaLnBrk="1" hangingPunct="1">
              <a:defRPr/>
            </a:pPr>
            <a:r>
              <a:rPr lang="en-US" sz="3200" dirty="0" smtClean="0">
                <a:solidFill>
                  <a:srgbClr val="190104"/>
                </a:solidFill>
              </a:rPr>
              <a:t>Tractors &amp; Excavators</a:t>
            </a:r>
          </a:p>
        </p:txBody>
      </p:sp>
      <p:sp>
        <p:nvSpPr>
          <p:cNvPr id="56325" name="Rectangle 5"/>
          <p:cNvSpPr>
            <a:spLocks/>
          </p:cNvSpPr>
          <p:nvPr/>
        </p:nvSpPr>
        <p:spPr bwMode="auto">
          <a:xfrm>
            <a:off x="304800" y="6248400"/>
            <a:ext cx="8166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p>
            <a:pPr algn="l"/>
            <a:r>
              <a:rPr lang="en-US" sz="1100" dirty="0">
                <a:latin typeface="Arial" charset="0"/>
                <a:ea typeface="ＭＳ Ｐゴシック" charset="0"/>
                <a:sym typeface="Arial" charset="0"/>
              </a:rPr>
              <a:t>Sources: </a:t>
            </a:r>
            <a:r>
              <a:rPr lang="ja-JP" altLang="en-US" sz="1100" dirty="0">
                <a:latin typeface="Arial" charset="0"/>
                <a:ea typeface="ＭＳ Ｐゴシック" charset="0"/>
                <a:sym typeface="Arial" charset="0"/>
              </a:rPr>
              <a:t>“</a:t>
            </a:r>
            <a:r>
              <a:rPr lang="en-US" altLang="ja-JP" sz="1100" dirty="0">
                <a:latin typeface="Arial" charset="0"/>
                <a:ea typeface="Arial" charset="0"/>
                <a:cs typeface="Arial" charset="0"/>
                <a:sym typeface="Arial" charset="0"/>
              </a:rPr>
              <a:t>Production Lines to Roll Soon at CAT Plant.</a:t>
            </a:r>
            <a:r>
              <a:rPr lang="ja-JP" altLang="en-US" sz="1100" dirty="0">
                <a:latin typeface="Arial" charset="0"/>
                <a:ea typeface="ＭＳ Ｐゴシック" charset="0"/>
                <a:sym typeface="Arial" charset="0"/>
              </a:rPr>
              <a:t>”</a:t>
            </a:r>
            <a:r>
              <a:rPr lang="en-US" altLang="ja-JP" sz="1100" dirty="0">
                <a:latin typeface="Arial" charset="0"/>
                <a:ea typeface="Arial" charset="0"/>
                <a:cs typeface="Arial" charset="0"/>
                <a:sym typeface="Arial" charset="0"/>
              </a:rPr>
              <a:t> </a:t>
            </a:r>
            <a:r>
              <a:rPr lang="en-US" altLang="ja-JP" sz="1100" dirty="0" err="1">
                <a:latin typeface="Arial Italic" charset="0"/>
                <a:ea typeface="Arial Italic" charset="0"/>
                <a:cs typeface="Arial Italic" charset="0"/>
                <a:sym typeface="Arial Italic" charset="0"/>
              </a:rPr>
              <a:t>Manufacturing.net</a:t>
            </a:r>
            <a:r>
              <a:rPr lang="en-US" altLang="ja-JP" sz="1100" dirty="0">
                <a:latin typeface="Arial" charset="0"/>
                <a:ea typeface="Arial" charset="0"/>
                <a:cs typeface="Arial" charset="0"/>
                <a:sym typeface="Arial" charset="0"/>
              </a:rPr>
              <a:t>. October 23, 2013.</a:t>
            </a:r>
            <a:endParaRPr lang="en-US" altLang="ja-JP" sz="1100" dirty="0">
              <a:solidFill>
                <a:schemeClr val="tx1"/>
              </a:solidFill>
              <a:latin typeface="Arial" charset="0"/>
              <a:ea typeface="Lucida Grande" charset="0"/>
              <a:cs typeface="Lucida Grande" charset="0"/>
              <a:sym typeface="Arial" charset="0"/>
            </a:endParaRPr>
          </a:p>
          <a:p>
            <a:pPr algn="l"/>
            <a:r>
              <a:rPr lang="en-US" sz="1100" dirty="0">
                <a:latin typeface="Arial" charset="0"/>
                <a:ea typeface="Arial" charset="0"/>
                <a:cs typeface="Arial" charset="0"/>
                <a:sym typeface="Arial" charset="0"/>
              </a:rPr>
              <a:t>Harry Bradford, </a:t>
            </a:r>
            <a:r>
              <a:rPr lang="ja-JP" altLang="en-US" sz="1100" dirty="0">
                <a:latin typeface="Arial" charset="0"/>
                <a:ea typeface="ＭＳ Ｐゴシック" charset="0"/>
                <a:sym typeface="Arial" charset="0"/>
              </a:rPr>
              <a:t>“</a:t>
            </a:r>
            <a:r>
              <a:rPr lang="en-US" altLang="ja-JP" sz="1100" dirty="0">
                <a:latin typeface="Arial" charset="0"/>
                <a:ea typeface="Arial" charset="0"/>
                <a:cs typeface="Arial" charset="0"/>
                <a:sym typeface="Arial" charset="0"/>
              </a:rPr>
              <a:t>11 American Companies That Brought Jobs Back Home.</a:t>
            </a:r>
            <a:r>
              <a:rPr lang="ja-JP" altLang="en-US" sz="1100" dirty="0">
                <a:latin typeface="Arial" charset="0"/>
                <a:ea typeface="ＭＳ Ｐゴシック" charset="0"/>
                <a:sym typeface="Arial" charset="0"/>
              </a:rPr>
              <a:t>”</a:t>
            </a:r>
            <a:r>
              <a:rPr lang="en-US" altLang="ja-JP" sz="1100" dirty="0">
                <a:latin typeface="Arial" charset="0"/>
                <a:ea typeface="Arial" charset="0"/>
                <a:cs typeface="Arial" charset="0"/>
                <a:sym typeface="Arial" charset="0"/>
              </a:rPr>
              <a:t> </a:t>
            </a:r>
            <a:r>
              <a:rPr lang="en-US" altLang="ja-JP" sz="1100" dirty="0">
                <a:latin typeface="Arial Italic" charset="0"/>
                <a:ea typeface="Arial Italic" charset="0"/>
                <a:cs typeface="Arial Italic" charset="0"/>
                <a:sym typeface="Arial Italic" charset="0"/>
              </a:rPr>
              <a:t>Huffington Post</a:t>
            </a:r>
            <a:r>
              <a:rPr lang="en-US" altLang="ja-JP" sz="1100" dirty="0">
                <a:latin typeface="Arial" charset="0"/>
                <a:ea typeface="Arial" charset="0"/>
                <a:cs typeface="Arial" charset="0"/>
                <a:sym typeface="Arial" charset="0"/>
              </a:rPr>
              <a:t>. May 31, 2014.</a:t>
            </a:r>
            <a:endParaRPr lang="en-US" sz="1100" dirty="0">
              <a:latin typeface="Arial" charset="0"/>
              <a:ea typeface="Arial" charset="0"/>
              <a:cs typeface="Arial" charset="0"/>
              <a:sym typeface="Arial" charset="0"/>
            </a:endParaRPr>
          </a:p>
        </p:txBody>
      </p:sp>
      <p:pic>
        <p:nvPicPr>
          <p:cNvPr id="56326"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838200"/>
            <a:ext cx="3306763" cy="60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8" name="Rectangle 4"/>
          <p:cNvSpPr>
            <a:spLocks/>
          </p:cNvSpPr>
          <p:nvPr/>
        </p:nvSpPr>
        <p:spPr bwMode="auto">
          <a:xfrm>
            <a:off x="533400" y="2286000"/>
            <a:ext cx="88519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Japan to Bogart, GA</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1,400 production jobs</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smtClean="0">
                <a:solidFill>
                  <a:srgbClr val="2A2A40"/>
                </a:solidFill>
                <a:latin typeface="Arial" charset="0"/>
                <a:ea typeface="ＭＳ Ｐゴシック" charset="0"/>
                <a:sym typeface="Arial" charset="0"/>
              </a:rPr>
              <a:t>Freight cost</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smtClean="0">
                <a:solidFill>
                  <a:srgbClr val="2A2A40"/>
                </a:solidFill>
                <a:latin typeface="Arial" charset="0"/>
                <a:ea typeface="ＭＳ Ｐゴシック" charset="0"/>
                <a:sym typeface="Arial" charset="0"/>
              </a:rPr>
              <a:t>U.S. energy price</a:t>
            </a:r>
            <a:endParaRPr lang="en-US" sz="2400" dirty="0">
              <a:solidFill>
                <a:srgbClr val="666699"/>
              </a:solidFill>
              <a:latin typeface="Arial" charset="0"/>
              <a:ea typeface="ＭＳ Ｐゴシック" charset="0"/>
              <a:sym typeface="Arial" charset="0"/>
            </a:endParaRPr>
          </a:p>
        </p:txBody>
      </p:sp>
    </p:spTree>
  </p:cSld>
  <p:clrMapOvr>
    <a:masterClrMapping/>
  </p:clrMapOvr>
  <p:transition xmlns:p14="http://schemas.microsoft.com/office/powerpoint/2010/mai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939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4A479D5F-B476-604D-A4F0-2A6D684DB168}" type="slidenum">
              <a:rPr lang="en-US" sz="1800" smtClean="0">
                <a:solidFill>
                  <a:srgbClr val="000000"/>
                </a:solidFill>
                <a:latin typeface="Times New Roman" charset="0"/>
                <a:cs typeface="Times New Roman" charset="0"/>
                <a:sym typeface="Times New Roman" charset="0"/>
              </a:rPr>
              <a:pPr algn="r">
                <a:defRPr/>
              </a:pPr>
              <a:t>43</a:t>
            </a:fld>
            <a:endParaRPr lang="en-US" sz="1800" smtClean="0">
              <a:solidFill>
                <a:srgbClr val="000000"/>
              </a:solidFill>
              <a:latin typeface="Times New Roman" charset="0"/>
              <a:cs typeface="Times New Roman" charset="0"/>
              <a:sym typeface="Times New Roman" charset="0"/>
            </a:endParaRPr>
          </a:p>
        </p:txBody>
      </p:sp>
      <p:sp>
        <p:nvSpPr>
          <p:cNvPr id="57347" name="Rectangle 3"/>
          <p:cNvSpPr>
            <a:spLocks/>
          </p:cNvSpPr>
          <p:nvPr/>
        </p:nvSpPr>
        <p:spPr bwMode="auto">
          <a:xfrm>
            <a:off x="1676400" y="0"/>
            <a:ext cx="63373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Candles</a:t>
            </a:r>
          </a:p>
        </p:txBody>
      </p:sp>
      <p:sp>
        <p:nvSpPr>
          <p:cNvPr id="57348" name="Rectangle 4"/>
          <p:cNvSpPr>
            <a:spLocks/>
          </p:cNvSpPr>
          <p:nvPr/>
        </p:nvSpPr>
        <p:spPr bwMode="auto">
          <a:xfrm>
            <a:off x="152400" y="1841500"/>
            <a:ext cx="885190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Production moved from China to Mexico to Vietnam to Glen </a:t>
            </a:r>
            <a:r>
              <a:rPr lang="en-US" sz="2800" dirty="0" err="1">
                <a:solidFill>
                  <a:srgbClr val="2A2A40"/>
                </a:solidFill>
                <a:latin typeface="Arial" charset="0"/>
                <a:ea typeface="ＭＳ Ｐゴシック" charset="0"/>
                <a:sym typeface="Arial" charset="0"/>
              </a:rPr>
              <a:t>Burnie</a:t>
            </a:r>
            <a:r>
              <a:rPr lang="en-US" sz="2800" dirty="0">
                <a:solidFill>
                  <a:srgbClr val="2A2A40"/>
                </a:solidFill>
                <a:latin typeface="Arial" charset="0"/>
                <a:ea typeface="ＭＳ Ｐゴシック" charset="0"/>
                <a:sym typeface="Arial" charset="0"/>
              </a:rPr>
              <a:t>, MD</a:t>
            </a:r>
            <a:endParaRPr lang="en-US" sz="24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$5 million capital investment in Maryland</a:t>
            </a:r>
            <a:endParaRPr lang="en-US" sz="24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4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Rising labor costs</a:t>
            </a:r>
            <a:endParaRPr lang="en-US" sz="2400" dirty="0">
              <a:solidFill>
                <a:srgbClr val="666699"/>
              </a:solidFill>
              <a:latin typeface="Arial" charset="0"/>
              <a:ea typeface="ＭＳ Ｐゴシック" charset="0"/>
              <a:sym typeface="Arial" charset="0"/>
            </a:endParaRPr>
          </a:p>
          <a:p>
            <a:pPr marL="760413" lvl="1" indent="-303213" algn="l">
              <a:spcBef>
                <a:spcPts val="4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Shipping and freight cost</a:t>
            </a:r>
            <a:endParaRPr lang="en-US" sz="2400" dirty="0">
              <a:solidFill>
                <a:srgbClr val="666699"/>
              </a:solidFill>
              <a:latin typeface="Arial" charset="0"/>
              <a:ea typeface="ＭＳ Ｐゴシック" charset="0"/>
              <a:sym typeface="Arial" charset="0"/>
            </a:endParaRPr>
          </a:p>
          <a:p>
            <a:pPr marL="760413" lvl="1" indent="-303213" algn="l">
              <a:spcBef>
                <a:spcPts val="4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Time to market</a:t>
            </a:r>
            <a:endParaRPr lang="en-US" sz="2400" dirty="0">
              <a:solidFill>
                <a:srgbClr val="666699"/>
              </a:solidFill>
              <a:latin typeface="Arial" charset="0"/>
              <a:ea typeface="ＭＳ Ｐゴシック" charset="0"/>
              <a:sym typeface="Arial" charset="0"/>
            </a:endParaRPr>
          </a:p>
          <a:p>
            <a:pPr marL="760413" lvl="1" indent="-303213" algn="l">
              <a:spcBef>
                <a:spcPts val="4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Inventory</a:t>
            </a:r>
            <a:endParaRPr lang="en-US" sz="2400" dirty="0">
              <a:solidFill>
                <a:srgbClr val="666699"/>
              </a:solidFill>
              <a:latin typeface="Arial" charset="0"/>
              <a:ea typeface="ＭＳ Ｐゴシック" charset="0"/>
              <a:sym typeface="Arial" charset="0"/>
            </a:endParaRPr>
          </a:p>
          <a:p>
            <a:pPr marL="760413" lvl="1" indent="-303213" algn="l">
              <a:spcBef>
                <a:spcPts val="4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Technology</a:t>
            </a:r>
            <a:endParaRPr lang="en-US" sz="2400" dirty="0">
              <a:solidFill>
                <a:srgbClr val="666699"/>
              </a:solidFill>
              <a:latin typeface="Arial" charset="0"/>
              <a:ea typeface="ＭＳ Ｐゴシック" charset="0"/>
              <a:sym typeface="Arial" charset="0"/>
            </a:endParaRPr>
          </a:p>
          <a:p>
            <a:pPr marL="760413" lvl="1" indent="-303213" algn="l">
              <a:spcBef>
                <a:spcPts val="4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Customer demand for Made in USA</a:t>
            </a:r>
          </a:p>
        </p:txBody>
      </p:sp>
      <p:sp>
        <p:nvSpPr>
          <p:cNvPr id="57349" name="Rectangle 5"/>
          <p:cNvSpPr>
            <a:spLocks/>
          </p:cNvSpPr>
          <p:nvPr/>
        </p:nvSpPr>
        <p:spPr bwMode="auto">
          <a:xfrm>
            <a:off x="152400" y="6324600"/>
            <a:ext cx="8851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Chris Morris, CNBC.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Re-Shoring: Manufacturers Make a U-Turn.</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May 23, 2012. </a:t>
            </a:r>
            <a:r>
              <a:rPr lang="en-US" altLang="ja-JP" sz="1100" dirty="0">
                <a:latin typeface="Arial" charset="0"/>
                <a:ea typeface="Arial" charset="0"/>
                <a:cs typeface="Arial" charset="0"/>
                <a:sym typeface="Arial" charset="0"/>
              </a:rPr>
              <a:t>http://www.cnbc.com/id/47535355</a:t>
            </a:r>
            <a:r>
              <a:rPr lang="en-US" altLang="ja-JP" sz="1100" dirty="0">
                <a:solidFill>
                  <a:srgbClr val="190104"/>
                </a:solidFill>
                <a:latin typeface="Arial" charset="0"/>
                <a:ea typeface="Arial" charset="0"/>
                <a:cs typeface="Arial" charset="0"/>
                <a:sym typeface="Arial" charset="0"/>
              </a:rPr>
              <a:t>.</a:t>
            </a:r>
            <a:endParaRPr lang="en-US" sz="1100" dirty="0">
              <a:solidFill>
                <a:srgbClr val="190104"/>
              </a:solidFill>
              <a:latin typeface="Arial" charset="0"/>
              <a:ea typeface="Arial" charset="0"/>
              <a:cs typeface="Arial" charset="0"/>
              <a:sym typeface="Arial" charset="0"/>
            </a:endParaRPr>
          </a:p>
        </p:txBody>
      </p:sp>
      <p:pic>
        <p:nvPicPr>
          <p:cNvPr id="5735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53000" y="838200"/>
            <a:ext cx="3835400" cy="47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041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8FB5DBFF-89CB-7D49-AF87-9FAC86256BBB}" type="slidenum">
              <a:rPr lang="en-US" sz="1800" smtClean="0">
                <a:solidFill>
                  <a:srgbClr val="000000"/>
                </a:solidFill>
                <a:latin typeface="Times New Roman" charset="0"/>
                <a:cs typeface="Times New Roman" charset="0"/>
                <a:sym typeface="Times New Roman" charset="0"/>
              </a:rPr>
              <a:pPr algn="r">
                <a:defRPr/>
              </a:pPr>
              <a:t>44</a:t>
            </a:fld>
            <a:endParaRPr lang="en-US" sz="1800" smtClean="0">
              <a:solidFill>
                <a:srgbClr val="000000"/>
              </a:solidFill>
              <a:latin typeface="Times New Roman" charset="0"/>
              <a:cs typeface="Times New Roman" charset="0"/>
              <a:sym typeface="Times New Roman" charset="0"/>
            </a:endParaRPr>
          </a:p>
        </p:txBody>
      </p:sp>
      <p:sp>
        <p:nvSpPr>
          <p:cNvPr id="60419" name="Rectangle 3"/>
          <p:cNvSpPr>
            <a:spLocks noGrp="1" noChangeArrowheads="1"/>
          </p:cNvSpPr>
          <p:nvPr>
            <p:ph type="title"/>
          </p:nvPr>
        </p:nvSpPr>
        <p:spPr>
          <a:xfrm>
            <a:off x="952500" y="0"/>
            <a:ext cx="7239000" cy="1004888"/>
          </a:xfrm>
        </p:spPr>
        <p:txBody>
          <a:bodyPr/>
          <a:lstStyle/>
          <a:p>
            <a:pPr algn="ctr" eaLnBrk="1" hangingPunct="1">
              <a:defRPr/>
            </a:pPr>
            <a:r>
              <a:rPr lang="en-US" sz="3200" dirty="0" smtClean="0">
                <a:solidFill>
                  <a:srgbClr val="190104"/>
                </a:solidFill>
              </a:rPr>
              <a:t>Exotic Firearms</a:t>
            </a:r>
            <a:br>
              <a:rPr lang="en-US" sz="3200" dirty="0" smtClean="0">
                <a:solidFill>
                  <a:srgbClr val="190104"/>
                </a:solidFill>
              </a:rPr>
            </a:br>
            <a:r>
              <a:rPr lang="en-US" sz="3200" dirty="0" smtClean="0">
                <a:solidFill>
                  <a:srgbClr val="190104"/>
                </a:solidFill>
              </a:rPr>
              <a:t>(</a:t>
            </a:r>
            <a:r>
              <a:rPr lang="en-US" sz="3200" dirty="0">
                <a:solidFill>
                  <a:srgbClr val="2A2A40"/>
                </a:solidFill>
                <a:latin typeface="Arial" charset="0"/>
                <a:ea typeface="ＭＳ Ｐゴシック" charset="0"/>
              </a:rPr>
              <a:t>Foreign Direct Investment</a:t>
            </a:r>
            <a:r>
              <a:rPr lang="en-US" sz="3200" dirty="0" smtClean="0">
                <a:solidFill>
                  <a:srgbClr val="190104"/>
                </a:solidFill>
              </a:rPr>
              <a:t>)</a:t>
            </a:r>
          </a:p>
        </p:txBody>
      </p:sp>
      <p:sp>
        <p:nvSpPr>
          <p:cNvPr id="58373" name="Rectangle 5"/>
          <p:cNvSpPr>
            <a:spLocks/>
          </p:cNvSpPr>
          <p:nvPr/>
        </p:nvSpPr>
        <p:spPr bwMode="auto">
          <a:xfrm>
            <a:off x="304800" y="6248400"/>
            <a:ext cx="8166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p>
            <a:pPr algn="l"/>
            <a:r>
              <a:rPr lang="en-US" sz="1100" dirty="0">
                <a:latin typeface="Arial" charset="0"/>
                <a:ea typeface="ＭＳ Ｐゴシック" charset="0"/>
                <a:sym typeface="Arial" charset="0"/>
              </a:rPr>
              <a:t>Source: Therese </a:t>
            </a:r>
            <a:r>
              <a:rPr lang="en-US" sz="1100" dirty="0" err="1">
                <a:latin typeface="Arial" charset="0"/>
                <a:ea typeface="ＭＳ Ｐゴシック" charset="0"/>
                <a:sym typeface="Arial" charset="0"/>
              </a:rPr>
              <a:t>Yacenda</a:t>
            </a:r>
            <a:r>
              <a:rPr lang="en-US" sz="1100" dirty="0">
                <a:latin typeface="Arial" charset="0"/>
                <a:ea typeface="ＭＳ Ｐゴシック" charset="0"/>
                <a:sym typeface="Arial" charset="0"/>
              </a:rPr>
              <a:t>, </a:t>
            </a:r>
            <a:r>
              <a:rPr lang="ja-JP" altLang="en-US" sz="1100" dirty="0">
                <a:latin typeface="Arial" charset="0"/>
                <a:ea typeface="ＭＳ Ｐゴシック" charset="0"/>
                <a:sym typeface="Arial" charset="0"/>
              </a:rPr>
              <a:t>“</a:t>
            </a:r>
            <a:r>
              <a:rPr lang="en-US" altLang="ja-JP" sz="1100" dirty="0">
                <a:latin typeface="Arial" charset="0"/>
                <a:ea typeface="Arial" charset="0"/>
                <a:cs typeface="Arial" charset="0"/>
                <a:sym typeface="Arial" charset="0"/>
              </a:rPr>
              <a:t>Going Native – An Exotic Firearms Maker.</a:t>
            </a:r>
            <a:r>
              <a:rPr lang="ja-JP" altLang="en-US" sz="1100" dirty="0">
                <a:latin typeface="Arial" charset="0"/>
                <a:ea typeface="ＭＳ Ｐゴシック" charset="0"/>
                <a:sym typeface="Arial" charset="0"/>
              </a:rPr>
              <a:t>”</a:t>
            </a:r>
            <a:r>
              <a:rPr lang="en-US" altLang="ja-JP" sz="1100" dirty="0">
                <a:latin typeface="Arial" charset="0"/>
                <a:ea typeface="Arial" charset="0"/>
                <a:cs typeface="Arial" charset="0"/>
                <a:sym typeface="Arial" charset="0"/>
              </a:rPr>
              <a:t> </a:t>
            </a:r>
            <a:r>
              <a:rPr lang="en-US" altLang="ja-JP" sz="1100" dirty="0">
                <a:latin typeface="Arial Italic" charset="0"/>
                <a:ea typeface="Arial Italic" charset="0"/>
                <a:cs typeface="Arial Italic" charset="0"/>
                <a:sym typeface="Arial Italic" charset="0"/>
              </a:rPr>
              <a:t>Accelerated Buy Sell</a:t>
            </a:r>
            <a:r>
              <a:rPr lang="en-US" altLang="ja-JP" sz="1100" dirty="0">
                <a:latin typeface="Arial" charset="0"/>
                <a:ea typeface="Arial" charset="0"/>
                <a:cs typeface="Arial" charset="0"/>
                <a:sym typeface="Arial" charset="0"/>
              </a:rPr>
              <a:t>. March 28, 2014.</a:t>
            </a:r>
            <a:endParaRPr lang="en-US" altLang="ja-JP" sz="1100" dirty="0">
              <a:solidFill>
                <a:schemeClr val="tx1"/>
              </a:solidFill>
              <a:latin typeface="Arial" charset="0"/>
              <a:ea typeface="Lucida Grande" charset="0"/>
              <a:cs typeface="Lucida Grande" charset="0"/>
              <a:sym typeface="Arial" charset="0"/>
            </a:endParaRPr>
          </a:p>
          <a:p>
            <a:pPr algn="l"/>
            <a:r>
              <a:rPr lang="en-US" sz="1100" dirty="0">
                <a:latin typeface="Arial" charset="0"/>
                <a:ea typeface="Arial" charset="0"/>
                <a:cs typeface="Arial" charset="0"/>
                <a:sym typeface="Arial" charset="0"/>
              </a:rPr>
              <a:t>Aaron Smith. </a:t>
            </a:r>
            <a:r>
              <a:rPr lang="ja-JP" altLang="en-US" sz="1100" dirty="0">
                <a:latin typeface="Arial" charset="0"/>
                <a:ea typeface="ＭＳ Ｐゴシック" charset="0"/>
                <a:sym typeface="Arial" charset="0"/>
              </a:rPr>
              <a:t>“</a:t>
            </a:r>
            <a:r>
              <a:rPr lang="en-US" altLang="ja-JP" sz="1100" dirty="0">
                <a:latin typeface="Arial" charset="0"/>
                <a:ea typeface="Arial" charset="0"/>
                <a:cs typeface="Arial" charset="0"/>
                <a:sym typeface="Arial" charset="0"/>
              </a:rPr>
              <a:t>Italian </a:t>
            </a:r>
            <a:r>
              <a:rPr lang="en-US" altLang="ja-JP" sz="1100" dirty="0" err="1">
                <a:latin typeface="Arial" charset="0"/>
                <a:ea typeface="Arial" charset="0"/>
                <a:cs typeface="Arial" charset="0"/>
                <a:sym typeface="Arial" charset="0"/>
              </a:rPr>
              <a:t>gunmaker</a:t>
            </a:r>
            <a:r>
              <a:rPr lang="en-US" altLang="ja-JP" sz="1100" dirty="0">
                <a:latin typeface="Arial" charset="0"/>
                <a:ea typeface="Arial" charset="0"/>
                <a:cs typeface="Arial" charset="0"/>
                <a:sym typeface="Arial" charset="0"/>
              </a:rPr>
              <a:t> brings factory jobs to U.S.</a:t>
            </a:r>
            <a:r>
              <a:rPr lang="ja-JP" altLang="en-US" sz="1100" dirty="0">
                <a:latin typeface="Arial" charset="0"/>
                <a:ea typeface="ＭＳ Ｐゴシック" charset="0"/>
                <a:sym typeface="Arial" charset="0"/>
              </a:rPr>
              <a:t>”</a:t>
            </a:r>
            <a:r>
              <a:rPr lang="en-US" altLang="ja-JP" sz="1100" dirty="0">
                <a:latin typeface="Arial" charset="0"/>
                <a:ea typeface="Arial" charset="0"/>
                <a:cs typeface="Arial" charset="0"/>
                <a:sym typeface="Arial" charset="0"/>
              </a:rPr>
              <a:t> </a:t>
            </a:r>
            <a:r>
              <a:rPr lang="en-US" altLang="ja-JP" sz="1100" dirty="0" err="1">
                <a:latin typeface="Arial Italic" charset="0"/>
                <a:ea typeface="Arial Italic" charset="0"/>
                <a:cs typeface="Arial Italic" charset="0"/>
                <a:sym typeface="Arial Italic" charset="0"/>
              </a:rPr>
              <a:t>CNNMoney</a:t>
            </a:r>
            <a:r>
              <a:rPr lang="en-US" altLang="ja-JP" sz="1100" dirty="0">
                <a:latin typeface="Arial" charset="0"/>
                <a:ea typeface="Arial" charset="0"/>
                <a:cs typeface="Arial" charset="0"/>
                <a:sym typeface="Arial" charset="0"/>
              </a:rPr>
              <a:t>. February 20, 2014.</a:t>
            </a:r>
            <a:endParaRPr lang="en-US" sz="1100" dirty="0">
              <a:latin typeface="Arial" charset="0"/>
              <a:ea typeface="Arial" charset="0"/>
              <a:cs typeface="Arial" charset="0"/>
              <a:sym typeface="Arial" charset="0"/>
            </a:endParaRPr>
          </a:p>
        </p:txBody>
      </p:sp>
      <p:pic>
        <p:nvPicPr>
          <p:cNvPr id="58374"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57875" y="1047750"/>
            <a:ext cx="28194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2" name="Rectangle 1"/>
          <p:cNvSpPr/>
          <p:nvPr/>
        </p:nvSpPr>
        <p:spPr>
          <a:xfrm>
            <a:off x="228600" y="2743200"/>
            <a:ext cx="4572000" cy="1933863"/>
          </a:xfrm>
          <a:prstGeom prst="rect">
            <a:avLst/>
          </a:prstGeom>
        </p:spPr>
        <p:txBody>
          <a:bodyPr>
            <a:spAutoFit/>
          </a:bodyPr>
          <a:lstStyle/>
          <a:p>
            <a:pPr marL="303213" indent="-303213" algn="l">
              <a:buClr>
                <a:srgbClr val="E40B2A"/>
              </a:buClr>
              <a:buSzPct val="80000"/>
              <a:buFont typeface="Arial" charset="0"/>
              <a:buChar char="●"/>
            </a:pPr>
            <a:r>
              <a:rPr lang="en-US" sz="2800" dirty="0" smtClean="0">
                <a:solidFill>
                  <a:srgbClr val="2A2A40"/>
                </a:solidFill>
                <a:latin typeface="Arial" charset="0"/>
                <a:ea typeface="ＭＳ Ｐゴシック" charset="0"/>
                <a:sym typeface="Arial" charset="0"/>
              </a:rPr>
              <a:t>Italy to Dayton, OH</a:t>
            </a:r>
            <a:endParaRPr lang="en-US" sz="24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Arial" charset="0"/>
              <a:buChar char="●"/>
            </a:pPr>
            <a:r>
              <a:rPr lang="en-US" sz="2800" dirty="0" smtClean="0">
                <a:solidFill>
                  <a:srgbClr val="2A2A40"/>
                </a:solidFill>
                <a:latin typeface="Arial" charset="0"/>
                <a:ea typeface="ＭＳ Ｐゴシック" charset="0"/>
                <a:sym typeface="Arial" charset="0"/>
              </a:rPr>
              <a:t>16 jobs</a:t>
            </a:r>
            <a:endParaRPr lang="en-US" sz="24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400"/>
              </a:spcBef>
              <a:buClr>
                <a:srgbClr val="E40B2A"/>
              </a:buClr>
              <a:buSzPct val="69000"/>
              <a:buFont typeface="Arial" charset="0"/>
              <a:buChar char="●"/>
            </a:pPr>
            <a:r>
              <a:rPr lang="en-US" sz="2400" dirty="0" smtClean="0">
                <a:solidFill>
                  <a:srgbClr val="2A2A40"/>
                </a:solidFill>
                <a:latin typeface="Arial" charset="0"/>
                <a:ea typeface="ＭＳ Ｐゴシック" charset="0"/>
                <a:sym typeface="Arial" charset="0"/>
              </a:rPr>
              <a:t>Proximity to market</a:t>
            </a:r>
            <a:endParaRPr lang="en-US" sz="2400" dirty="0">
              <a:solidFill>
                <a:srgbClr val="666699"/>
              </a:solidFill>
              <a:latin typeface="Arial" charset="0"/>
              <a:ea typeface="ＭＳ Ｐゴシック" charset="0"/>
              <a:sym typeface="Arial" charset="0"/>
            </a:endParaRPr>
          </a:p>
        </p:txBody>
      </p:sp>
    </p:spTree>
  </p:cSld>
  <p:clrMapOvr>
    <a:masterClrMapping/>
  </p:clrMapOvr>
  <p:transition xmlns:p14="http://schemas.microsoft.com/office/powerpoint/2010/mai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144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14539EA0-E8B9-F24B-9AE6-CDA6DA4B66FE}" type="slidenum">
              <a:rPr lang="en-US" sz="1800" smtClean="0">
                <a:solidFill>
                  <a:srgbClr val="000000"/>
                </a:solidFill>
                <a:latin typeface="Times New Roman" charset="0"/>
                <a:cs typeface="Times New Roman" charset="0"/>
                <a:sym typeface="Times New Roman" charset="0"/>
              </a:rPr>
              <a:pPr algn="r">
                <a:defRPr/>
              </a:pPr>
              <a:t>45</a:t>
            </a:fld>
            <a:endParaRPr lang="en-US" sz="1800" smtClean="0">
              <a:solidFill>
                <a:srgbClr val="000000"/>
              </a:solidFill>
              <a:latin typeface="Times New Roman" charset="0"/>
              <a:cs typeface="Times New Roman" charset="0"/>
              <a:sym typeface="Times New Roman" charset="0"/>
            </a:endParaRPr>
          </a:p>
        </p:txBody>
      </p:sp>
      <p:sp>
        <p:nvSpPr>
          <p:cNvPr id="59395" name="Rectangle 3"/>
          <p:cNvSpPr>
            <a:spLocks/>
          </p:cNvSpPr>
          <p:nvPr/>
        </p:nvSpPr>
        <p:spPr bwMode="auto">
          <a:xfrm>
            <a:off x="2209800" y="-90488"/>
            <a:ext cx="53467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nchor="ctr"/>
          <a:lstStyle/>
          <a:p>
            <a:r>
              <a:rPr lang="en-US" sz="3200" dirty="0">
                <a:solidFill>
                  <a:srgbClr val="2A2A40"/>
                </a:solidFill>
                <a:latin typeface="Arial" charset="0"/>
                <a:ea typeface="ＭＳ Ｐゴシック" charset="0"/>
                <a:sym typeface="Arial" charset="0"/>
              </a:rPr>
              <a:t>Greek Yogurt</a:t>
            </a:r>
            <a:br>
              <a:rPr lang="en-US" sz="3200" dirty="0">
                <a:solidFill>
                  <a:srgbClr val="2A2A40"/>
                </a:solidFill>
                <a:latin typeface="Arial" charset="0"/>
                <a:ea typeface="ＭＳ Ｐゴシック" charset="0"/>
                <a:sym typeface="Arial" charset="0"/>
              </a:rPr>
            </a:br>
            <a:r>
              <a:rPr lang="en-US" sz="3200" dirty="0">
                <a:solidFill>
                  <a:srgbClr val="2A2A40"/>
                </a:solidFill>
                <a:latin typeface="Arial" charset="0"/>
                <a:ea typeface="ＭＳ Ｐゴシック" charset="0"/>
                <a:sym typeface="Arial" charset="0"/>
              </a:rPr>
              <a:t>(Kept from Offshoring)</a:t>
            </a:r>
          </a:p>
        </p:txBody>
      </p:sp>
      <p:sp>
        <p:nvSpPr>
          <p:cNvPr id="59396" name="Rectangle 4"/>
          <p:cNvSpPr>
            <a:spLocks/>
          </p:cNvSpPr>
          <p:nvPr/>
        </p:nvSpPr>
        <p:spPr bwMode="auto">
          <a:xfrm>
            <a:off x="0" y="1463675"/>
            <a:ext cx="8851900"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652463" indent="-196850" algn="l">
              <a:spcBef>
                <a:spcPts val="400"/>
              </a:spcBef>
              <a:buClr>
                <a:srgbClr val="E40B2A"/>
              </a:buClr>
              <a:buSzPct val="69000"/>
              <a:buFont typeface="Arial" charset="0"/>
              <a:buChar char="●"/>
            </a:pPr>
            <a:r>
              <a:rPr lang="en-US" sz="2800" dirty="0">
                <a:solidFill>
                  <a:srgbClr val="2A2A40"/>
                </a:solidFill>
                <a:latin typeface="Arial" charset="0"/>
                <a:ea typeface="ＭＳ Ｐゴシック" charset="0"/>
                <a:sym typeface="Arial" charset="0"/>
              </a:rPr>
              <a:t>Twin Falls, ID</a:t>
            </a:r>
            <a:endParaRPr lang="en-US" sz="2800" dirty="0">
              <a:solidFill>
                <a:srgbClr val="666699"/>
              </a:solidFill>
              <a:latin typeface="Arial" charset="0"/>
              <a:ea typeface="ＭＳ Ｐゴシック" charset="0"/>
              <a:sym typeface="Arial" charset="0"/>
            </a:endParaRPr>
          </a:p>
          <a:p>
            <a:pPr marL="1054100" lvl="1" indent="-139700" algn="l">
              <a:spcBef>
                <a:spcPts val="400"/>
              </a:spcBef>
              <a:buClr>
                <a:srgbClr val="E40B2A"/>
              </a:buClr>
              <a:buSzPct val="64000"/>
              <a:buFont typeface="Arial" charset="0"/>
              <a:buChar char="●"/>
            </a:pPr>
            <a:r>
              <a:rPr lang="en-US" sz="2400" dirty="0" smtClean="0">
                <a:solidFill>
                  <a:srgbClr val="2A2A40"/>
                </a:solidFill>
                <a:latin typeface="Arial" charset="0"/>
                <a:ea typeface="ＭＳ Ｐゴシック" charset="0"/>
                <a:sym typeface="Arial" charset="0"/>
              </a:rPr>
              <a:t> 1000 </a:t>
            </a:r>
            <a:r>
              <a:rPr lang="en-US" sz="2400" dirty="0">
                <a:solidFill>
                  <a:srgbClr val="2A2A40"/>
                </a:solidFill>
                <a:latin typeface="Arial" charset="0"/>
                <a:ea typeface="ＭＳ Ｐゴシック" charset="0"/>
                <a:sym typeface="Arial" charset="0"/>
              </a:rPr>
              <a:t>jobs</a:t>
            </a:r>
            <a:endParaRPr lang="en-US" sz="2400" dirty="0">
              <a:solidFill>
                <a:srgbClr val="666699"/>
              </a:solidFill>
              <a:latin typeface="Arial" charset="0"/>
              <a:ea typeface="ＭＳ Ｐゴシック" charset="0"/>
              <a:sym typeface="Arial" charset="0"/>
            </a:endParaRPr>
          </a:p>
          <a:p>
            <a:pPr marL="1054100" lvl="1" indent="-139700" algn="l">
              <a:spcBef>
                <a:spcPts val="400"/>
              </a:spcBef>
              <a:buClr>
                <a:srgbClr val="E40B2A"/>
              </a:buClr>
              <a:buSzPct val="64000"/>
              <a:buFont typeface="Arial" charset="0"/>
              <a:buChar char="●"/>
            </a:pPr>
            <a:r>
              <a:rPr lang="en-US" sz="2400" dirty="0" smtClean="0">
                <a:solidFill>
                  <a:srgbClr val="2A2A40"/>
                </a:solidFill>
                <a:latin typeface="Arial" charset="0"/>
                <a:ea typeface="ＭＳ Ｐゴシック" charset="0"/>
                <a:sym typeface="Arial" charset="0"/>
              </a:rPr>
              <a:t> $</a:t>
            </a:r>
            <a:r>
              <a:rPr lang="en-US" sz="2400" dirty="0">
                <a:solidFill>
                  <a:srgbClr val="2A2A40"/>
                </a:solidFill>
                <a:latin typeface="Arial" charset="0"/>
                <a:ea typeface="ＭＳ Ｐゴシック" charset="0"/>
                <a:sym typeface="Arial" charset="0"/>
              </a:rPr>
              <a:t>450 million investment</a:t>
            </a:r>
            <a:endParaRPr lang="en-US" sz="2400" dirty="0">
              <a:solidFill>
                <a:srgbClr val="666699"/>
              </a:solidFill>
              <a:latin typeface="Arial" charset="0"/>
              <a:ea typeface="ＭＳ Ｐゴシック" charset="0"/>
              <a:sym typeface="Arial" charset="0"/>
            </a:endParaRPr>
          </a:p>
          <a:p>
            <a:pPr marL="1054100" lvl="1" indent="-139700" algn="l">
              <a:spcBef>
                <a:spcPts val="400"/>
              </a:spcBef>
              <a:buClr>
                <a:srgbClr val="E40B2A"/>
              </a:buClr>
              <a:buSzPct val="64000"/>
              <a:buFont typeface="Arial" charset="0"/>
              <a:buChar char="●"/>
            </a:pPr>
            <a:r>
              <a:rPr lang="en-US" sz="2400" dirty="0" smtClean="0">
                <a:solidFill>
                  <a:srgbClr val="2A2A40"/>
                </a:solidFill>
                <a:latin typeface="Arial" charset="0"/>
                <a:ea typeface="ＭＳ Ｐゴシック" charset="0"/>
                <a:sym typeface="Arial" charset="0"/>
              </a:rPr>
              <a:t> Reason:</a:t>
            </a:r>
          </a:p>
          <a:p>
            <a:pPr marL="1511300" lvl="2" indent="-139700" algn="l">
              <a:spcBef>
                <a:spcPts val="400"/>
              </a:spcBef>
              <a:buClr>
                <a:srgbClr val="E40B2A"/>
              </a:buClr>
              <a:buSzPct val="64000"/>
              <a:buFont typeface="Arial" charset="0"/>
              <a:buChar char="●"/>
            </a:pPr>
            <a:r>
              <a:rPr lang="en-US" sz="2000" dirty="0" err="1" smtClean="0">
                <a:solidFill>
                  <a:srgbClr val="2A2A40"/>
                </a:solidFill>
                <a:latin typeface="Arial" charset="0"/>
                <a:ea typeface="ＭＳ Ｐゴシック" charset="0"/>
                <a:sym typeface="Arial" charset="0"/>
              </a:rPr>
              <a:t>Walmart</a:t>
            </a:r>
            <a:r>
              <a:rPr lang="en-US" sz="2000" dirty="0" smtClean="0">
                <a:solidFill>
                  <a:srgbClr val="2A2A40"/>
                </a:solidFill>
                <a:latin typeface="Arial" charset="0"/>
                <a:ea typeface="ＭＳ Ｐゴシック" charset="0"/>
                <a:sym typeface="Arial" charset="0"/>
              </a:rPr>
              <a:t> initiative</a:t>
            </a:r>
            <a:endParaRPr lang="en-US" sz="2000" dirty="0">
              <a:solidFill>
                <a:srgbClr val="666699"/>
              </a:solidFill>
              <a:latin typeface="Arial" charset="0"/>
              <a:ea typeface="ＭＳ Ｐゴシック" charset="0"/>
              <a:sym typeface="Arial" charset="0"/>
            </a:endParaRPr>
          </a:p>
          <a:p>
            <a:pPr marL="652463" indent="-196850" algn="l">
              <a:spcBef>
                <a:spcPts val="400"/>
              </a:spcBef>
              <a:buClr>
                <a:srgbClr val="E40B2A"/>
              </a:buClr>
              <a:buSzPct val="69000"/>
              <a:buFont typeface="Arial" charset="0"/>
              <a:buChar char="●"/>
            </a:pPr>
            <a:r>
              <a:rPr lang="en-US" sz="2800" dirty="0" smtClean="0">
                <a:solidFill>
                  <a:srgbClr val="2A2A40"/>
                </a:solidFill>
                <a:latin typeface="Arial" charset="0"/>
                <a:ea typeface="ＭＳ Ｐゴシック" charset="0"/>
                <a:sym typeface="Arial" charset="0"/>
              </a:rPr>
              <a:t>South </a:t>
            </a:r>
            <a:r>
              <a:rPr lang="en-US" sz="2800" dirty="0" err="1">
                <a:solidFill>
                  <a:srgbClr val="2A2A40"/>
                </a:solidFill>
                <a:latin typeface="Arial" charset="0"/>
                <a:ea typeface="ＭＳ Ｐゴシック" charset="0"/>
                <a:sym typeface="Arial" charset="0"/>
              </a:rPr>
              <a:t>Edmeston</a:t>
            </a:r>
            <a:r>
              <a:rPr lang="en-US" sz="2800" dirty="0">
                <a:solidFill>
                  <a:srgbClr val="2A2A40"/>
                </a:solidFill>
                <a:latin typeface="Arial" charset="0"/>
                <a:ea typeface="ＭＳ Ｐゴシック" charset="0"/>
                <a:sym typeface="Arial" charset="0"/>
              </a:rPr>
              <a:t>, NY</a:t>
            </a:r>
            <a:endParaRPr lang="en-US" sz="2800" dirty="0">
              <a:solidFill>
                <a:srgbClr val="666699"/>
              </a:solidFill>
              <a:latin typeface="Arial" charset="0"/>
              <a:ea typeface="ＭＳ Ｐゴシック" charset="0"/>
              <a:sym typeface="Arial" charset="0"/>
            </a:endParaRPr>
          </a:p>
          <a:p>
            <a:pPr marL="1054100" lvl="1" indent="-139700" algn="l">
              <a:spcBef>
                <a:spcPts val="400"/>
              </a:spcBef>
              <a:buClr>
                <a:srgbClr val="E40B2A"/>
              </a:buClr>
              <a:buSzPct val="64000"/>
              <a:buFont typeface="Arial" charset="0"/>
              <a:buChar char="●"/>
            </a:pPr>
            <a:r>
              <a:rPr lang="en-US" sz="2400" dirty="0" smtClean="0">
                <a:solidFill>
                  <a:srgbClr val="2A2A40"/>
                </a:solidFill>
                <a:latin typeface="Arial" charset="0"/>
                <a:ea typeface="ＭＳ Ｐゴシック" charset="0"/>
                <a:sym typeface="Arial" charset="0"/>
              </a:rPr>
              <a:t> 1000 </a:t>
            </a:r>
            <a:r>
              <a:rPr lang="en-US" sz="2400" dirty="0">
                <a:solidFill>
                  <a:srgbClr val="2A2A40"/>
                </a:solidFill>
                <a:latin typeface="Arial" charset="0"/>
                <a:ea typeface="ＭＳ Ｐゴシック" charset="0"/>
                <a:sym typeface="Arial" charset="0"/>
              </a:rPr>
              <a:t>employees</a:t>
            </a:r>
            <a:endParaRPr lang="en-US" sz="2400" dirty="0">
              <a:solidFill>
                <a:srgbClr val="666699"/>
              </a:solidFill>
              <a:latin typeface="Arial" charset="0"/>
              <a:ea typeface="ＭＳ Ｐゴシック" charset="0"/>
              <a:sym typeface="Arial" charset="0"/>
            </a:endParaRPr>
          </a:p>
          <a:p>
            <a:pPr marL="1054100" lvl="1" indent="-139700" algn="l">
              <a:spcBef>
                <a:spcPts val="400"/>
              </a:spcBef>
              <a:buClr>
                <a:srgbClr val="E40B2A"/>
              </a:buClr>
              <a:buSzPct val="64000"/>
              <a:buFont typeface="Arial" charset="0"/>
              <a:buChar char="●"/>
            </a:pPr>
            <a:r>
              <a:rPr lang="en-US" sz="2400" dirty="0" smtClean="0">
                <a:solidFill>
                  <a:srgbClr val="2A2A40"/>
                </a:solidFill>
                <a:latin typeface="Arial" charset="0"/>
                <a:ea typeface="ＭＳ Ｐゴシック" charset="0"/>
                <a:sym typeface="Arial" charset="0"/>
              </a:rPr>
              <a:t> $</a:t>
            </a:r>
            <a:r>
              <a:rPr lang="en-US" sz="2400" dirty="0">
                <a:solidFill>
                  <a:srgbClr val="2A2A40"/>
                </a:solidFill>
                <a:latin typeface="Arial" charset="0"/>
                <a:ea typeface="ＭＳ Ｐゴシック" charset="0"/>
                <a:sym typeface="Arial" charset="0"/>
              </a:rPr>
              <a:t>700 million worth of </a:t>
            </a:r>
            <a:r>
              <a:rPr lang="en-US" sz="2400" dirty="0" err="1">
                <a:solidFill>
                  <a:srgbClr val="2A2A40"/>
                </a:solidFill>
                <a:latin typeface="Arial" charset="0"/>
                <a:ea typeface="ＭＳ Ｐゴシック" charset="0"/>
                <a:sym typeface="Arial" charset="0"/>
              </a:rPr>
              <a:t>greek</a:t>
            </a:r>
            <a:r>
              <a:rPr lang="en-US" sz="2400" dirty="0">
                <a:solidFill>
                  <a:srgbClr val="2A2A40"/>
                </a:solidFill>
                <a:latin typeface="Arial" charset="0"/>
                <a:ea typeface="ＭＳ Ｐゴシック" charset="0"/>
                <a:sym typeface="Arial" charset="0"/>
              </a:rPr>
              <a:t> yogurt</a:t>
            </a:r>
            <a:endParaRPr lang="en-US" sz="2400" dirty="0">
              <a:solidFill>
                <a:srgbClr val="666699"/>
              </a:solidFill>
              <a:latin typeface="Arial" charset="0"/>
              <a:ea typeface="ＭＳ Ｐゴシック" charset="0"/>
              <a:sym typeface="Arial" charset="0"/>
            </a:endParaRPr>
          </a:p>
          <a:p>
            <a:pPr marL="1054100" lvl="1" indent="-139700" algn="l">
              <a:spcBef>
                <a:spcPts val="400"/>
              </a:spcBef>
              <a:buClr>
                <a:srgbClr val="E40B2A"/>
              </a:buClr>
              <a:buSzPct val="64000"/>
              <a:buFont typeface="Arial" charset="0"/>
              <a:buChar char="●"/>
            </a:pPr>
            <a:r>
              <a:rPr lang="en-US" sz="2400" dirty="0" smtClean="0">
                <a:solidFill>
                  <a:srgbClr val="2A2A40"/>
                </a:solidFill>
                <a:latin typeface="Arial" charset="0"/>
                <a:ea typeface="ＭＳ Ｐゴシック" charset="0"/>
                <a:sym typeface="Arial" charset="0"/>
              </a:rPr>
              <a:t> Reason:</a:t>
            </a:r>
          </a:p>
          <a:p>
            <a:pPr marL="1511300" lvl="2" indent="-139700" algn="l">
              <a:spcBef>
                <a:spcPts val="400"/>
              </a:spcBef>
              <a:buClr>
                <a:srgbClr val="E40B2A"/>
              </a:buClr>
              <a:buSzPct val="64000"/>
              <a:buFont typeface="Arial" charset="0"/>
              <a:buChar char="●"/>
            </a:pPr>
            <a:r>
              <a:rPr lang="en-US" sz="2000" dirty="0" smtClean="0">
                <a:solidFill>
                  <a:srgbClr val="2A2A40"/>
                </a:solidFill>
                <a:latin typeface="Arial" charset="0"/>
                <a:ea typeface="ＭＳ Ｐゴシック" charset="0"/>
                <a:sym typeface="Arial" charset="0"/>
              </a:rPr>
              <a:t>Synergies</a:t>
            </a:r>
            <a:endParaRPr lang="en-US" sz="2000" dirty="0">
              <a:solidFill>
                <a:srgbClr val="666699"/>
              </a:solidFill>
              <a:latin typeface="Arial" charset="0"/>
              <a:ea typeface="ＭＳ Ｐゴシック" charset="0"/>
              <a:sym typeface="Arial" charset="0"/>
            </a:endParaRPr>
          </a:p>
          <a:p>
            <a:pPr marL="1346200" lvl="2" algn="l">
              <a:spcBef>
                <a:spcPts val="400"/>
              </a:spcBef>
              <a:buClr>
                <a:srgbClr val="E40B2A"/>
              </a:buClr>
              <a:buSzPct val="100000"/>
            </a:pPr>
            <a:endParaRPr lang="en-US" sz="2400" dirty="0">
              <a:solidFill>
                <a:srgbClr val="2A2A40"/>
              </a:solidFill>
              <a:latin typeface="Arial" charset="0"/>
              <a:ea typeface="ＭＳ Ｐゴシック" charset="0"/>
              <a:sym typeface="Arial" charset="0"/>
            </a:endParaRPr>
          </a:p>
        </p:txBody>
      </p:sp>
      <p:sp>
        <p:nvSpPr>
          <p:cNvPr id="59397" name="Rectangle 5"/>
          <p:cNvSpPr>
            <a:spLocks/>
          </p:cNvSpPr>
          <p:nvPr/>
        </p:nvSpPr>
        <p:spPr bwMode="auto">
          <a:xfrm>
            <a:off x="190500" y="6019800"/>
            <a:ext cx="8775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latin typeface="Arial" charset="0"/>
                <a:ea typeface="ＭＳ Ｐゴシック" charset="0"/>
                <a:sym typeface="Arial" charset="0"/>
              </a:rPr>
              <a:t>Sources: http://az204679.vo.msecnd.net/media/documents/manufacturing-summit-fact-sheet_130216668122943808.pdf</a:t>
            </a:r>
            <a:endParaRPr lang="en-US" sz="2400" dirty="0">
              <a:latin typeface="Arial" charset="0"/>
              <a:ea typeface="ＭＳ Ｐゴシック" charset="0"/>
              <a:sym typeface="Arial" charset="0"/>
            </a:endParaRPr>
          </a:p>
          <a:p>
            <a:pPr algn="l"/>
            <a:r>
              <a:rPr lang="en-US" sz="1100" dirty="0">
                <a:latin typeface="Arial" charset="0"/>
                <a:ea typeface="ＭＳ Ｐゴシック" charset="0"/>
                <a:sym typeface="Arial" charset="0"/>
              </a:rPr>
              <a:t>http://</a:t>
            </a:r>
            <a:r>
              <a:rPr lang="en-US" sz="1100" dirty="0" err="1">
                <a:latin typeface="Arial" charset="0"/>
                <a:ea typeface="ＭＳ Ｐゴシック" charset="0"/>
                <a:sym typeface="Arial" charset="0"/>
              </a:rPr>
              <a:t>www.bizjournals.com</a:t>
            </a:r>
            <a:r>
              <a:rPr lang="en-US" sz="1100" dirty="0">
                <a:latin typeface="Arial" charset="0"/>
                <a:ea typeface="ＭＳ Ｐゴシック" charset="0"/>
                <a:sym typeface="Arial" charset="0"/>
              </a:rPr>
              <a:t>/</a:t>
            </a:r>
            <a:r>
              <a:rPr lang="en-US" sz="1100" dirty="0" err="1">
                <a:latin typeface="Arial" charset="0"/>
                <a:ea typeface="ＭＳ Ｐゴシック" charset="0"/>
                <a:sym typeface="Arial" charset="0"/>
              </a:rPr>
              <a:t>albany</a:t>
            </a:r>
            <a:r>
              <a:rPr lang="en-US" sz="1100" dirty="0">
                <a:latin typeface="Arial" charset="0"/>
                <a:ea typeface="ＭＳ Ｐゴシック" charset="0"/>
                <a:sym typeface="Arial" charset="0"/>
              </a:rPr>
              <a:t>/print-edition/2011/09/30/</a:t>
            </a:r>
            <a:r>
              <a:rPr lang="en-US" sz="1100" dirty="0" err="1">
                <a:latin typeface="Arial" charset="0"/>
                <a:ea typeface="ＭＳ Ｐゴシック" charset="0"/>
                <a:sym typeface="Arial" charset="0"/>
              </a:rPr>
              <a:t>greek</a:t>
            </a:r>
            <a:r>
              <a:rPr lang="en-US" sz="1100" dirty="0">
                <a:latin typeface="Arial" charset="0"/>
                <a:ea typeface="ＭＳ Ｐゴシック" charset="0"/>
                <a:sym typeface="Arial" charset="0"/>
              </a:rPr>
              <a:t>-revival-yogurt-becomes-</a:t>
            </a:r>
            <a:r>
              <a:rPr lang="en-US" sz="1100" dirty="0" err="1">
                <a:latin typeface="Arial" charset="0"/>
                <a:ea typeface="ＭＳ Ｐゴシック" charset="0"/>
                <a:sym typeface="Arial" charset="0"/>
              </a:rPr>
              <a:t>big.html</a:t>
            </a:r>
            <a:endParaRPr lang="en-US" sz="2400" dirty="0">
              <a:latin typeface="Arial" charset="0"/>
              <a:ea typeface="ＭＳ Ｐゴシック" charset="0"/>
              <a:sym typeface="Arial" charset="0"/>
            </a:endParaRPr>
          </a:p>
          <a:p>
            <a:pPr algn="l"/>
            <a:r>
              <a:rPr lang="en-US" sz="1100" dirty="0">
                <a:latin typeface="Arial" charset="0"/>
                <a:ea typeface="ＭＳ Ｐゴシック" charset="0"/>
                <a:sym typeface="Arial" charset="0"/>
              </a:rPr>
              <a:t>http://</a:t>
            </a:r>
            <a:r>
              <a:rPr lang="en-US" sz="1100" dirty="0" err="1">
                <a:latin typeface="Arial" charset="0"/>
                <a:ea typeface="ＭＳ Ｐゴシック" charset="0"/>
                <a:sym typeface="Arial" charset="0"/>
              </a:rPr>
              <a:t>www.nytimes.com</a:t>
            </a:r>
            <a:r>
              <a:rPr lang="en-US" sz="1100" dirty="0">
                <a:latin typeface="Arial" charset="0"/>
                <a:ea typeface="ＭＳ Ｐゴシック" charset="0"/>
                <a:sym typeface="Arial" charset="0"/>
              </a:rPr>
              <a:t>/2012/01/13/business/demand-for-greek-style-helps-form-a-yogurt-cluster-in-new-</a:t>
            </a:r>
            <a:r>
              <a:rPr lang="en-US" sz="1100" dirty="0" smtClean="0">
                <a:latin typeface="Arial" charset="0"/>
                <a:ea typeface="ＭＳ Ｐゴシック" charset="0"/>
                <a:sym typeface="Arial" charset="0"/>
              </a:rPr>
              <a:t>york.html</a:t>
            </a:r>
          </a:p>
          <a:p>
            <a:pPr algn="l"/>
            <a:r>
              <a:rPr lang="en-US" sz="1100" dirty="0" smtClean="0">
                <a:latin typeface="Arial" charset="0"/>
                <a:ea typeface="ＭＳ Ｐゴシック" charset="0"/>
                <a:sym typeface="Arial" charset="0"/>
              </a:rPr>
              <a:t>http</a:t>
            </a:r>
            <a:r>
              <a:rPr lang="en-US" sz="1100" dirty="0">
                <a:latin typeface="Arial" charset="0"/>
                <a:ea typeface="ＭＳ Ｐゴシック" charset="0"/>
                <a:sym typeface="Arial" charset="0"/>
              </a:rPr>
              <a:t>:/</a:t>
            </a:r>
            <a:r>
              <a:rPr lang="en-US" sz="1100" dirty="0" smtClean="0">
                <a:latin typeface="Arial" charset="0"/>
                <a:ea typeface="ＭＳ Ｐゴシック" charset="0"/>
                <a:sym typeface="Arial" charset="0"/>
              </a:rPr>
              <a:t>/</a:t>
            </a:r>
            <a:r>
              <a:rPr lang="hu-HU" sz="1100" dirty="0">
                <a:latin typeface="Arial" charset="0"/>
                <a:ea typeface="ＭＳ Ｐゴシック" charset="0"/>
                <a:sym typeface="Arial" charset="0"/>
              </a:rPr>
              <a:t>http://consumergoods.edgl.com/trends/Walmart,-Suppliers-to-Revive-U-S--Manufacturing88031</a:t>
            </a:r>
            <a:endParaRPr lang="en-US" sz="1100" dirty="0">
              <a:latin typeface="Arial" charset="0"/>
              <a:ea typeface="ＭＳ Ｐゴシック" charset="0"/>
              <a:sym typeface="Arial" charset="0"/>
              <a:hlinkClick r:id="rId3"/>
            </a:endParaRPr>
          </a:p>
        </p:txBody>
      </p:sp>
      <p:pic>
        <p:nvPicPr>
          <p:cNvPr id="59398"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10275" y="1123950"/>
            <a:ext cx="29432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246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EC725521-4626-4542-9270-205482101A60}" type="slidenum">
              <a:rPr lang="en-US" sz="1800" smtClean="0">
                <a:solidFill>
                  <a:srgbClr val="000000"/>
                </a:solidFill>
                <a:latin typeface="Times New Roman" charset="0"/>
                <a:cs typeface="Times New Roman" charset="0"/>
                <a:sym typeface="Times New Roman" charset="0"/>
              </a:rPr>
              <a:pPr algn="r">
                <a:defRPr/>
              </a:pPr>
              <a:t>46</a:t>
            </a:fld>
            <a:endParaRPr lang="en-US" sz="1800" smtClean="0">
              <a:solidFill>
                <a:srgbClr val="000000"/>
              </a:solidFill>
              <a:latin typeface="Times New Roman" charset="0"/>
              <a:cs typeface="Times New Roman" charset="0"/>
              <a:sym typeface="Times New Roman" charset="0"/>
            </a:endParaRPr>
          </a:p>
        </p:txBody>
      </p:sp>
      <p:pic>
        <p:nvPicPr>
          <p:cNvPr id="60419" name="Picture 3"/>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0420" name="Rectangle 4"/>
          <p:cNvSpPr>
            <a:spLocks/>
          </p:cNvSpPr>
          <p:nvPr/>
        </p:nvSpPr>
        <p:spPr bwMode="auto">
          <a:xfrm>
            <a:off x="8227368" y="6451600"/>
            <a:ext cx="2308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marL="39688" algn="r"/>
            <a:fld id="{2C48DA5F-14F8-994F-8675-2104BD038E34}" type="slidenum">
              <a:rPr lang="en-US" sz="1800" smtClean="0">
                <a:latin typeface="Times New Roman" charset="0"/>
                <a:cs typeface="Times New Roman" charset="0"/>
                <a:sym typeface="Times New Roman" charset="0"/>
              </a:rPr>
              <a:pPr marL="39688" algn="r"/>
              <a:t>46</a:t>
            </a:fld>
            <a:endParaRPr lang="en-US" sz="1800" dirty="0">
              <a:solidFill>
                <a:srgbClr val="666699"/>
              </a:solidFill>
              <a:latin typeface="Arial" charset="0"/>
              <a:ea typeface="ＭＳ Ｐゴシック" charset="0"/>
              <a:sym typeface="Arial" charset="0"/>
            </a:endParaRPr>
          </a:p>
        </p:txBody>
      </p:sp>
      <p:sp>
        <p:nvSpPr>
          <p:cNvPr id="62469" name="Rectangle 5"/>
          <p:cNvSpPr>
            <a:spLocks noGrp="1" noChangeArrowheads="1"/>
          </p:cNvSpPr>
          <p:nvPr>
            <p:ph type="title"/>
          </p:nvPr>
        </p:nvSpPr>
        <p:spPr>
          <a:xfrm>
            <a:off x="1409700" y="0"/>
            <a:ext cx="6324600" cy="546100"/>
          </a:xfrm>
        </p:spPr>
        <p:txBody>
          <a:bodyPr/>
          <a:lstStyle/>
          <a:p>
            <a:pPr algn="ctr" eaLnBrk="1" hangingPunct="1">
              <a:defRPr/>
            </a:pPr>
            <a:r>
              <a:rPr lang="en-US" sz="3200" dirty="0" smtClean="0">
                <a:solidFill>
                  <a:srgbClr val="190104"/>
                </a:solidFill>
              </a:rPr>
              <a:t>Gear Boxes</a:t>
            </a:r>
          </a:p>
        </p:txBody>
      </p:sp>
      <p:sp>
        <p:nvSpPr>
          <p:cNvPr id="60422" name="Rectangle 6"/>
          <p:cNvSpPr>
            <a:spLocks/>
          </p:cNvSpPr>
          <p:nvPr/>
        </p:nvSpPr>
        <p:spPr bwMode="auto">
          <a:xfrm>
            <a:off x="304800" y="2501900"/>
            <a:ext cx="86106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76200" indent="-76200" algn="l">
              <a:buClr>
                <a:srgbClr val="E40B2A"/>
              </a:buClr>
              <a:buSzPct val="100000"/>
              <a:buFont typeface="Arial" charset="0"/>
              <a:buChar char="●"/>
            </a:pPr>
            <a:r>
              <a:rPr lang="en-US" sz="2800" dirty="0">
                <a:latin typeface="Arial" charset="0"/>
                <a:ea typeface="ＭＳ Ｐゴシック" charset="0"/>
                <a:sym typeface="Arial" charset="0"/>
              </a:rPr>
              <a:t> Customer </a:t>
            </a:r>
            <a:r>
              <a:rPr lang="en-US" sz="2800" dirty="0" err="1">
                <a:latin typeface="Arial" charset="0"/>
                <a:ea typeface="ＭＳ Ｐゴシック" charset="0"/>
                <a:sym typeface="Arial" charset="0"/>
              </a:rPr>
              <a:t>reshored</a:t>
            </a:r>
            <a:r>
              <a:rPr lang="en-US" sz="2800" dirty="0">
                <a:latin typeface="Arial" charset="0"/>
                <a:ea typeface="ＭＳ Ｐゴシック" charset="0"/>
                <a:sym typeface="Arial" charset="0"/>
              </a:rPr>
              <a:t> from China to </a:t>
            </a:r>
            <a:r>
              <a:rPr lang="en-US" sz="2800" dirty="0" smtClean="0">
                <a:latin typeface="Arial" charset="0"/>
                <a:ea typeface="ＭＳ Ｐゴシック" charset="0"/>
                <a:sym typeface="Arial" charset="0"/>
              </a:rPr>
              <a:t>Cicero, IL</a:t>
            </a:r>
            <a:endParaRPr lang="en-US" sz="2800" dirty="0">
              <a:ea typeface="ＭＳ Ｐゴシック" charset="0"/>
            </a:endParaRPr>
          </a:p>
          <a:p>
            <a:pPr marL="76200" indent="-76200" algn="l">
              <a:buClr>
                <a:srgbClr val="E40B2A"/>
              </a:buClr>
              <a:buSzPct val="100000"/>
              <a:buFont typeface="Arial" charset="0"/>
              <a:buChar char="●"/>
            </a:pPr>
            <a:r>
              <a:rPr lang="en-US" sz="2800" dirty="0">
                <a:latin typeface="Arial" charset="0"/>
                <a:ea typeface="ＭＳ Ｐゴシック" charset="0"/>
                <a:sym typeface="Arial" charset="0"/>
              </a:rPr>
              <a:t> Reasons:</a:t>
            </a:r>
            <a:endParaRPr lang="en-US" sz="2800" dirty="0">
              <a:ea typeface="ＭＳ Ｐゴシック" charset="0"/>
            </a:endParaRPr>
          </a:p>
          <a:p>
            <a:pPr marL="760413" lvl="1" indent="-303213" algn="l">
              <a:spcBef>
                <a:spcPts val="400"/>
              </a:spcBef>
              <a:buClr>
                <a:srgbClr val="E40B2A"/>
              </a:buClr>
              <a:buSzPct val="69000"/>
              <a:buFont typeface="Arial" charset="0"/>
              <a:buChar char="●"/>
            </a:pPr>
            <a:r>
              <a:rPr lang="en-US" sz="2400" dirty="0" smtClean="0">
                <a:latin typeface="Arial" charset="0"/>
                <a:ea typeface="ＭＳ Ｐゴシック" charset="0"/>
                <a:sym typeface="Arial" charset="0"/>
              </a:rPr>
              <a:t> </a:t>
            </a:r>
            <a:r>
              <a:rPr lang="en-US" sz="2400" dirty="0" smtClean="0">
                <a:solidFill>
                  <a:srgbClr val="2A2A40"/>
                </a:solidFill>
                <a:latin typeface="Arial" charset="0"/>
                <a:ea typeface="ＭＳ Ｐゴシック" charset="0"/>
                <a:sym typeface="Arial" charset="0"/>
              </a:rPr>
              <a:t>Quality</a:t>
            </a:r>
          </a:p>
          <a:p>
            <a:pPr marL="760413" lvl="1" indent="-303213" algn="l">
              <a:spcBef>
                <a:spcPts val="400"/>
              </a:spcBef>
              <a:buClr>
                <a:srgbClr val="E40B2A"/>
              </a:buClr>
              <a:buSzPct val="69000"/>
              <a:buFont typeface="Arial" charset="0"/>
              <a:buChar char="●"/>
            </a:pPr>
            <a:r>
              <a:rPr lang="en-US" sz="2400" dirty="0">
                <a:latin typeface="Arial" charset="0"/>
                <a:ea typeface="ＭＳ Ｐゴシック" charset="0"/>
                <a:sym typeface="Arial" charset="0"/>
              </a:rPr>
              <a:t> </a:t>
            </a:r>
            <a:r>
              <a:rPr lang="en-US" sz="2400" dirty="0" smtClean="0">
                <a:solidFill>
                  <a:srgbClr val="2A2A40"/>
                </a:solidFill>
                <a:latin typeface="Arial" charset="0"/>
                <a:ea typeface="ＭＳ Ｐゴシック" charset="0"/>
                <a:sym typeface="Arial" charset="0"/>
              </a:rPr>
              <a:t>Lean or other business process improvements</a:t>
            </a:r>
            <a:endParaRPr lang="en-US" sz="2400" dirty="0">
              <a:solidFill>
                <a:srgbClr val="666699"/>
              </a:solidFill>
              <a:latin typeface="Arial" charset="0"/>
              <a:ea typeface="ＭＳ Ｐゴシック" charset="0"/>
              <a:sym typeface="Arial" charset="0"/>
            </a:endParaRPr>
          </a:p>
          <a:p>
            <a:pPr lvl="1" algn="l">
              <a:spcBef>
                <a:spcPts val="400"/>
              </a:spcBef>
              <a:buClr>
                <a:srgbClr val="E40B2A"/>
              </a:buClr>
              <a:buSzPct val="69000"/>
            </a:pPr>
            <a:endParaRPr lang="en-US" sz="2400" dirty="0">
              <a:solidFill>
                <a:srgbClr val="666699"/>
              </a:solidFill>
              <a:latin typeface="Arial" charset="0"/>
              <a:ea typeface="ＭＳ Ｐゴシック" charset="0"/>
              <a:sym typeface="Arial" charset="0"/>
            </a:endParaRPr>
          </a:p>
        </p:txBody>
      </p:sp>
      <p:sp>
        <p:nvSpPr>
          <p:cNvPr id="60423" name="Rectangle 7"/>
          <p:cNvSpPr>
            <a:spLocks/>
          </p:cNvSpPr>
          <p:nvPr/>
        </p:nvSpPr>
        <p:spPr bwMode="auto">
          <a:xfrm>
            <a:off x="207963" y="6170613"/>
            <a:ext cx="8801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John Hilton,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Companies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err="1">
                <a:solidFill>
                  <a:srgbClr val="190104"/>
                </a:solidFill>
                <a:latin typeface="Arial" charset="0"/>
                <a:ea typeface="Arial" charset="0"/>
                <a:cs typeface="Arial" charset="0"/>
                <a:sym typeface="Arial" charset="0"/>
              </a:rPr>
              <a:t>reshoring</a:t>
            </a:r>
            <a:r>
              <a:rPr lang="en-US" altLang="ja-JP" sz="1100" dirty="0">
                <a:solidFill>
                  <a:srgbClr val="190104"/>
                </a:solidFill>
                <a:latin typeface="Arial" charset="0"/>
                <a:ea typeface="Arial" charset="0"/>
                <a:cs typeface="Arial" charset="0"/>
                <a:sym typeface="Arial" charset="0"/>
              </a:rPr>
              <a:t> plans require full financial accounting.</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Central Penn Business Journal. </a:t>
            </a:r>
            <a:r>
              <a:rPr lang="en-US" altLang="ja-JP" sz="1100" dirty="0">
                <a:solidFill>
                  <a:srgbClr val="190104"/>
                </a:solidFill>
                <a:latin typeface="Arial" charset="0"/>
                <a:ea typeface="Arial" charset="0"/>
                <a:cs typeface="Arial" charset="0"/>
                <a:sym typeface="Arial" charset="0"/>
              </a:rPr>
              <a:t>September 26, 2014.</a:t>
            </a:r>
            <a:endParaRPr lang="en-US" sz="1100" dirty="0">
              <a:solidFill>
                <a:srgbClr val="190104"/>
              </a:solidFill>
              <a:latin typeface="Arial" charset="0"/>
              <a:ea typeface="Arial" charset="0"/>
              <a:cs typeface="Arial" charset="0"/>
              <a:sym typeface="Arial" charset="0"/>
            </a:endParaRPr>
          </a:p>
        </p:txBody>
      </p:sp>
      <p:pic>
        <p:nvPicPr>
          <p:cNvPr id="60424"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29400" y="675351"/>
            <a:ext cx="2184400" cy="176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451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2C48DA5F-14F8-994F-8675-2104BD038E34}" type="slidenum">
              <a:rPr lang="en-US" sz="1800" smtClean="0">
                <a:solidFill>
                  <a:srgbClr val="000000"/>
                </a:solidFill>
                <a:latin typeface="Times New Roman" charset="0"/>
                <a:cs typeface="Times New Roman" charset="0"/>
                <a:sym typeface="Times New Roman" charset="0"/>
              </a:rPr>
              <a:pPr algn="r">
                <a:defRPr/>
              </a:pPr>
              <a:t>47</a:t>
            </a:fld>
            <a:endParaRPr lang="en-US" sz="1800" dirty="0" smtClean="0">
              <a:solidFill>
                <a:srgbClr val="000000"/>
              </a:solidFill>
              <a:latin typeface="Times New Roman" charset="0"/>
              <a:cs typeface="Times New Roman" charset="0"/>
              <a:sym typeface="Times New Roman" charset="0"/>
            </a:endParaRPr>
          </a:p>
        </p:txBody>
      </p:sp>
      <p:sp>
        <p:nvSpPr>
          <p:cNvPr id="64515" name="Rectangle 3"/>
          <p:cNvSpPr>
            <a:spLocks noGrp="1" noChangeArrowheads="1"/>
          </p:cNvSpPr>
          <p:nvPr>
            <p:ph type="title"/>
          </p:nvPr>
        </p:nvSpPr>
        <p:spPr>
          <a:xfrm>
            <a:off x="38100" y="-76200"/>
            <a:ext cx="9144000" cy="1200150"/>
          </a:xfrm>
        </p:spPr>
        <p:txBody>
          <a:bodyPr/>
          <a:lstStyle/>
          <a:p>
            <a:pPr algn="ctr"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3200" dirty="0" smtClean="0">
                <a:solidFill>
                  <a:srgbClr val="2A2A40"/>
                </a:solidFill>
              </a:rPr>
              <a:t>Shale Investment</a:t>
            </a:r>
            <a:br>
              <a:rPr lang="en-US" sz="3200" dirty="0" smtClean="0">
                <a:solidFill>
                  <a:srgbClr val="2A2A40"/>
                </a:solidFill>
              </a:rPr>
            </a:br>
            <a:r>
              <a:rPr lang="en-US" sz="3200" dirty="0" smtClean="0">
                <a:solidFill>
                  <a:srgbClr val="2A2A40"/>
                </a:solidFill>
              </a:rPr>
              <a:t>(</a:t>
            </a:r>
            <a:r>
              <a:rPr lang="en-US" sz="3200" dirty="0">
                <a:solidFill>
                  <a:srgbClr val="2A2A40"/>
                </a:solidFill>
                <a:latin typeface="Arial" charset="0"/>
                <a:ea typeface="ＭＳ Ｐゴシック" charset="0"/>
              </a:rPr>
              <a:t>Foreign Direct Investment</a:t>
            </a:r>
            <a:r>
              <a:rPr lang="en-US" sz="3200" dirty="0" smtClean="0">
                <a:solidFill>
                  <a:srgbClr val="2A2A40"/>
                </a:solidFill>
              </a:rPr>
              <a:t>)</a:t>
            </a:r>
          </a:p>
        </p:txBody>
      </p:sp>
      <p:sp>
        <p:nvSpPr>
          <p:cNvPr id="62468" name="Rectangle 4"/>
          <p:cNvSpPr>
            <a:spLocks/>
          </p:cNvSpPr>
          <p:nvPr/>
        </p:nvSpPr>
        <p:spPr bwMode="auto">
          <a:xfrm>
            <a:off x="0" y="2427288"/>
            <a:ext cx="88519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654050" indent="-234950" algn="l">
              <a:spcBef>
                <a:spcPts val="400"/>
              </a:spcBef>
              <a:buClr>
                <a:srgbClr val="E40B2A"/>
              </a:buClr>
              <a:buSzPct val="69000"/>
              <a:buFont typeface="Arial" charset="0"/>
              <a:buChar char="●"/>
            </a:pPr>
            <a:r>
              <a:rPr lang="en-US" sz="2800" dirty="0">
                <a:latin typeface="Arial" charset="0"/>
                <a:ea typeface="ＭＳ Ｐゴシック" charset="0"/>
                <a:sym typeface="Arial" charset="0"/>
              </a:rPr>
              <a:t>Chinese company buys 33% interest in Niobrara (CO, WY) play</a:t>
            </a:r>
          </a:p>
          <a:p>
            <a:pPr marL="654050" indent="-234950" algn="l">
              <a:spcBef>
                <a:spcPts val="400"/>
              </a:spcBef>
              <a:buClr>
                <a:srgbClr val="E40B2A"/>
              </a:buClr>
              <a:buSzPct val="69000"/>
              <a:buFont typeface="Arial" charset="0"/>
              <a:buChar char="●"/>
            </a:pPr>
            <a:r>
              <a:rPr lang="en-US" sz="2800" dirty="0">
                <a:latin typeface="Arial" charset="0"/>
                <a:ea typeface="ＭＳ Ｐゴシック" charset="0"/>
                <a:sym typeface="Arial" charset="0"/>
              </a:rPr>
              <a:t>$570 million payment plus up to $697 million in drilling costs</a:t>
            </a:r>
          </a:p>
        </p:txBody>
      </p:sp>
      <p:sp>
        <p:nvSpPr>
          <p:cNvPr id="62469" name="Rectangle 5"/>
          <p:cNvSpPr>
            <a:spLocks/>
          </p:cNvSpPr>
          <p:nvPr/>
        </p:nvSpPr>
        <p:spPr bwMode="auto">
          <a:xfrm>
            <a:off x="228600" y="6172200"/>
            <a:ext cx="8775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100" dirty="0">
                <a:latin typeface="Arial" charset="0"/>
                <a:ea typeface="ＭＳ Ｐゴシック" charset="0"/>
                <a:sym typeface="Arial" charset="0"/>
              </a:rPr>
              <a:t>Sources: http://www.bizjournals.com/denver/news/2011/02/16/cnooc-closes-on-niobrara-investment.html</a:t>
            </a:r>
            <a:endParaRPr lang="en-US" sz="2400" dirty="0">
              <a:latin typeface="Arial" charset="0"/>
              <a:ea typeface="ＭＳ Ｐゴシック" charset="0"/>
              <a:sym typeface="Arial" charset="0"/>
            </a:endParaRPr>
          </a:p>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100" dirty="0">
                <a:latin typeface="Arial" charset="0"/>
                <a:ea typeface="ＭＳ Ｐゴシック" charset="0"/>
                <a:sym typeface="Arial" charset="0"/>
              </a:rPr>
              <a:t>http://www.businessinsider.com/china-cnooc-investment-niobrara-shale-2011-</a:t>
            </a:r>
            <a:r>
              <a:rPr lang="en-US" sz="1100" dirty="0" smtClean="0">
                <a:latin typeface="Arial" charset="0"/>
                <a:ea typeface="ＭＳ Ｐゴシック" charset="0"/>
                <a:sym typeface="Arial" charset="0"/>
              </a:rPr>
              <a:t>2</a:t>
            </a:r>
          </a:p>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100" dirty="0">
                <a:latin typeface="Arial" charset="0"/>
                <a:ea typeface="ＭＳ Ｐゴシック" charset="0"/>
                <a:sym typeface="Arial" charset="0"/>
              </a:rPr>
              <a:t>http://</a:t>
            </a:r>
            <a:r>
              <a:rPr lang="en-US" sz="1100" dirty="0" err="1">
                <a:latin typeface="Arial" charset="0"/>
                <a:ea typeface="ＭＳ Ｐゴシック" charset="0"/>
                <a:sym typeface="Arial" charset="0"/>
              </a:rPr>
              <a:t>www.ncbr.com</a:t>
            </a:r>
            <a:r>
              <a:rPr lang="en-US" sz="1100" dirty="0">
                <a:latin typeface="Arial" charset="0"/>
                <a:ea typeface="ＭＳ Ｐゴシック" charset="0"/>
                <a:sym typeface="Arial" charset="0"/>
              </a:rPr>
              <a:t>/article/20121220/NEWS/121219943/-1/</a:t>
            </a:r>
            <a:r>
              <a:rPr lang="en-US" sz="1100" dirty="0" err="1">
                <a:latin typeface="Arial" charset="0"/>
                <a:ea typeface="ＭＳ Ｐゴシック" charset="0"/>
                <a:sym typeface="Arial" charset="0"/>
              </a:rPr>
              <a:t>oilnaturalgas</a:t>
            </a:r>
            <a:endParaRPr lang="en-US" sz="1100" dirty="0">
              <a:latin typeface="Arial" charset="0"/>
              <a:ea typeface="ＭＳ Ｐゴシック" charset="0"/>
              <a:sym typeface="Arial" charset="0"/>
            </a:endParaRPr>
          </a:p>
        </p:txBody>
      </p:sp>
      <p:pic>
        <p:nvPicPr>
          <p:cNvPr id="6247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624434"/>
            <a:ext cx="1905000" cy="189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553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AE5993C7-F332-FC44-B592-A909B48D6228}" type="slidenum">
              <a:rPr lang="en-US" sz="1800" smtClean="0">
                <a:solidFill>
                  <a:srgbClr val="000000"/>
                </a:solidFill>
                <a:latin typeface="Times New Roman" charset="0"/>
                <a:cs typeface="Times New Roman" charset="0"/>
                <a:sym typeface="Times New Roman" charset="0"/>
              </a:rPr>
              <a:pPr algn="r">
                <a:defRPr/>
              </a:pPr>
              <a:t>48</a:t>
            </a:fld>
            <a:endParaRPr lang="en-US" sz="1800" smtClean="0">
              <a:solidFill>
                <a:srgbClr val="000000"/>
              </a:solidFill>
              <a:latin typeface="Times New Roman" charset="0"/>
              <a:cs typeface="Times New Roman" charset="0"/>
              <a:sym typeface="Times New Roman" charset="0"/>
            </a:endParaRPr>
          </a:p>
        </p:txBody>
      </p:sp>
      <p:sp>
        <p:nvSpPr>
          <p:cNvPr id="63491" name="Rectangle 3"/>
          <p:cNvSpPr>
            <a:spLocks/>
          </p:cNvSpPr>
          <p:nvPr/>
        </p:nvSpPr>
        <p:spPr bwMode="auto">
          <a:xfrm>
            <a:off x="1524000" y="-9525"/>
            <a:ext cx="71755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16-qt. Plastic Coolers</a:t>
            </a:r>
          </a:p>
        </p:txBody>
      </p:sp>
      <p:sp>
        <p:nvSpPr>
          <p:cNvPr id="63492" name="Rectangle 4"/>
          <p:cNvSpPr>
            <a:spLocks/>
          </p:cNvSpPr>
          <p:nvPr/>
        </p:nvSpPr>
        <p:spPr bwMode="auto">
          <a:xfrm>
            <a:off x="152400" y="2152650"/>
            <a:ext cx="88519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China to Wichita, KS</a:t>
            </a:r>
            <a:endParaRPr lang="en-US" sz="24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Arial" charset="0"/>
              <a:buChar char="●"/>
            </a:pPr>
            <a:r>
              <a:rPr lang="en-US" sz="2800" dirty="0" smtClean="0">
                <a:solidFill>
                  <a:srgbClr val="2A2A40"/>
                </a:solidFill>
                <a:latin typeface="Arial" charset="0"/>
                <a:ea typeface="ＭＳ Ｐゴシック" charset="0"/>
                <a:sym typeface="Arial" charset="0"/>
              </a:rPr>
              <a:t>Reason:</a:t>
            </a:r>
            <a:endParaRPr lang="en-US" sz="2400" dirty="0">
              <a:solidFill>
                <a:srgbClr val="666699"/>
              </a:solidFill>
              <a:latin typeface="Arial" charset="0"/>
              <a:ea typeface="ＭＳ Ｐゴシック" charset="0"/>
              <a:sym typeface="Arial" charset="0"/>
            </a:endParaRPr>
          </a:p>
          <a:p>
            <a:pPr marL="760413" lvl="1" indent="-303213" algn="l">
              <a:spcBef>
                <a:spcPts val="400"/>
              </a:spcBef>
              <a:buClr>
                <a:srgbClr val="E40B2A"/>
              </a:buClr>
              <a:buSzPct val="69000"/>
              <a:buFont typeface="Arial" charset="0"/>
              <a:buChar char="●"/>
            </a:pPr>
            <a:r>
              <a:rPr lang="ja-JP" altLang="en-US" sz="2400" dirty="0">
                <a:solidFill>
                  <a:srgbClr val="2A2A40"/>
                </a:solidFill>
                <a:latin typeface="Arial" charset="0"/>
                <a:ea typeface="ＭＳ Ｐゴシック" charset="0"/>
                <a:sym typeface="Arial" charset="0"/>
              </a:rPr>
              <a:t>“</a:t>
            </a:r>
            <a:r>
              <a:rPr lang="en-US" altLang="ja-JP" sz="2400" dirty="0">
                <a:solidFill>
                  <a:srgbClr val="2A2A40"/>
                </a:solidFill>
                <a:latin typeface="Arial" charset="0"/>
                <a:ea typeface="Arial" charset="0"/>
                <a:cs typeface="Arial" charset="0"/>
                <a:sym typeface="Arial" charset="0"/>
              </a:rPr>
              <a:t>Rising costs for transpacific shipping and manufacturing</a:t>
            </a:r>
            <a:r>
              <a:rPr lang="ja-JP" altLang="en-US" sz="2400" dirty="0">
                <a:solidFill>
                  <a:srgbClr val="2A2A40"/>
                </a:solidFill>
                <a:latin typeface="Arial" charset="0"/>
                <a:ea typeface="ＭＳ Ｐゴシック" charset="0"/>
                <a:sym typeface="Arial" charset="0"/>
              </a:rPr>
              <a:t>”</a:t>
            </a:r>
            <a:endParaRPr lang="en-US" sz="2400" dirty="0">
              <a:solidFill>
                <a:srgbClr val="2A2A40"/>
              </a:solidFill>
              <a:latin typeface="Arial" charset="0"/>
              <a:ea typeface="ＭＳ Ｐゴシック" charset="0"/>
              <a:sym typeface="Arial" charset="0"/>
            </a:endParaRPr>
          </a:p>
        </p:txBody>
      </p:sp>
      <p:sp>
        <p:nvSpPr>
          <p:cNvPr id="63493" name="Rectangle 5"/>
          <p:cNvSpPr>
            <a:spLocks/>
          </p:cNvSpPr>
          <p:nvPr/>
        </p:nvSpPr>
        <p:spPr bwMode="auto">
          <a:xfrm>
            <a:off x="152400" y="5867400"/>
            <a:ext cx="8851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Michael Shari, </a:t>
            </a:r>
            <a:r>
              <a:rPr lang="en-US" sz="1100">
                <a:solidFill>
                  <a:srgbClr val="190104"/>
                </a:solidFill>
                <a:latin typeface="Arial Italic" charset="0"/>
                <a:ea typeface="ＭＳ Ｐゴシック" charset="0"/>
                <a:sym typeface="Arial Italic" charset="0"/>
              </a:rPr>
              <a:t>Global Finance</a:t>
            </a:r>
            <a:r>
              <a:rPr lang="en-US" sz="1100">
                <a:solidFill>
                  <a:srgbClr val="190104"/>
                </a:solidFill>
                <a:latin typeface="Arial" charset="0"/>
                <a:ea typeface="ＭＳ Ｐゴシック" charset="0"/>
                <a:sym typeface="Arial" charset="0"/>
              </a:rPr>
              <a:t>.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Manufacturing</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s New Lease on Life.</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December, 2013.</a:t>
            </a:r>
            <a:endParaRPr lang="en-US" sz="1100">
              <a:solidFill>
                <a:srgbClr val="190104"/>
              </a:solidFill>
              <a:latin typeface="Arial" charset="0"/>
              <a:ea typeface="Arial" charset="0"/>
              <a:cs typeface="Arial" charset="0"/>
              <a:sym typeface="Arial" charset="0"/>
            </a:endParaRPr>
          </a:p>
        </p:txBody>
      </p:sp>
      <p:pic>
        <p:nvPicPr>
          <p:cNvPr id="63494"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10200" y="781050"/>
            <a:ext cx="35814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656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C7594EDF-42A2-3D44-A3B8-7D06B4CDA351}" type="slidenum">
              <a:rPr lang="en-US" sz="1800" smtClean="0">
                <a:solidFill>
                  <a:srgbClr val="000000"/>
                </a:solidFill>
                <a:latin typeface="Times New Roman" charset="0"/>
                <a:cs typeface="Times New Roman" charset="0"/>
                <a:sym typeface="Times New Roman" charset="0"/>
              </a:rPr>
              <a:pPr algn="r">
                <a:defRPr/>
              </a:pPr>
              <a:t>49</a:t>
            </a:fld>
            <a:endParaRPr lang="en-US" sz="1800" smtClean="0">
              <a:solidFill>
                <a:srgbClr val="000000"/>
              </a:solidFill>
              <a:latin typeface="Times New Roman" charset="0"/>
              <a:cs typeface="Times New Roman" charset="0"/>
              <a:sym typeface="Times New Roman" charset="0"/>
            </a:endParaRPr>
          </a:p>
        </p:txBody>
      </p:sp>
      <p:sp>
        <p:nvSpPr>
          <p:cNvPr id="64515" name="Rectangle 3"/>
          <p:cNvSpPr>
            <a:spLocks/>
          </p:cNvSpPr>
          <p:nvPr/>
        </p:nvSpPr>
        <p:spPr bwMode="auto">
          <a:xfrm>
            <a:off x="762000" y="63500"/>
            <a:ext cx="79375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Roof Heaters</a:t>
            </a:r>
            <a:br>
              <a:rPr lang="en-US" sz="3200" dirty="0">
                <a:solidFill>
                  <a:srgbClr val="2A2A40"/>
                </a:solidFill>
                <a:latin typeface="Arial" charset="0"/>
                <a:ea typeface="ＭＳ Ｐゴシック" charset="0"/>
                <a:sym typeface="Arial" charset="0"/>
              </a:rPr>
            </a:br>
            <a:endParaRPr lang="en-US" sz="2800" dirty="0">
              <a:solidFill>
                <a:srgbClr val="2A2A40"/>
              </a:solidFill>
              <a:latin typeface="Arial" charset="0"/>
              <a:ea typeface="ＭＳ Ｐゴシック" charset="0"/>
              <a:sym typeface="Arial" charset="0"/>
            </a:endParaRPr>
          </a:p>
        </p:txBody>
      </p:sp>
      <p:sp>
        <p:nvSpPr>
          <p:cNvPr id="64516" name="Rectangle 4"/>
          <p:cNvSpPr>
            <a:spLocks/>
          </p:cNvSpPr>
          <p:nvPr/>
        </p:nvSpPr>
        <p:spPr bwMode="auto">
          <a:xfrm>
            <a:off x="152400" y="6172200"/>
            <a:ext cx="8928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Andy </a:t>
            </a:r>
            <a:r>
              <a:rPr lang="en-US" sz="1100" dirty="0" err="1">
                <a:solidFill>
                  <a:srgbClr val="190104"/>
                </a:solidFill>
                <a:latin typeface="Arial" charset="0"/>
                <a:ea typeface="ＭＳ Ｐゴシック" charset="0"/>
                <a:sym typeface="Arial" charset="0"/>
              </a:rPr>
              <a:t>Vuong</a:t>
            </a:r>
            <a:r>
              <a:rPr lang="en-US" sz="1100" dirty="0">
                <a:solidFill>
                  <a:srgbClr val="190104"/>
                </a:solidFill>
                <a:latin typeface="Arial" charset="0"/>
                <a:ea typeface="ＭＳ Ｐゴシック" charset="0"/>
                <a:sym typeface="Arial" charset="0"/>
              </a:rPr>
              <a:t>, </a:t>
            </a:r>
            <a:r>
              <a:rPr lang="en-US" sz="1100" dirty="0">
                <a:solidFill>
                  <a:srgbClr val="190104"/>
                </a:solidFill>
                <a:latin typeface="Arial Italic" charset="0"/>
                <a:ea typeface="ＭＳ Ｐゴシック" charset="0"/>
                <a:sym typeface="Arial Italic" charset="0"/>
              </a:rPr>
              <a:t>Denver Post.</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Manufacturing bouncing back as U.S., Colorado companies </a:t>
            </a:r>
            <a:r>
              <a:rPr lang="en-US" altLang="ja-JP" sz="1100" dirty="0" err="1">
                <a:solidFill>
                  <a:srgbClr val="190104"/>
                </a:solidFill>
                <a:latin typeface="Arial" charset="0"/>
                <a:ea typeface="Arial" charset="0"/>
                <a:cs typeface="Arial" charset="0"/>
                <a:sym typeface="Arial" charset="0"/>
              </a:rPr>
              <a:t>reshore</a:t>
            </a:r>
            <a:r>
              <a:rPr lang="en-US" altLang="ja-JP" sz="1100" dirty="0">
                <a:solidFill>
                  <a:srgbClr val="190104"/>
                </a:solidFill>
                <a:latin typeface="Arial" charset="0"/>
                <a:ea typeface="Arial" charset="0"/>
                <a:cs typeface="Arial" charset="0"/>
                <a:sym typeface="Arial" charset="0"/>
              </a:rPr>
              <a:t> jobs.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October 14, 2012. </a:t>
            </a:r>
            <a:r>
              <a:rPr lang="en-US" altLang="ja-JP" sz="1100" dirty="0">
                <a:latin typeface="Arial" charset="0"/>
                <a:ea typeface="Arial" charset="0"/>
                <a:cs typeface="Arial" charset="0"/>
                <a:sym typeface="Arial" charset="0"/>
              </a:rPr>
              <a:t>http://www.denverpost.com/ci_21763837/manufacturing-bouncing-back-u-s-colorado-companies-reshore</a:t>
            </a:r>
            <a:r>
              <a:rPr lang="en-US" altLang="ja-JP" sz="1100" dirty="0">
                <a:solidFill>
                  <a:srgbClr val="190104"/>
                </a:solidFill>
                <a:latin typeface="Arial" charset="0"/>
                <a:ea typeface="Arial" charset="0"/>
                <a:cs typeface="Arial" charset="0"/>
                <a:sym typeface="Arial" charset="0"/>
              </a:rPr>
              <a:t>. </a:t>
            </a:r>
            <a:endParaRPr lang="en-US" sz="1100" dirty="0">
              <a:solidFill>
                <a:srgbClr val="190104"/>
              </a:solidFill>
              <a:latin typeface="Arial" charset="0"/>
              <a:ea typeface="Arial" charset="0"/>
              <a:cs typeface="Arial" charset="0"/>
              <a:sym typeface="Arial" charset="0"/>
            </a:endParaRPr>
          </a:p>
        </p:txBody>
      </p:sp>
      <p:pic>
        <p:nvPicPr>
          <p:cNvPr id="64517"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943600" y="533400"/>
            <a:ext cx="2974975" cy="221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4518" name="Rectangle 6"/>
          <p:cNvSpPr>
            <a:spLocks/>
          </p:cNvSpPr>
          <p:nvPr/>
        </p:nvSpPr>
        <p:spPr bwMode="auto">
          <a:xfrm>
            <a:off x="152400" y="1600200"/>
            <a:ext cx="49657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err="1">
                <a:solidFill>
                  <a:srgbClr val="2A2A40"/>
                </a:solidFill>
                <a:latin typeface="Arial" charset="0"/>
                <a:ea typeface="ＭＳ Ｐゴシック" charset="0"/>
                <a:sym typeface="Arial" charset="0"/>
              </a:rPr>
              <a:t>Reshored</a:t>
            </a:r>
            <a:r>
              <a:rPr lang="en-US" sz="2800" dirty="0">
                <a:solidFill>
                  <a:srgbClr val="2A2A40"/>
                </a:solidFill>
                <a:latin typeface="Arial" charset="0"/>
                <a:ea typeface="ＭＳ Ｐゴシック" charset="0"/>
                <a:sym typeface="Arial" charset="0"/>
              </a:rPr>
              <a:t> from China to Glenwood Springs, CO, in 2011</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3 employees</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Total cost: found domestic in-house manufacturing was 25% cheaper than importing from China</a:t>
            </a:r>
          </a:p>
        </p:txBody>
      </p:sp>
      <p:sp>
        <p:nvSpPr>
          <p:cNvPr id="2" name="Rectangle 1"/>
          <p:cNvSpPr/>
          <p:nvPr/>
        </p:nvSpPr>
        <p:spPr>
          <a:xfrm>
            <a:off x="5181600" y="2590800"/>
            <a:ext cx="4572000" cy="830997"/>
          </a:xfrm>
          <a:prstGeom prst="rect">
            <a:avLst/>
          </a:prstGeom>
        </p:spPr>
        <p:txBody>
          <a:bodyPr>
            <a:spAutoFit/>
          </a:bodyPr>
          <a:lstStyle/>
          <a:p>
            <a:r>
              <a:rPr lang="en-US" sz="2400" dirty="0">
                <a:solidFill>
                  <a:srgbClr val="2A2A40"/>
                </a:solidFill>
                <a:latin typeface="Arial Black"/>
                <a:ea typeface="ＭＳ Ｐゴシック" charset="0"/>
                <a:cs typeface="Arial Black"/>
                <a:sym typeface="Arial" charset="0"/>
              </a:rPr>
              <a:t>Colorado </a:t>
            </a:r>
            <a:r>
              <a:rPr lang="en-US" sz="2400" dirty="0" smtClean="0">
                <a:solidFill>
                  <a:srgbClr val="2A2A40"/>
                </a:solidFill>
                <a:latin typeface="Arial Black"/>
                <a:ea typeface="ＭＳ Ｐゴシック" charset="0"/>
                <a:cs typeface="Arial Black"/>
                <a:sym typeface="Arial" charset="0"/>
              </a:rPr>
              <a:t>Flexible</a:t>
            </a:r>
          </a:p>
          <a:p>
            <a:r>
              <a:rPr lang="en-US" sz="2400" dirty="0" smtClean="0">
                <a:solidFill>
                  <a:srgbClr val="2A2A40"/>
                </a:solidFill>
                <a:latin typeface="Arial Black"/>
                <a:ea typeface="ＭＳ Ｐゴシック" charset="0"/>
                <a:cs typeface="Arial Black"/>
                <a:sym typeface="Arial" charset="0"/>
              </a:rPr>
              <a:t> </a:t>
            </a:r>
            <a:r>
              <a:rPr lang="en-US" sz="2400" dirty="0">
                <a:solidFill>
                  <a:srgbClr val="2A2A40"/>
                </a:solidFill>
                <a:latin typeface="Arial Black"/>
                <a:ea typeface="ＭＳ Ｐゴシック" charset="0"/>
                <a:cs typeface="Arial Black"/>
                <a:sym typeface="Arial" charset="0"/>
              </a:rPr>
              <a:t>Heaters</a:t>
            </a:r>
            <a:endParaRPr lang="en-US" sz="2400" dirty="0">
              <a:latin typeface="Arial Black"/>
              <a:cs typeface="Arial Black"/>
            </a:endParaRPr>
          </a:p>
        </p:txBody>
      </p:sp>
    </p:spTree>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33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78C4C93C-8A5C-4B4F-99E3-CC49A134A1A1}" type="slidenum">
              <a:rPr lang="en-US" sz="1800" smtClean="0">
                <a:solidFill>
                  <a:srgbClr val="000000"/>
                </a:solidFill>
                <a:latin typeface="Times New Roman" charset="0"/>
                <a:cs typeface="Times New Roman" charset="0"/>
                <a:sym typeface="Times New Roman" charset="0"/>
              </a:rPr>
              <a:pPr algn="r">
                <a:defRPr/>
              </a:pPr>
              <a:t>5</a:t>
            </a:fld>
            <a:endParaRPr lang="en-US" sz="1800" smtClean="0">
              <a:solidFill>
                <a:srgbClr val="000000"/>
              </a:solidFill>
              <a:latin typeface="Times New Roman" charset="0"/>
              <a:cs typeface="Times New Roman" charset="0"/>
              <a:sym typeface="Times New Roman" charset="0"/>
            </a:endParaRPr>
          </a:p>
        </p:txBody>
      </p:sp>
      <p:sp>
        <p:nvSpPr>
          <p:cNvPr id="13315" name="Rectangle 3"/>
          <p:cNvSpPr>
            <a:spLocks/>
          </p:cNvSpPr>
          <p:nvPr/>
        </p:nvSpPr>
        <p:spPr bwMode="auto">
          <a:xfrm>
            <a:off x="1524000" y="-304800"/>
            <a:ext cx="75438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r"/>
            <a:r>
              <a:rPr lang="en-US" sz="2800" dirty="0">
                <a:solidFill>
                  <a:srgbClr val="2A2A40"/>
                </a:solidFill>
                <a:latin typeface="Arial" charset="0"/>
                <a:ea typeface="ＭＳ Ｐゴシック" charset="0"/>
                <a:sym typeface="Arial" charset="0"/>
              </a:rPr>
              <a:t>Welded Assemblies </a:t>
            </a:r>
            <a:r>
              <a:rPr lang="en-US" sz="2800" dirty="0" smtClean="0">
                <a:solidFill>
                  <a:srgbClr val="2A2A40"/>
                </a:solidFill>
                <a:latin typeface="Arial" charset="0"/>
                <a:ea typeface="ＭＳ Ｐゴシック" charset="0"/>
                <a:sym typeface="Arial" charset="0"/>
              </a:rPr>
              <a:t>for Aerospace and </a:t>
            </a:r>
            <a:r>
              <a:rPr lang="en-US" sz="2800" dirty="0">
                <a:solidFill>
                  <a:srgbClr val="2A2A40"/>
                </a:solidFill>
                <a:latin typeface="Arial" charset="0"/>
                <a:ea typeface="ＭＳ Ｐゴシック" charset="0"/>
                <a:sym typeface="Arial" charset="0"/>
              </a:rPr>
              <a:t>Energy </a:t>
            </a:r>
          </a:p>
        </p:txBody>
      </p:sp>
      <p:sp>
        <p:nvSpPr>
          <p:cNvPr id="13316" name="Rectangle 4"/>
          <p:cNvSpPr>
            <a:spLocks/>
          </p:cNvSpPr>
          <p:nvPr/>
        </p:nvSpPr>
        <p:spPr bwMode="auto">
          <a:xfrm>
            <a:off x="152400" y="2311400"/>
            <a:ext cx="88519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lnSpc>
                <a:spcPct val="90000"/>
              </a:lnSpc>
              <a:spcBef>
                <a:spcPts val="8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From Hungary and China to Torrance, </a:t>
            </a:r>
            <a:r>
              <a:rPr lang="en-US" sz="2800" dirty="0" smtClean="0">
                <a:solidFill>
                  <a:srgbClr val="190104"/>
                </a:solidFill>
                <a:latin typeface="Arial" charset="0"/>
                <a:ea typeface="ＭＳ Ｐゴシック" charset="0"/>
                <a:sym typeface="Arial" charset="0"/>
              </a:rPr>
              <a:t>CA</a:t>
            </a:r>
          </a:p>
          <a:p>
            <a:pPr marL="303213" indent="-303213" algn="l">
              <a:lnSpc>
                <a:spcPct val="90000"/>
              </a:lnSpc>
              <a:spcBef>
                <a:spcPts val="800"/>
              </a:spcBef>
              <a:buClr>
                <a:srgbClr val="E40B2A"/>
              </a:buClr>
              <a:buSzPct val="80000"/>
              <a:buFont typeface="Wingdings" charset="0"/>
              <a:buChar char="l"/>
            </a:pPr>
            <a:r>
              <a:rPr lang="en-US" sz="2800" dirty="0" smtClean="0">
                <a:solidFill>
                  <a:srgbClr val="190104"/>
                </a:solidFill>
                <a:latin typeface="Arial" charset="0"/>
                <a:ea typeface="ＭＳ Ｐゴシック" charset="0"/>
                <a:sym typeface="Arial" charset="0"/>
              </a:rPr>
              <a:t>Added </a:t>
            </a:r>
            <a:r>
              <a:rPr lang="en-US" sz="2800" dirty="0">
                <a:solidFill>
                  <a:srgbClr val="190104"/>
                </a:solidFill>
                <a:latin typeface="Arial" charset="0"/>
                <a:ea typeface="ＭＳ Ｐゴシック" charset="0"/>
                <a:sym typeface="Arial" charset="0"/>
              </a:rPr>
              <a:t>80 jobs in the US and looking to hire </a:t>
            </a:r>
            <a:r>
              <a:rPr lang="en-US" sz="2800" dirty="0" smtClean="0">
                <a:solidFill>
                  <a:srgbClr val="190104"/>
                </a:solidFill>
                <a:latin typeface="Arial" charset="0"/>
                <a:ea typeface="ＭＳ Ｐゴシック" charset="0"/>
                <a:sym typeface="Arial" charset="0"/>
              </a:rPr>
              <a:t>more</a:t>
            </a:r>
            <a:endParaRPr lang="en-US" sz="2800" dirty="0">
              <a:solidFill>
                <a:srgbClr val="666699"/>
              </a:solidFill>
              <a:latin typeface="Arial" charset="0"/>
              <a:ea typeface="ＭＳ Ｐゴシック" charset="0"/>
              <a:sym typeface="Arial" charset="0"/>
            </a:endParaRPr>
          </a:p>
          <a:p>
            <a:pPr marL="303213" indent="-303213" algn="l">
              <a:lnSpc>
                <a:spcPct val="90000"/>
              </a:lnSpc>
              <a:spcBef>
                <a:spcPts val="800"/>
              </a:spcBef>
              <a:buClr>
                <a:srgbClr val="E40B2A"/>
              </a:buClr>
              <a:buSzPct val="80000"/>
              <a:buFont typeface="Wingdings" charset="0"/>
              <a:buChar char="l"/>
            </a:pPr>
            <a:r>
              <a:rPr lang="en-US" sz="2800" dirty="0" smtClean="0">
                <a:solidFill>
                  <a:srgbClr val="190104"/>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0413" lvl="1" indent="-303213" algn="l">
              <a:lnSpc>
                <a:spcPct val="90000"/>
              </a:lnSpc>
              <a:spcBef>
                <a:spcPts val="7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Quality control issues overseas</a:t>
            </a:r>
            <a:endParaRPr lang="en-US" sz="2400" dirty="0">
              <a:solidFill>
                <a:srgbClr val="666699"/>
              </a:solidFill>
              <a:latin typeface="Arial" charset="0"/>
              <a:ea typeface="ＭＳ Ｐゴシック" charset="0"/>
              <a:sym typeface="Arial" charset="0"/>
            </a:endParaRPr>
          </a:p>
          <a:p>
            <a:pPr marL="760413" lvl="1" indent="-303213" algn="l">
              <a:lnSpc>
                <a:spcPct val="90000"/>
              </a:lnSpc>
              <a:spcBef>
                <a:spcPts val="7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Customers willing to pay more for high precision quality</a:t>
            </a:r>
          </a:p>
        </p:txBody>
      </p:sp>
      <p:pic>
        <p:nvPicPr>
          <p:cNvPr id="1331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05600" y="1092200"/>
            <a:ext cx="22098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758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1AC8DB81-6BE4-A04A-961C-2A96F2F06E5E}" type="slidenum">
              <a:rPr lang="en-US" sz="1800" smtClean="0">
                <a:solidFill>
                  <a:srgbClr val="000000"/>
                </a:solidFill>
                <a:latin typeface="Times New Roman" charset="0"/>
                <a:cs typeface="Times New Roman" charset="0"/>
                <a:sym typeface="Times New Roman" charset="0"/>
              </a:rPr>
              <a:pPr algn="r">
                <a:defRPr/>
              </a:pPr>
              <a:t>50</a:t>
            </a:fld>
            <a:endParaRPr lang="en-US" sz="1800" smtClean="0">
              <a:solidFill>
                <a:srgbClr val="000000"/>
              </a:solidFill>
              <a:latin typeface="Times New Roman" charset="0"/>
              <a:cs typeface="Times New Roman" charset="0"/>
              <a:sym typeface="Times New Roman" charset="0"/>
            </a:endParaRPr>
          </a:p>
        </p:txBody>
      </p:sp>
      <p:sp>
        <p:nvSpPr>
          <p:cNvPr id="65539" name="Rectangle 3"/>
          <p:cNvSpPr>
            <a:spLocks/>
          </p:cNvSpPr>
          <p:nvPr/>
        </p:nvSpPr>
        <p:spPr bwMode="auto">
          <a:xfrm>
            <a:off x="304800" y="14287"/>
            <a:ext cx="79375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Valves</a:t>
            </a:r>
          </a:p>
        </p:txBody>
      </p:sp>
      <p:sp>
        <p:nvSpPr>
          <p:cNvPr id="65540" name="Rectangle 4"/>
          <p:cNvSpPr>
            <a:spLocks/>
          </p:cNvSpPr>
          <p:nvPr/>
        </p:nvSpPr>
        <p:spPr bwMode="auto">
          <a:xfrm>
            <a:off x="152400" y="2057400"/>
            <a:ext cx="88519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St. Louis, MO-area</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Contract manufacturing</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err="1">
                <a:solidFill>
                  <a:srgbClr val="2A2A40"/>
                </a:solidFill>
                <a:latin typeface="Arial" charset="0"/>
                <a:ea typeface="ＭＳ Ｐゴシック" charset="0"/>
                <a:sym typeface="Arial" charset="0"/>
              </a:rPr>
              <a:t>Reshored</a:t>
            </a:r>
            <a:r>
              <a:rPr lang="en-US" sz="2800" dirty="0">
                <a:solidFill>
                  <a:srgbClr val="2A2A40"/>
                </a:solidFill>
                <a:latin typeface="Arial" charset="0"/>
                <a:ea typeface="ＭＳ Ｐゴシック" charset="0"/>
                <a:sym typeface="Arial" charset="0"/>
              </a:rPr>
              <a:t> some jobs</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Relocated manufacturing (TN to MO</a:t>
            </a:r>
            <a:r>
              <a:rPr lang="en-US" sz="2800" dirty="0" smtClean="0">
                <a:solidFill>
                  <a:srgbClr val="2A2A40"/>
                </a:solidFill>
                <a:latin typeface="Arial" charset="0"/>
                <a:ea typeface="ＭＳ Ｐゴシック" charset="0"/>
                <a:sym typeface="Arial" charset="0"/>
              </a:rPr>
              <a:t>)</a:t>
            </a: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H</a:t>
            </a:r>
            <a:r>
              <a:rPr lang="en-US" sz="2800" dirty="0" smtClean="0">
                <a:solidFill>
                  <a:srgbClr val="2A2A40"/>
                </a:solidFill>
                <a:latin typeface="Arial" charset="0"/>
                <a:ea typeface="ＭＳ Ｐゴシック" charset="0"/>
                <a:sym typeface="Arial" charset="0"/>
              </a:rPr>
              <a:t>ired </a:t>
            </a:r>
            <a:r>
              <a:rPr lang="en-US" sz="2800" dirty="0">
                <a:solidFill>
                  <a:srgbClr val="2A2A40"/>
                </a:solidFill>
                <a:latin typeface="Arial" charset="0"/>
                <a:ea typeface="ＭＳ Ｐゴシック" charset="0"/>
                <a:sym typeface="Arial" charset="0"/>
              </a:rPr>
              <a:t>35 full-time employees</a:t>
            </a:r>
          </a:p>
        </p:txBody>
      </p:sp>
      <p:sp>
        <p:nvSpPr>
          <p:cNvPr id="65541" name="Rectangle 5"/>
          <p:cNvSpPr>
            <a:spLocks/>
          </p:cNvSpPr>
          <p:nvPr/>
        </p:nvSpPr>
        <p:spPr bwMode="auto">
          <a:xfrm>
            <a:off x="152400" y="6172200"/>
            <a:ext cx="8928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Greta </a:t>
            </a:r>
            <a:r>
              <a:rPr lang="en-US" sz="1100" dirty="0" err="1">
                <a:solidFill>
                  <a:srgbClr val="190104"/>
                </a:solidFill>
                <a:latin typeface="Arial" charset="0"/>
                <a:ea typeface="ＭＳ Ｐゴシック" charset="0"/>
                <a:sym typeface="Arial" charset="0"/>
              </a:rPr>
              <a:t>Walderman</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Control Devices unveils relocation plans Thursday.</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St. Louis Business Journal</a:t>
            </a:r>
            <a:r>
              <a:rPr lang="en-US" altLang="ja-JP" sz="1100" dirty="0">
                <a:solidFill>
                  <a:srgbClr val="190104"/>
                </a:solidFill>
                <a:latin typeface="Arial" charset="0"/>
                <a:ea typeface="Arial" charset="0"/>
                <a:cs typeface="Arial" charset="0"/>
                <a:sym typeface="Arial" charset="0"/>
              </a:rPr>
              <a:t>, February 15, 2012. http://</a:t>
            </a:r>
            <a:r>
              <a:rPr lang="en-US" altLang="ja-JP" sz="1100" dirty="0" err="1">
                <a:solidFill>
                  <a:srgbClr val="190104"/>
                </a:solidFill>
                <a:latin typeface="Arial" charset="0"/>
                <a:ea typeface="Arial" charset="0"/>
                <a:cs typeface="Arial" charset="0"/>
                <a:sym typeface="Arial" charset="0"/>
              </a:rPr>
              <a:t>www.bizjournals.com</a:t>
            </a:r>
            <a:r>
              <a:rPr lang="en-US" altLang="ja-JP" sz="1100" dirty="0">
                <a:solidFill>
                  <a:srgbClr val="190104"/>
                </a:solidFill>
                <a:latin typeface="Arial" charset="0"/>
                <a:ea typeface="Arial" charset="0"/>
                <a:cs typeface="Arial" charset="0"/>
                <a:sym typeface="Arial" charset="0"/>
              </a:rPr>
              <a:t>/</a:t>
            </a:r>
            <a:r>
              <a:rPr lang="en-US" altLang="ja-JP" sz="1100" dirty="0" err="1">
                <a:solidFill>
                  <a:srgbClr val="190104"/>
                </a:solidFill>
                <a:latin typeface="Arial" charset="0"/>
                <a:ea typeface="Arial" charset="0"/>
                <a:cs typeface="Arial" charset="0"/>
                <a:sym typeface="Arial" charset="0"/>
              </a:rPr>
              <a:t>stlouis</a:t>
            </a:r>
            <a:r>
              <a:rPr lang="en-US" altLang="ja-JP" sz="1100" dirty="0">
                <a:solidFill>
                  <a:srgbClr val="190104"/>
                </a:solidFill>
                <a:latin typeface="Arial" charset="0"/>
                <a:ea typeface="Arial" charset="0"/>
                <a:cs typeface="Arial" charset="0"/>
                <a:sym typeface="Arial" charset="0"/>
              </a:rPr>
              <a:t>/news/2012/02/15/control-devices-to-</a:t>
            </a:r>
            <a:r>
              <a:rPr lang="en-US" altLang="ja-JP" sz="1100" dirty="0" err="1">
                <a:solidFill>
                  <a:srgbClr val="190104"/>
                </a:solidFill>
                <a:latin typeface="Arial" charset="0"/>
                <a:ea typeface="Arial" charset="0"/>
                <a:cs typeface="Arial" charset="0"/>
                <a:sym typeface="Arial" charset="0"/>
              </a:rPr>
              <a:t>relocate.html</a:t>
            </a:r>
            <a:r>
              <a:rPr lang="en-US" altLang="ja-JP" sz="1100" dirty="0">
                <a:solidFill>
                  <a:srgbClr val="190104"/>
                </a:solidFill>
                <a:latin typeface="Arial" charset="0"/>
                <a:ea typeface="Arial" charset="0"/>
                <a:cs typeface="Arial" charset="0"/>
                <a:sym typeface="Arial" charset="0"/>
              </a:rPr>
              <a:t>.</a:t>
            </a:r>
            <a:endParaRPr lang="en-US" sz="1100" dirty="0">
              <a:solidFill>
                <a:srgbClr val="190104"/>
              </a:solidFill>
              <a:latin typeface="Arial" charset="0"/>
              <a:ea typeface="Arial" charset="0"/>
              <a:cs typeface="Arial" charset="0"/>
              <a:sym typeface="Arial" charset="0"/>
            </a:endParaRPr>
          </a:p>
        </p:txBody>
      </p:sp>
      <p:pic>
        <p:nvPicPr>
          <p:cNvPr id="65542"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57800" y="609600"/>
            <a:ext cx="36576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963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53B60D9B-007A-D34B-97A7-66ED831F2900}" type="slidenum">
              <a:rPr lang="en-US" sz="1800" smtClean="0">
                <a:solidFill>
                  <a:srgbClr val="000000"/>
                </a:solidFill>
                <a:latin typeface="Times New Roman" charset="0"/>
                <a:cs typeface="Times New Roman" charset="0"/>
                <a:sym typeface="Times New Roman" charset="0"/>
              </a:rPr>
              <a:pPr algn="r">
                <a:defRPr/>
              </a:pPr>
              <a:t>51</a:t>
            </a:fld>
            <a:endParaRPr lang="en-US" sz="1800" smtClean="0">
              <a:solidFill>
                <a:srgbClr val="000000"/>
              </a:solidFill>
              <a:latin typeface="Times New Roman" charset="0"/>
              <a:cs typeface="Times New Roman" charset="0"/>
              <a:sym typeface="Times New Roman" charset="0"/>
            </a:endParaRPr>
          </a:p>
        </p:txBody>
      </p:sp>
      <p:sp>
        <p:nvSpPr>
          <p:cNvPr id="67587" name="Rectangle 3"/>
          <p:cNvSpPr>
            <a:spLocks/>
          </p:cNvSpPr>
          <p:nvPr/>
        </p:nvSpPr>
        <p:spPr bwMode="auto">
          <a:xfrm>
            <a:off x="1752600" y="742950"/>
            <a:ext cx="7251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r"/>
            <a:r>
              <a:rPr lang="en-US" sz="3000">
                <a:solidFill>
                  <a:srgbClr val="E40B2A"/>
                </a:solidFill>
                <a:latin typeface="Arial" charset="0"/>
                <a:ea typeface="ＭＳ Ｐゴシック" charset="0"/>
                <a:sym typeface="Arial" charset="0"/>
              </a:rPr>
              <a:t>                </a:t>
            </a:r>
          </a:p>
        </p:txBody>
      </p:sp>
      <p:sp>
        <p:nvSpPr>
          <p:cNvPr id="67588" name="Rectangle 4"/>
          <p:cNvSpPr>
            <a:spLocks/>
          </p:cNvSpPr>
          <p:nvPr/>
        </p:nvSpPr>
        <p:spPr bwMode="auto">
          <a:xfrm>
            <a:off x="152400" y="1600200"/>
            <a:ext cx="88519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Cotton diapers</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Egypt to Denver, CO</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Reasons:</a:t>
            </a: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Cut in half the time it takes to get product to market</a:t>
            </a: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Product development time</a:t>
            </a: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Long communication and expensive overseas trips</a:t>
            </a: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Quality and the ability to fix problems faster</a:t>
            </a:r>
          </a:p>
          <a:p>
            <a:pPr marL="303213" indent="-303213" algn="l">
              <a:spcBef>
                <a:spcPts val="700"/>
              </a:spcBef>
              <a:buClr>
                <a:srgbClr val="E40B2A"/>
              </a:buClr>
              <a:buSzPct val="80000"/>
              <a:buFont typeface="Wingdings" charset="0"/>
              <a:buChar char="l"/>
            </a:pPr>
            <a:endParaRPr lang="en-US" sz="2800" dirty="0" smtClean="0">
              <a:solidFill>
                <a:srgbClr val="2A2A40"/>
              </a:solidFill>
              <a:latin typeface="Arial" charset="0"/>
              <a:ea typeface="ＭＳ Ｐゴシック" charset="0"/>
              <a:sym typeface="Arial" charset="0"/>
            </a:endParaRPr>
          </a:p>
          <a:p>
            <a:pPr algn="l">
              <a:spcBef>
                <a:spcPts val="700"/>
              </a:spcBef>
              <a:buClr>
                <a:srgbClr val="E40B2A"/>
              </a:buClr>
              <a:buSzPct val="80000"/>
            </a:pPr>
            <a:endParaRPr lang="en-US" sz="2400" dirty="0">
              <a:solidFill>
                <a:srgbClr val="666699"/>
              </a:solidFill>
              <a:latin typeface="Arial" charset="0"/>
              <a:ea typeface="ＭＳ Ｐゴシック" charset="0"/>
              <a:sym typeface="Arial" charset="0"/>
            </a:endParaRPr>
          </a:p>
        </p:txBody>
      </p:sp>
      <p:pic>
        <p:nvPicPr>
          <p:cNvPr id="67589"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762000"/>
            <a:ext cx="351948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7590" name="Rectangle 6"/>
          <p:cNvSpPr>
            <a:spLocks/>
          </p:cNvSpPr>
          <p:nvPr/>
        </p:nvSpPr>
        <p:spPr bwMode="auto">
          <a:xfrm>
            <a:off x="228600" y="6211888"/>
            <a:ext cx="81661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smtClean="0">
                <a:solidFill>
                  <a:schemeClr val="bg2"/>
                </a:solidFill>
                <a:latin typeface="Arial"/>
                <a:ea typeface="ＭＳ Ｐゴシック" charset="0"/>
                <a:cs typeface="Arial"/>
                <a:sym typeface="Arial" charset="0"/>
              </a:rPr>
              <a:t>Source: http</a:t>
            </a:r>
            <a:r>
              <a:rPr lang="en-US" sz="1100" dirty="0">
                <a:solidFill>
                  <a:schemeClr val="bg2"/>
                </a:solidFill>
                <a:latin typeface="Arial"/>
                <a:ea typeface="ＭＳ Ｐゴシック" charset="0"/>
                <a:cs typeface="Arial"/>
                <a:sym typeface="Arial" charset="0"/>
              </a:rPr>
              <a:t>://finance.yahoo.com/news/made-usa-back-style-small-191832931.html </a:t>
            </a:r>
            <a:r>
              <a:rPr lang="en-US" sz="1100" dirty="0">
                <a:solidFill>
                  <a:schemeClr val="bg2"/>
                </a:solidFill>
                <a:latin typeface="Arial"/>
                <a:ea typeface="ＭＳ Ｐゴシック" charset="0"/>
                <a:cs typeface="Arial"/>
                <a:sym typeface="Arial Italic" charset="0"/>
              </a:rPr>
              <a:t>By Joyce m. Rosenberg, AP Business Writer</a:t>
            </a:r>
          </a:p>
        </p:txBody>
      </p:sp>
      <p:sp>
        <p:nvSpPr>
          <p:cNvPr id="67591" name="Rectangle 7"/>
          <p:cNvSpPr>
            <a:spLocks/>
          </p:cNvSpPr>
          <p:nvPr/>
        </p:nvSpPr>
        <p:spPr bwMode="auto">
          <a:xfrm>
            <a:off x="3766807" y="-35987"/>
            <a:ext cx="1490993"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38100" tIns="38100" rIns="38100" bIns="38100">
            <a:spAutoFit/>
          </a:bodyPr>
          <a:lstStyle/>
          <a:p>
            <a:pPr algn="l"/>
            <a:r>
              <a:rPr lang="en-US" sz="3200" dirty="0">
                <a:solidFill>
                  <a:srgbClr val="2A2A40"/>
                </a:solidFill>
                <a:latin typeface="Arial" charset="0"/>
                <a:ea typeface="ＭＳ Ｐゴシック" charset="0"/>
                <a:sym typeface="Arial" charset="0"/>
              </a:rPr>
              <a:t>Diapers</a:t>
            </a:r>
          </a:p>
        </p:txBody>
      </p:sp>
    </p:spTree>
  </p:cSld>
  <p:clrMapOvr>
    <a:masterClrMapping/>
  </p:clrMapOvr>
  <p:transition xmlns:p14="http://schemas.microsoft.com/office/powerpoint/2010/mai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065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95A63291-95EE-A544-B563-4B1744A830B2}" type="slidenum">
              <a:rPr lang="en-US" sz="1800" smtClean="0">
                <a:solidFill>
                  <a:srgbClr val="000000"/>
                </a:solidFill>
                <a:latin typeface="Times New Roman" charset="0"/>
                <a:cs typeface="Times New Roman" charset="0"/>
                <a:sym typeface="Times New Roman" charset="0"/>
              </a:rPr>
              <a:pPr algn="r">
                <a:defRPr/>
              </a:pPr>
              <a:t>52</a:t>
            </a:fld>
            <a:endParaRPr lang="en-US" sz="1800" smtClean="0">
              <a:solidFill>
                <a:srgbClr val="000000"/>
              </a:solidFill>
              <a:latin typeface="Times New Roman" charset="0"/>
              <a:cs typeface="Times New Roman" charset="0"/>
              <a:sym typeface="Times New Roman" charset="0"/>
            </a:endParaRPr>
          </a:p>
        </p:txBody>
      </p:sp>
      <p:sp>
        <p:nvSpPr>
          <p:cNvPr id="70659" name="Rectangle 3"/>
          <p:cNvSpPr>
            <a:spLocks noGrp="1" noChangeArrowheads="1"/>
          </p:cNvSpPr>
          <p:nvPr>
            <p:ph type="title"/>
          </p:nvPr>
        </p:nvSpPr>
        <p:spPr>
          <a:xfrm>
            <a:off x="914400" y="-228600"/>
            <a:ext cx="8305800" cy="1066800"/>
          </a:xfrm>
        </p:spPr>
        <p:txBody>
          <a:bodyPr/>
          <a:lstStyle/>
          <a:p>
            <a:pPr algn="ctr" eaLnBrk="1" hangingPunct="1">
              <a:defRPr/>
            </a:pPr>
            <a:r>
              <a:rPr lang="en-US" sz="3200" dirty="0" smtClean="0">
                <a:solidFill>
                  <a:srgbClr val="190104"/>
                </a:solidFill>
                <a:latin typeface="Arial"/>
                <a:cs typeface="Arial"/>
              </a:rPr>
              <a:t>Consumer Plastic Products</a:t>
            </a:r>
          </a:p>
        </p:txBody>
      </p:sp>
      <p:sp>
        <p:nvSpPr>
          <p:cNvPr id="68612" name="Rectangle 4"/>
          <p:cNvSpPr>
            <a:spLocks/>
          </p:cNvSpPr>
          <p:nvPr/>
        </p:nvSpPr>
        <p:spPr bwMode="auto">
          <a:xfrm>
            <a:off x="177800" y="1143000"/>
            <a:ext cx="88519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Asia to Lowell, AR</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64 jobs added, 40 more to be added</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800" dirty="0">
                <a:latin typeface="Arial" charset="0"/>
                <a:ea typeface="ＭＳ Ｐゴシック" charset="0"/>
                <a:sym typeface="Arial" charset="0"/>
              </a:rPr>
              <a:t> </a:t>
            </a:r>
            <a:r>
              <a:rPr lang="en-US" sz="2800" dirty="0" smtClean="0">
                <a:latin typeface="Arial" charset="0"/>
                <a:ea typeface="ＭＳ Ｐゴシック" charset="0"/>
                <a:sym typeface="Arial" charset="0"/>
              </a:rPr>
              <a:t>	</a:t>
            </a:r>
            <a:r>
              <a:rPr lang="en-US" sz="2400" dirty="0" smtClean="0">
                <a:latin typeface="Arial" charset="0"/>
                <a:ea typeface="ＭＳ Ｐゴシック" charset="0"/>
                <a:sym typeface="Arial" charset="0"/>
              </a:rPr>
              <a:t>Delivery</a:t>
            </a:r>
          </a:p>
          <a:p>
            <a:pPr marL="711200" lvl="1" indent="-254000" algn="l">
              <a:buClr>
                <a:srgbClr val="E40B2A"/>
              </a:buClr>
              <a:buSzPct val="69000"/>
              <a:buFont typeface="Arial" charset="0"/>
              <a:buChar char="●"/>
            </a:pPr>
            <a:r>
              <a:rPr lang="en-US" sz="2800" dirty="0">
                <a:latin typeface="Arial" charset="0"/>
                <a:ea typeface="ＭＳ Ｐゴシック" charset="0"/>
                <a:sym typeface="Arial" charset="0"/>
              </a:rPr>
              <a:t> 	</a:t>
            </a:r>
            <a:r>
              <a:rPr lang="en-US" sz="2400" dirty="0" smtClean="0">
                <a:latin typeface="Arial" charset="0"/>
                <a:ea typeface="ＭＳ Ｐゴシック" charset="0"/>
                <a:sym typeface="Arial" charset="0"/>
              </a:rPr>
              <a:t>Freight cost</a:t>
            </a:r>
          </a:p>
          <a:p>
            <a:pPr marL="711200" lvl="1" indent="-254000" algn="l">
              <a:buClr>
                <a:srgbClr val="E40B2A"/>
              </a:buClr>
              <a:buSzPct val="69000"/>
              <a:buFont typeface="Arial" charset="0"/>
              <a:buChar char="●"/>
            </a:pPr>
            <a:r>
              <a:rPr lang="en-US" sz="2800" dirty="0">
                <a:latin typeface="Arial" charset="0"/>
                <a:ea typeface="ＭＳ Ｐゴシック" charset="0"/>
                <a:sym typeface="Arial" charset="0"/>
              </a:rPr>
              <a:t> 	</a:t>
            </a:r>
            <a:r>
              <a:rPr lang="en-US" sz="2400" dirty="0" smtClean="0">
                <a:latin typeface="Arial" charset="0"/>
                <a:ea typeface="ＭＳ Ｐゴシック" charset="0"/>
                <a:sym typeface="Arial" charset="0"/>
              </a:rPr>
              <a:t>Political instability</a:t>
            </a:r>
          </a:p>
          <a:p>
            <a:pPr marL="711200" lvl="1" indent="-254000" algn="l">
              <a:buClr>
                <a:srgbClr val="E40B2A"/>
              </a:buClr>
              <a:buSzPct val="69000"/>
              <a:buFont typeface="Arial" charset="0"/>
              <a:buChar char="●"/>
            </a:pPr>
            <a:r>
              <a:rPr lang="en-US" sz="2800" dirty="0">
                <a:latin typeface="Arial" charset="0"/>
                <a:ea typeface="ＭＳ Ｐゴシック" charset="0"/>
                <a:sym typeface="Arial" charset="0"/>
              </a:rPr>
              <a:t> 	</a:t>
            </a:r>
            <a:r>
              <a:rPr lang="en-US" sz="2400" dirty="0" smtClean="0">
                <a:latin typeface="Arial" charset="0"/>
                <a:ea typeface="ＭＳ Ｐゴシック" charset="0"/>
                <a:sym typeface="Arial" charset="0"/>
              </a:rPr>
              <a:t>Customs uncertainty</a:t>
            </a:r>
          </a:p>
          <a:p>
            <a:pPr marL="711200" lvl="1" indent="-254000" algn="l">
              <a:buClr>
                <a:srgbClr val="E40B2A"/>
              </a:buClr>
              <a:buSzPct val="69000"/>
              <a:buFont typeface="Arial" charset="0"/>
              <a:buChar char="●"/>
            </a:pPr>
            <a:r>
              <a:rPr lang="en-US" sz="2800" dirty="0">
                <a:latin typeface="Arial" charset="0"/>
                <a:ea typeface="ＭＳ Ｐゴシック" charset="0"/>
                <a:sym typeface="Arial" charset="0"/>
              </a:rPr>
              <a:t> 	</a:t>
            </a:r>
            <a:r>
              <a:rPr lang="en-US" sz="2400" dirty="0" smtClean="0">
                <a:latin typeface="Arial" charset="0"/>
                <a:ea typeface="ＭＳ Ｐゴシック" charset="0"/>
                <a:sym typeface="Arial" charset="0"/>
              </a:rPr>
              <a:t>Government incentives</a:t>
            </a:r>
          </a:p>
          <a:p>
            <a:pPr marL="711200" lvl="1" indent="-254000" algn="l">
              <a:buClr>
                <a:srgbClr val="E40B2A"/>
              </a:buClr>
              <a:buSzPct val="69000"/>
              <a:buFont typeface="Arial" charset="0"/>
              <a:buChar char="●"/>
            </a:pPr>
            <a:r>
              <a:rPr lang="en-US" sz="2800" dirty="0">
                <a:latin typeface="Arial" charset="0"/>
                <a:ea typeface="ＭＳ Ｐゴシック" charset="0"/>
                <a:sym typeface="Arial" charset="0"/>
              </a:rPr>
              <a:t> 	</a:t>
            </a:r>
            <a:r>
              <a:rPr lang="en-US" sz="2400" dirty="0" smtClean="0">
                <a:latin typeface="Arial" charset="0"/>
                <a:ea typeface="ＭＳ Ｐゴシック" charset="0"/>
                <a:sym typeface="Arial" charset="0"/>
              </a:rPr>
              <a:t>Image/ Brand</a:t>
            </a:r>
          </a:p>
          <a:p>
            <a:pPr marL="711200" lvl="1" indent="-254000" algn="l">
              <a:buClr>
                <a:srgbClr val="E40B2A"/>
              </a:buClr>
              <a:buSzPct val="69000"/>
              <a:buFont typeface="Arial" charset="0"/>
              <a:buChar char="●"/>
            </a:pPr>
            <a:r>
              <a:rPr lang="en-US" sz="2800" dirty="0">
                <a:latin typeface="Arial" charset="0"/>
                <a:ea typeface="ＭＳ Ｐゴシック" charset="0"/>
                <a:sym typeface="Arial" charset="0"/>
              </a:rPr>
              <a:t> 	</a:t>
            </a:r>
            <a:r>
              <a:rPr lang="en-US" sz="2400" dirty="0" smtClean="0">
                <a:latin typeface="Arial" charset="0"/>
                <a:ea typeface="ＭＳ Ｐゴシック" charset="0"/>
                <a:sym typeface="Arial" charset="0"/>
              </a:rPr>
              <a:t>Lean</a:t>
            </a:r>
          </a:p>
          <a:p>
            <a:pPr marL="711200" lvl="1" indent="-254000" algn="l">
              <a:buClr>
                <a:srgbClr val="E40B2A"/>
              </a:buClr>
              <a:buSzPct val="69000"/>
              <a:buFont typeface="Arial" charset="0"/>
              <a:buChar char="●"/>
            </a:pPr>
            <a:r>
              <a:rPr lang="en-US" sz="2800" dirty="0">
                <a:latin typeface="Arial" charset="0"/>
                <a:ea typeface="ＭＳ Ｐゴシック" charset="0"/>
                <a:sym typeface="Arial" charset="0"/>
              </a:rPr>
              <a:t> 	</a:t>
            </a:r>
            <a:r>
              <a:rPr lang="en-US" sz="2400" dirty="0" err="1" smtClean="0">
                <a:latin typeface="Arial" charset="0"/>
                <a:ea typeface="ＭＳ Ｐゴシック" charset="0"/>
                <a:sym typeface="Arial" charset="0"/>
              </a:rPr>
              <a:t>Walmart</a:t>
            </a:r>
            <a:endParaRPr lang="en-US" sz="2400" dirty="0">
              <a:latin typeface="Arial" charset="0"/>
              <a:ea typeface="ＭＳ Ｐゴシック" charset="0"/>
              <a:sym typeface="Arial" charset="0"/>
            </a:endParaRPr>
          </a:p>
          <a:p>
            <a:pPr marL="711200" lvl="1" indent="-254000" algn="l">
              <a:buClr>
                <a:srgbClr val="E40B2A"/>
              </a:buClr>
              <a:buSzPct val="69000"/>
              <a:buFont typeface="Arial" charset="0"/>
              <a:buChar char="●"/>
            </a:pPr>
            <a:endParaRPr lang="en-US" sz="2400" dirty="0">
              <a:latin typeface="Arial" charset="0"/>
              <a:ea typeface="ＭＳ Ｐゴシック" charset="0"/>
              <a:sym typeface="Arial" charset="0"/>
            </a:endParaRPr>
          </a:p>
          <a:p>
            <a:pPr marL="711200" lvl="1" indent="-254000" algn="l">
              <a:buClr>
                <a:srgbClr val="E40B2A"/>
              </a:buClr>
              <a:buSzPct val="69000"/>
              <a:buFont typeface="Arial" charset="0"/>
              <a:buChar char="●"/>
            </a:pPr>
            <a:endParaRPr lang="en-US" sz="2400" dirty="0">
              <a:latin typeface="Arial" charset="0"/>
              <a:ea typeface="ＭＳ Ｐゴシック" charset="0"/>
              <a:sym typeface="Arial" charset="0"/>
            </a:endParaRPr>
          </a:p>
          <a:p>
            <a:pPr marL="711200" lvl="1" indent="-254000" algn="l">
              <a:buClr>
                <a:srgbClr val="E40B2A"/>
              </a:buClr>
              <a:buSzPct val="69000"/>
              <a:buFont typeface="Arial" charset="0"/>
              <a:buChar char="●"/>
            </a:pPr>
            <a:endParaRPr lang="en-US" sz="2400" dirty="0">
              <a:latin typeface="Arial" charset="0"/>
              <a:ea typeface="ＭＳ Ｐゴシック" charset="0"/>
              <a:sym typeface="Arial" charset="0"/>
            </a:endParaRPr>
          </a:p>
          <a:p>
            <a:pPr marL="711200" lvl="1" indent="-254000" algn="l">
              <a:buClr>
                <a:srgbClr val="E40B2A"/>
              </a:buClr>
              <a:buSzPct val="69000"/>
              <a:buFont typeface="Arial" charset="0"/>
              <a:buChar char="●"/>
            </a:pPr>
            <a:endParaRPr lang="en-US" sz="2400" dirty="0">
              <a:latin typeface="Arial" charset="0"/>
              <a:ea typeface="ＭＳ Ｐゴシック" charset="0"/>
              <a:sym typeface="Arial" charset="0"/>
            </a:endParaRPr>
          </a:p>
          <a:p>
            <a:pPr marL="711200" lvl="1" indent="-254000" algn="l">
              <a:buClr>
                <a:srgbClr val="E40B2A"/>
              </a:buClr>
              <a:buSzPct val="69000"/>
              <a:buFont typeface="Arial" charset="0"/>
              <a:buChar char="●"/>
            </a:pPr>
            <a:endParaRPr lang="en-US" sz="2400" dirty="0">
              <a:latin typeface="Arial" charset="0"/>
              <a:ea typeface="ＭＳ Ｐゴシック" charset="0"/>
              <a:sym typeface="Arial" charset="0"/>
            </a:endParaRPr>
          </a:p>
          <a:p>
            <a:pPr marL="711200" lvl="1" indent="-254000" algn="l">
              <a:buClr>
                <a:srgbClr val="E40B2A"/>
              </a:buClr>
              <a:buSzPct val="69000"/>
              <a:buFont typeface="Arial" charset="0"/>
              <a:buChar char="●"/>
            </a:pPr>
            <a:endParaRPr lang="en-US" sz="2400" dirty="0">
              <a:latin typeface="Arial" charset="0"/>
              <a:ea typeface="ＭＳ Ｐゴシック" charset="0"/>
              <a:sym typeface="Arial" charset="0"/>
            </a:endParaRPr>
          </a:p>
          <a:p>
            <a:pPr marL="711200" lvl="1" indent="-254000" algn="l">
              <a:buClr>
                <a:srgbClr val="E40B2A"/>
              </a:buClr>
              <a:buSzPct val="69000"/>
              <a:buFont typeface="Arial" charset="0"/>
              <a:buChar char="●"/>
            </a:pPr>
            <a:endParaRPr lang="en-US" sz="2400" dirty="0">
              <a:latin typeface="Arial" charset="0"/>
              <a:ea typeface="ＭＳ Ｐゴシック" charset="0"/>
              <a:sym typeface="Arial" charset="0"/>
            </a:endParaRPr>
          </a:p>
        </p:txBody>
      </p:sp>
      <p:sp>
        <p:nvSpPr>
          <p:cNvPr id="68613" name="Rectangle 5"/>
          <p:cNvSpPr>
            <a:spLocks/>
          </p:cNvSpPr>
          <p:nvPr/>
        </p:nvSpPr>
        <p:spPr bwMode="auto">
          <a:xfrm>
            <a:off x="207963" y="6248400"/>
            <a:ext cx="87757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Kim Souza,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The Supply Side: Creative Things responding to challenges of </a:t>
            </a:r>
            <a:r>
              <a:rPr lang="en-US" altLang="ja-JP" sz="1100" dirty="0" err="1">
                <a:solidFill>
                  <a:srgbClr val="190104"/>
                </a:solidFill>
                <a:latin typeface="Arial" charset="0"/>
                <a:ea typeface="Arial" charset="0"/>
                <a:cs typeface="Arial" charset="0"/>
                <a:sym typeface="Arial" charset="0"/>
              </a:rPr>
              <a:t>onshoring</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The City Wire</a:t>
            </a:r>
            <a:r>
              <a:rPr lang="en-US" altLang="ja-JP" sz="1100" dirty="0">
                <a:solidFill>
                  <a:srgbClr val="190104"/>
                </a:solidFill>
                <a:latin typeface="Arial" charset="0"/>
                <a:ea typeface="Arial" charset="0"/>
                <a:cs typeface="Arial" charset="0"/>
                <a:sym typeface="Arial" charset="0"/>
              </a:rPr>
              <a:t>. September 4, 2014.</a:t>
            </a:r>
            <a:endParaRPr lang="en-US" sz="1100" dirty="0">
              <a:solidFill>
                <a:srgbClr val="190104"/>
              </a:solidFill>
              <a:latin typeface="Arial" charset="0"/>
              <a:ea typeface="Arial" charset="0"/>
              <a:cs typeface="Arial" charset="0"/>
              <a:sym typeface="Arial" charset="0"/>
            </a:endParaRPr>
          </a:p>
        </p:txBody>
      </p:sp>
      <p:sp>
        <p:nvSpPr>
          <p:cNvPr id="2" name="Rectangle 1"/>
          <p:cNvSpPr/>
          <p:nvPr/>
        </p:nvSpPr>
        <p:spPr>
          <a:xfrm>
            <a:off x="3948751" y="762000"/>
            <a:ext cx="5804849" cy="584776"/>
          </a:xfrm>
          <a:prstGeom prst="rect">
            <a:avLst/>
          </a:prstGeom>
        </p:spPr>
        <p:txBody>
          <a:bodyPr wrap="square">
            <a:spAutoFit/>
          </a:bodyPr>
          <a:lstStyle/>
          <a:p>
            <a:r>
              <a:rPr lang="en-US" sz="3200" dirty="0">
                <a:solidFill>
                  <a:srgbClr val="190104"/>
                </a:solidFill>
                <a:latin typeface="Arial Black"/>
                <a:cs typeface="Arial Black"/>
              </a:rPr>
              <a:t>Creative Things </a:t>
            </a:r>
            <a:r>
              <a:rPr lang="en-US" sz="3200" dirty="0" smtClean="0">
                <a:solidFill>
                  <a:srgbClr val="190104"/>
                </a:solidFill>
                <a:latin typeface="Arial Black"/>
                <a:cs typeface="Arial Black"/>
              </a:rPr>
              <a:t>Inc. </a:t>
            </a:r>
            <a:endParaRPr lang="en-US" sz="3200" dirty="0">
              <a:latin typeface="Arial Black"/>
              <a:cs typeface="Arial Black"/>
            </a:endParaRPr>
          </a:p>
        </p:txBody>
      </p:sp>
    </p:spTree>
  </p:cSld>
  <p:clrMapOvr>
    <a:masterClrMapping/>
  </p:clrMapOvr>
  <p:transition xmlns:p14="http://schemas.microsoft.com/office/powerpoint/2010/mai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68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E6A61631-05F5-D841-85A8-E3911586F896}" type="slidenum">
              <a:rPr lang="en-US" sz="1800" smtClean="0">
                <a:solidFill>
                  <a:srgbClr val="000000"/>
                </a:solidFill>
                <a:latin typeface="Times New Roman" charset="0"/>
                <a:cs typeface="Times New Roman" charset="0"/>
                <a:sym typeface="Times New Roman" charset="0"/>
              </a:rPr>
              <a:pPr algn="r">
                <a:defRPr/>
              </a:pPr>
              <a:t>53</a:t>
            </a:fld>
            <a:endParaRPr lang="en-US" sz="1800" smtClean="0">
              <a:solidFill>
                <a:srgbClr val="000000"/>
              </a:solidFill>
              <a:latin typeface="Times New Roman" charset="0"/>
              <a:cs typeface="Times New Roman" charset="0"/>
              <a:sym typeface="Times New Roman" charset="0"/>
            </a:endParaRPr>
          </a:p>
        </p:txBody>
      </p:sp>
      <p:sp>
        <p:nvSpPr>
          <p:cNvPr id="71683" name="Rectangle 3"/>
          <p:cNvSpPr>
            <a:spLocks noGrp="1" noChangeArrowheads="1"/>
          </p:cNvSpPr>
          <p:nvPr>
            <p:ph type="title"/>
          </p:nvPr>
        </p:nvSpPr>
        <p:spPr>
          <a:xfrm>
            <a:off x="1652588" y="0"/>
            <a:ext cx="7299325" cy="10668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Guitar Strings and Straps</a:t>
            </a:r>
            <a:br>
              <a:rPr lang="en-US" sz="3200" dirty="0" smtClean="0">
                <a:solidFill>
                  <a:srgbClr val="2A2A40"/>
                </a:solidFill>
              </a:rPr>
            </a:br>
            <a:r>
              <a:rPr lang="en-US" sz="3200" dirty="0" smtClean="0">
                <a:solidFill>
                  <a:srgbClr val="2A2A40"/>
                </a:solidFill>
              </a:rPr>
              <a:t>(</a:t>
            </a:r>
            <a:r>
              <a:rPr lang="en-US" sz="3200" dirty="0" err="1" smtClean="0">
                <a:solidFill>
                  <a:srgbClr val="2A2A40"/>
                </a:solidFill>
              </a:rPr>
              <a:t>Reshoring</a:t>
            </a:r>
            <a:r>
              <a:rPr lang="en-US" sz="3200" dirty="0" smtClean="0">
                <a:solidFill>
                  <a:srgbClr val="2A2A40"/>
                </a:solidFill>
              </a:rPr>
              <a:t>, Kept from Offshoring)</a:t>
            </a:r>
          </a:p>
        </p:txBody>
      </p:sp>
      <p:sp>
        <p:nvSpPr>
          <p:cNvPr id="69636" name="Rectangle 4"/>
          <p:cNvSpPr>
            <a:spLocks/>
          </p:cNvSpPr>
          <p:nvPr/>
        </p:nvSpPr>
        <p:spPr bwMode="auto">
          <a:xfrm>
            <a:off x="190500" y="1219200"/>
            <a:ext cx="88519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China to Long Island, NY</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en-US" sz="2400" dirty="0" smtClean="0">
                <a:latin typeface="Arial" charset="0"/>
                <a:ea typeface="ＭＳ Ｐゴシック" charset="0"/>
                <a:sym typeface="Arial" charset="0"/>
              </a:rPr>
              <a:t>	Lean</a:t>
            </a:r>
            <a:r>
              <a:rPr lang="en-US" sz="2400" dirty="0">
                <a:latin typeface="Arial" charset="0"/>
                <a:ea typeface="ＭＳ Ｐゴシック" charset="0"/>
                <a:sym typeface="Arial" charset="0"/>
              </a:rPr>
              <a:t>/other business process improvements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en-US" sz="2400" dirty="0" smtClean="0">
                <a:latin typeface="Arial" charset="0"/>
                <a:ea typeface="ＭＳ Ｐゴシック" charset="0"/>
                <a:sym typeface="Arial" charset="0"/>
              </a:rPr>
              <a:t>	Freight </a:t>
            </a:r>
            <a:r>
              <a:rPr lang="en-US" sz="2400" dirty="0">
                <a:latin typeface="Arial" charset="0"/>
                <a:ea typeface="ＭＳ Ｐゴシック" charset="0"/>
                <a:sym typeface="Arial" charset="0"/>
              </a:rPr>
              <a:t>cost</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en-US" sz="2400" dirty="0" smtClean="0">
                <a:latin typeface="Arial" charset="0"/>
                <a:ea typeface="ＭＳ Ｐゴシック" charset="0"/>
                <a:sym typeface="Arial" charset="0"/>
              </a:rPr>
              <a:t>	IP </a:t>
            </a:r>
            <a:r>
              <a:rPr lang="en-US" sz="2400" dirty="0">
                <a:latin typeface="Arial" charset="0"/>
                <a:ea typeface="ＭＳ Ｐゴシック" charset="0"/>
                <a:sym typeface="Arial" charset="0"/>
              </a:rPr>
              <a:t>risk</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en-US" sz="2400" dirty="0" smtClean="0">
                <a:latin typeface="Arial" charset="0"/>
                <a:ea typeface="ＭＳ Ｐゴシック" charset="0"/>
                <a:sym typeface="Arial" charset="0"/>
              </a:rPr>
              <a:t>	Rising </a:t>
            </a:r>
            <a:r>
              <a:rPr lang="en-US" sz="2400" dirty="0">
                <a:latin typeface="Arial" charset="0"/>
                <a:ea typeface="ＭＳ Ｐゴシック" charset="0"/>
                <a:sym typeface="Arial" charset="0"/>
              </a:rPr>
              <a:t>wages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en-US" sz="2400" dirty="0" smtClean="0">
                <a:latin typeface="Arial" charset="0"/>
                <a:ea typeface="ＭＳ Ｐゴシック" charset="0"/>
                <a:sym typeface="Arial" charset="0"/>
              </a:rPr>
              <a:t>	Total </a:t>
            </a:r>
            <a:r>
              <a:rPr lang="en-US" sz="2400" dirty="0">
                <a:latin typeface="Arial" charset="0"/>
                <a:ea typeface="ＭＳ Ｐゴシック" charset="0"/>
                <a:sym typeface="Arial" charset="0"/>
              </a:rPr>
              <a:t>cost</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en-US" sz="2400" dirty="0" smtClean="0">
                <a:latin typeface="Arial" charset="0"/>
                <a:ea typeface="ＭＳ Ｐゴシック" charset="0"/>
                <a:sym typeface="Arial" charset="0"/>
              </a:rPr>
              <a:t>	Travel </a:t>
            </a:r>
            <a:r>
              <a:rPr lang="en-US" sz="2400" dirty="0">
                <a:latin typeface="Arial" charset="0"/>
                <a:ea typeface="ＭＳ Ｐゴシック" charset="0"/>
                <a:sym typeface="Arial" charset="0"/>
              </a:rPr>
              <a:t>cost/time</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en-US" sz="2400" dirty="0" smtClean="0">
                <a:latin typeface="Arial" charset="0"/>
                <a:ea typeface="ＭＳ Ｐゴシック" charset="0"/>
                <a:sym typeface="Arial" charset="0"/>
              </a:rPr>
              <a:t>	Quality</a:t>
            </a:r>
            <a:endParaRPr lang="en-US" sz="2400" dirty="0">
              <a:latin typeface="Arial" charset="0"/>
              <a:ea typeface="ＭＳ Ｐゴシック" charset="0"/>
              <a:sym typeface="Arial" charset="0"/>
            </a:endParaRP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en-US" sz="2400" dirty="0" smtClean="0">
                <a:latin typeface="Arial" charset="0"/>
                <a:ea typeface="ＭＳ Ｐゴシック" charset="0"/>
                <a:sym typeface="Arial" charset="0"/>
              </a:rPr>
              <a:t>	Automation</a:t>
            </a:r>
            <a:endParaRPr lang="en-US" sz="2400" dirty="0">
              <a:latin typeface="Arial" charset="0"/>
              <a:ea typeface="ＭＳ Ｐゴシック" charset="0"/>
              <a:sym typeface="Arial" charset="0"/>
            </a:endParaRP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en-US" sz="2400" dirty="0" smtClean="0">
                <a:latin typeface="Arial" charset="0"/>
                <a:ea typeface="ＭＳ Ｐゴシック" charset="0"/>
                <a:sym typeface="Arial" charset="0"/>
              </a:rPr>
              <a:t>	Image</a:t>
            </a:r>
            <a:r>
              <a:rPr lang="en-US" sz="2400" dirty="0">
                <a:latin typeface="Arial" charset="0"/>
                <a:ea typeface="ＭＳ Ｐゴシック" charset="0"/>
                <a:sym typeface="Arial" charset="0"/>
              </a:rPr>
              <a:t>/brand</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en-US" sz="2400" dirty="0" smtClean="0">
                <a:latin typeface="Arial" charset="0"/>
                <a:ea typeface="ＭＳ Ｐゴシック" charset="0"/>
                <a:sym typeface="Arial" charset="0"/>
              </a:rPr>
              <a:t>	Vertical </a:t>
            </a:r>
            <a:r>
              <a:rPr lang="en-US" sz="2400" dirty="0">
                <a:latin typeface="Arial" charset="0"/>
                <a:ea typeface="ＭＳ Ｐゴシック" charset="0"/>
                <a:sym typeface="Arial" charset="0"/>
              </a:rPr>
              <a:t>integration</a:t>
            </a:r>
          </a:p>
        </p:txBody>
      </p:sp>
      <p:sp>
        <p:nvSpPr>
          <p:cNvPr id="69637" name="Rectangle 5"/>
          <p:cNvSpPr>
            <a:spLocks/>
          </p:cNvSpPr>
          <p:nvPr/>
        </p:nvSpPr>
        <p:spPr bwMode="auto">
          <a:xfrm>
            <a:off x="176213" y="6070600"/>
            <a:ext cx="87757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Family-Owned Since the 1600s?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err="1">
                <a:solidFill>
                  <a:srgbClr val="190104"/>
                </a:solidFill>
                <a:latin typeface="Arial" charset="0"/>
                <a:ea typeface="Arial" charset="0"/>
                <a:cs typeface="Arial" charset="0"/>
                <a:sym typeface="Arial" charset="0"/>
              </a:rPr>
              <a:t>MarketWatch</a:t>
            </a:r>
            <a:r>
              <a:rPr lang="en-US" altLang="ja-JP" sz="1100" dirty="0">
                <a:solidFill>
                  <a:srgbClr val="190104"/>
                </a:solidFill>
                <a:latin typeface="Arial" charset="0"/>
                <a:ea typeface="Arial" charset="0"/>
                <a:cs typeface="Arial" charset="0"/>
                <a:sym typeface="Arial" charset="0"/>
              </a:rPr>
              <a:t>. http://</a:t>
            </a:r>
            <a:r>
              <a:rPr lang="en-US" altLang="ja-JP" sz="1100" dirty="0" err="1">
                <a:solidFill>
                  <a:srgbClr val="190104"/>
                </a:solidFill>
                <a:latin typeface="Arial" charset="0"/>
                <a:ea typeface="Arial" charset="0"/>
                <a:cs typeface="Arial" charset="0"/>
                <a:sym typeface="Arial" charset="0"/>
              </a:rPr>
              <a:t>www.marketwatch.com</a:t>
            </a:r>
            <a:r>
              <a:rPr lang="en-US" altLang="ja-JP" sz="1100" dirty="0">
                <a:solidFill>
                  <a:srgbClr val="190104"/>
                </a:solidFill>
                <a:latin typeface="Arial" charset="0"/>
                <a:ea typeface="Arial" charset="0"/>
                <a:cs typeface="Arial" charset="0"/>
                <a:sym typeface="Arial" charset="0"/>
              </a:rPr>
              <a:t>/story/family-owned-since-the-1600s-2013-12-18-7107117 . </a:t>
            </a:r>
            <a:r>
              <a:rPr lang="ja-JP" altLang="en-US" sz="1100" dirty="0" smtClean="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Guitar String Maker Saves Jobs.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err="1">
                <a:solidFill>
                  <a:srgbClr val="190104"/>
                </a:solidFill>
                <a:latin typeface="Arial" charset="0"/>
                <a:ea typeface="Arial" charset="0"/>
                <a:cs typeface="Arial" charset="0"/>
                <a:sym typeface="Arial" charset="0"/>
              </a:rPr>
              <a:t>CNNMoney</a:t>
            </a:r>
            <a:r>
              <a:rPr lang="en-US" altLang="ja-JP" sz="1100" dirty="0">
                <a:solidFill>
                  <a:srgbClr val="190104"/>
                </a:solidFill>
                <a:latin typeface="Arial" charset="0"/>
                <a:ea typeface="Arial" charset="0"/>
                <a:cs typeface="Arial" charset="0"/>
                <a:sym typeface="Arial" charset="0"/>
              </a:rPr>
              <a:t>. </a:t>
            </a:r>
            <a:r>
              <a:rPr lang="en-US" altLang="ja-JP" sz="1100" dirty="0">
                <a:latin typeface="Arial" charset="0"/>
                <a:ea typeface="Arial" charset="0"/>
                <a:cs typeface="Arial" charset="0"/>
                <a:sym typeface="Arial" charset="0"/>
              </a:rPr>
              <a:t>http://money.cnn.com/video/smallbusiness</a:t>
            </a:r>
            <a:r>
              <a:rPr lang="en-US" altLang="ja-JP" sz="1100" dirty="0" smtClean="0">
                <a:latin typeface="Arial" charset="0"/>
                <a:ea typeface="Arial" charset="0"/>
                <a:cs typeface="Arial" charset="0"/>
                <a:sym typeface="Arial" charset="0"/>
              </a:rPr>
              <a:t>/</a:t>
            </a:r>
          </a:p>
          <a:p>
            <a:pPr algn="l"/>
            <a:r>
              <a:rPr lang="en-US" altLang="ja-JP" sz="1100" dirty="0" smtClean="0">
                <a:latin typeface="Arial" charset="0"/>
                <a:ea typeface="Arial" charset="0"/>
                <a:cs typeface="Arial" charset="0"/>
                <a:sym typeface="Arial" charset="0"/>
              </a:rPr>
              <a:t>2009</a:t>
            </a:r>
            <a:r>
              <a:rPr lang="en-US" altLang="ja-JP" sz="1100" dirty="0">
                <a:latin typeface="Arial" charset="0"/>
                <a:ea typeface="Arial" charset="0"/>
                <a:cs typeface="Arial" charset="0"/>
                <a:sym typeface="Arial" charset="0"/>
              </a:rPr>
              <a:t>/12/01/</a:t>
            </a:r>
            <a:r>
              <a:rPr lang="en-US" altLang="ja-JP" sz="1100" dirty="0" err="1">
                <a:latin typeface="Arial" charset="0"/>
                <a:ea typeface="Arial" charset="0"/>
                <a:cs typeface="Arial" charset="0"/>
                <a:sym typeface="Arial" charset="0"/>
              </a:rPr>
              <a:t>smb_ta_guitar_strings_daddario_lean.cnnmoney</a:t>
            </a:r>
            <a:r>
              <a:rPr lang="en-US" altLang="ja-JP" sz="1100" dirty="0">
                <a:latin typeface="Arial" charset="0"/>
                <a:ea typeface="Arial" charset="0"/>
                <a:cs typeface="Arial" charset="0"/>
                <a:sym typeface="Arial" charset="0"/>
              </a:rPr>
              <a:t>/ </a:t>
            </a:r>
            <a:endParaRPr lang="en-US" sz="1100" dirty="0">
              <a:latin typeface="Arial" charset="0"/>
              <a:ea typeface="Arial" charset="0"/>
              <a:cs typeface="Arial" charset="0"/>
              <a:sym typeface="Arial" charset="0"/>
            </a:endParaRPr>
          </a:p>
        </p:txBody>
      </p:sp>
      <p:pic>
        <p:nvPicPr>
          <p:cNvPr id="6963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81800" y="1263650"/>
            <a:ext cx="2197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270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0A2A252A-EB6C-7740-9D60-816DE2B2F4AF}" type="slidenum">
              <a:rPr lang="en-US" sz="1800" smtClean="0">
                <a:solidFill>
                  <a:srgbClr val="000000"/>
                </a:solidFill>
                <a:latin typeface="Times New Roman" charset="0"/>
                <a:cs typeface="Times New Roman" charset="0"/>
                <a:sym typeface="Times New Roman" charset="0"/>
              </a:rPr>
              <a:pPr algn="r">
                <a:defRPr/>
              </a:pPr>
              <a:t>54</a:t>
            </a:fld>
            <a:endParaRPr lang="en-US" sz="1800" smtClean="0">
              <a:solidFill>
                <a:srgbClr val="000000"/>
              </a:solidFill>
              <a:latin typeface="Times New Roman" charset="0"/>
              <a:cs typeface="Times New Roman" charset="0"/>
              <a:sym typeface="Times New Roman" charset="0"/>
            </a:endParaRPr>
          </a:p>
        </p:txBody>
      </p:sp>
      <p:sp>
        <p:nvSpPr>
          <p:cNvPr id="70659" name="Rectangle 3"/>
          <p:cNvSpPr>
            <a:spLocks/>
          </p:cNvSpPr>
          <p:nvPr/>
        </p:nvSpPr>
        <p:spPr bwMode="auto">
          <a:xfrm>
            <a:off x="1066800" y="12700"/>
            <a:ext cx="79375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Professional-Grade Lighting</a:t>
            </a:r>
          </a:p>
        </p:txBody>
      </p:sp>
      <p:sp>
        <p:nvSpPr>
          <p:cNvPr id="70660" name="Rectangle 4"/>
          <p:cNvSpPr>
            <a:spLocks/>
          </p:cNvSpPr>
          <p:nvPr/>
        </p:nvSpPr>
        <p:spPr bwMode="auto">
          <a:xfrm>
            <a:off x="152400" y="1066800"/>
            <a:ext cx="8851900"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60% of production was outsourced </a:t>
            </a:r>
            <a:r>
              <a:rPr lang="en-US" sz="2400" dirty="0" smtClean="0">
                <a:solidFill>
                  <a:srgbClr val="2A2A40"/>
                </a:solidFill>
                <a:latin typeface="Arial" charset="0"/>
                <a:ea typeface="ＭＳ Ｐゴシック" charset="0"/>
                <a:sym typeface="Arial" charset="0"/>
              </a:rPr>
              <a:t>to China</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20% of business sold overseas</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Hidden costs, or reasons to </a:t>
            </a:r>
            <a:r>
              <a:rPr lang="en-US" sz="2400" dirty="0" err="1" smtClean="0">
                <a:solidFill>
                  <a:srgbClr val="2A2A40"/>
                </a:solidFill>
                <a:latin typeface="Arial" charset="0"/>
                <a:ea typeface="ＭＳ Ｐゴシック" charset="0"/>
                <a:sym typeface="Arial" charset="0"/>
              </a:rPr>
              <a:t>reshore</a:t>
            </a:r>
            <a:r>
              <a:rPr lang="en-US" sz="2400" dirty="0" smtClean="0">
                <a:solidFill>
                  <a:srgbClr val="2A2A40"/>
                </a:solidFill>
                <a:latin typeface="Arial" charset="0"/>
                <a:ea typeface="ＭＳ Ｐゴシック" charset="0"/>
                <a:sym typeface="Arial" charset="0"/>
              </a:rPr>
              <a:t>:</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80000"/>
              <a:buFont typeface="Wingdings" charset="0"/>
              <a:buChar char="l"/>
            </a:pPr>
            <a:r>
              <a:rPr lang="en-US" sz="2000" dirty="0" smtClean="0">
                <a:solidFill>
                  <a:srgbClr val="FF0000"/>
                </a:solidFill>
                <a:latin typeface="Arial" charset="0"/>
                <a:ea typeface="ＭＳ Ｐゴシック" charset="0"/>
                <a:sym typeface="Arial" charset="0"/>
              </a:rPr>
              <a:t>Larger inventories</a:t>
            </a:r>
            <a:endParaRPr lang="en-US" sz="20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80000"/>
              <a:buFont typeface="Wingdings" charset="0"/>
              <a:buChar char="l"/>
            </a:pPr>
            <a:r>
              <a:rPr lang="en-US" sz="2000" dirty="0" smtClean="0">
                <a:solidFill>
                  <a:srgbClr val="FF0000"/>
                </a:solidFill>
                <a:latin typeface="Arial" charset="0"/>
                <a:ea typeface="ＭＳ Ｐゴシック" charset="0"/>
                <a:sym typeface="Arial" charset="0"/>
              </a:rPr>
              <a:t>Communication issues</a:t>
            </a:r>
            <a:endParaRPr lang="en-US" sz="20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80000"/>
              <a:buFont typeface="Wingdings" charset="0"/>
              <a:buChar char="l"/>
            </a:pPr>
            <a:r>
              <a:rPr lang="en-US" sz="2000" dirty="0" smtClean="0">
                <a:solidFill>
                  <a:srgbClr val="FF0000"/>
                </a:solidFill>
                <a:latin typeface="Arial" charset="0"/>
                <a:ea typeface="ＭＳ Ｐゴシック" charset="0"/>
                <a:sym typeface="Arial" charset="0"/>
              </a:rPr>
              <a:t>Noncompliant </a:t>
            </a:r>
            <a:r>
              <a:rPr lang="en-US" sz="2000" dirty="0">
                <a:solidFill>
                  <a:srgbClr val="FF0000"/>
                </a:solidFill>
                <a:latin typeface="Arial" charset="0"/>
                <a:ea typeface="ＭＳ Ｐゴシック" charset="0"/>
                <a:sym typeface="Arial" charset="0"/>
              </a:rPr>
              <a:t>parts, deteriorating </a:t>
            </a:r>
            <a:r>
              <a:rPr lang="en-US" sz="2000" dirty="0" smtClean="0">
                <a:solidFill>
                  <a:srgbClr val="FF0000"/>
                </a:solidFill>
                <a:latin typeface="Arial" charset="0"/>
                <a:ea typeface="ＭＳ Ｐゴシック" charset="0"/>
                <a:sym typeface="Arial" charset="0"/>
              </a:rPr>
              <a:t>quality</a:t>
            </a:r>
            <a:endParaRPr lang="en-US" sz="20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80000"/>
              <a:buFont typeface="Wingdings" charset="0"/>
              <a:buChar char="l"/>
            </a:pPr>
            <a:r>
              <a:rPr lang="en-US" sz="2000" dirty="0" smtClean="0">
                <a:solidFill>
                  <a:srgbClr val="FF0000"/>
                </a:solidFill>
                <a:latin typeface="Arial" charset="0"/>
                <a:ea typeface="ＭＳ Ｐゴシック" charset="0"/>
                <a:sym typeface="Arial" charset="0"/>
              </a:rPr>
              <a:t>Lead time</a:t>
            </a:r>
            <a:endParaRPr lang="en-US" sz="20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80000"/>
              <a:buFont typeface="Wingdings" charset="0"/>
              <a:buChar char="l"/>
            </a:pPr>
            <a:r>
              <a:rPr lang="en-US" sz="2000" dirty="0" smtClean="0">
                <a:solidFill>
                  <a:srgbClr val="FF0000"/>
                </a:solidFill>
                <a:latin typeface="Arial" charset="0"/>
                <a:ea typeface="ＭＳ Ｐゴシック" charset="0"/>
                <a:sym typeface="Arial" charset="0"/>
              </a:rPr>
              <a:t>Price increases</a:t>
            </a:r>
            <a:endParaRPr lang="en-US" sz="20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80000"/>
              <a:buFont typeface="Wingdings" charset="0"/>
              <a:buChar char="l"/>
            </a:pPr>
            <a:r>
              <a:rPr lang="en-US" sz="2000" dirty="0" smtClean="0">
                <a:solidFill>
                  <a:srgbClr val="FF0000"/>
                </a:solidFill>
                <a:latin typeface="Arial" charset="0"/>
                <a:ea typeface="ＭＳ Ｐゴシック" charset="0"/>
                <a:sym typeface="Arial" charset="0"/>
              </a:rPr>
              <a:t>Domestic </a:t>
            </a:r>
            <a:r>
              <a:rPr lang="en-US" sz="2000" dirty="0">
                <a:solidFill>
                  <a:srgbClr val="FF0000"/>
                </a:solidFill>
                <a:latin typeface="Arial" charset="0"/>
                <a:ea typeface="ＭＳ Ｐゴシック" charset="0"/>
                <a:sym typeface="Arial" charset="0"/>
              </a:rPr>
              <a:t>manufacturers more efficient, advanced, cost effective</a:t>
            </a:r>
            <a:endParaRPr lang="en-US" sz="20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err="1">
                <a:solidFill>
                  <a:srgbClr val="2A2A40"/>
                </a:solidFill>
                <a:latin typeface="Arial" charset="0"/>
                <a:ea typeface="ＭＳ Ｐゴシック" charset="0"/>
                <a:sym typeface="Arial" charset="0"/>
              </a:rPr>
              <a:t>Reshored</a:t>
            </a:r>
            <a:r>
              <a:rPr lang="en-US" sz="2400" dirty="0">
                <a:solidFill>
                  <a:srgbClr val="2A2A40"/>
                </a:solidFill>
                <a:latin typeface="Arial" charset="0"/>
                <a:ea typeface="ＭＳ Ｐゴシック" charset="0"/>
                <a:sym typeface="Arial" charset="0"/>
              </a:rPr>
              <a:t> several component processes</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Brought back 90% of offshored parts</a:t>
            </a:r>
          </a:p>
        </p:txBody>
      </p:sp>
      <p:sp>
        <p:nvSpPr>
          <p:cNvPr id="70661" name="Rectangle 5"/>
          <p:cNvSpPr>
            <a:spLocks/>
          </p:cNvSpPr>
          <p:nvPr/>
        </p:nvSpPr>
        <p:spPr bwMode="auto">
          <a:xfrm>
            <a:off x="228600" y="6324600"/>
            <a:ext cx="7848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A Case Study in Re-shoring: One St. Louis OEM Decides to Leave China and Look in His Own Backyard.</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Rebecca Carnes, </a:t>
            </a:r>
            <a:r>
              <a:rPr lang="en-US" altLang="ja-JP" sz="1100" dirty="0">
                <a:solidFill>
                  <a:srgbClr val="190104"/>
                </a:solidFill>
                <a:latin typeface="Arial Italic" charset="0"/>
                <a:ea typeface="Arial Italic" charset="0"/>
                <a:cs typeface="Arial Italic" charset="0"/>
                <a:sym typeface="Arial Italic" charset="0"/>
              </a:rPr>
              <a:t>Design2Part Magazine</a:t>
            </a:r>
            <a:r>
              <a:rPr lang="en-US" altLang="ja-JP" sz="1100" dirty="0">
                <a:solidFill>
                  <a:srgbClr val="190104"/>
                </a:solidFill>
                <a:latin typeface="Arial" charset="0"/>
                <a:ea typeface="Arial" charset="0"/>
                <a:cs typeface="Arial" charset="0"/>
                <a:sym typeface="Arial" charset="0"/>
              </a:rPr>
              <a:t>. http://</a:t>
            </a:r>
            <a:r>
              <a:rPr lang="en-US" altLang="ja-JP" sz="1100" dirty="0" err="1">
                <a:solidFill>
                  <a:srgbClr val="190104"/>
                </a:solidFill>
                <a:latin typeface="Arial" charset="0"/>
                <a:ea typeface="Arial" charset="0"/>
                <a:cs typeface="Arial" charset="0"/>
                <a:sym typeface="Arial" charset="0"/>
              </a:rPr>
              <a:t>www.jobshoptechnology.com</a:t>
            </a:r>
            <a:r>
              <a:rPr lang="en-US" altLang="ja-JP" sz="1100" dirty="0">
                <a:solidFill>
                  <a:srgbClr val="190104"/>
                </a:solidFill>
                <a:latin typeface="Arial" charset="0"/>
                <a:ea typeface="Arial" charset="0"/>
                <a:cs typeface="Arial" charset="0"/>
                <a:sym typeface="Arial" charset="0"/>
              </a:rPr>
              <a:t>/</a:t>
            </a:r>
            <a:r>
              <a:rPr lang="en-US" altLang="ja-JP" sz="1100" dirty="0" err="1">
                <a:solidFill>
                  <a:srgbClr val="190104"/>
                </a:solidFill>
                <a:latin typeface="Arial" charset="0"/>
                <a:ea typeface="Arial" charset="0"/>
                <a:cs typeface="Arial" charset="0"/>
                <a:sym typeface="Arial" charset="0"/>
              </a:rPr>
              <a:t>Article.aspx?ArticleID</a:t>
            </a:r>
            <a:r>
              <a:rPr lang="en-US" altLang="ja-JP" sz="1100" dirty="0">
                <a:solidFill>
                  <a:srgbClr val="190104"/>
                </a:solidFill>
                <a:latin typeface="Arial" charset="0"/>
                <a:ea typeface="Arial" charset="0"/>
                <a:cs typeface="Arial" charset="0"/>
                <a:sym typeface="Arial" charset="0"/>
              </a:rPr>
              <a:t>=217</a:t>
            </a:r>
            <a:endParaRPr lang="en-US" sz="1100" dirty="0">
              <a:solidFill>
                <a:srgbClr val="190104"/>
              </a:solidFill>
              <a:latin typeface="Arial" charset="0"/>
              <a:ea typeface="Arial" charset="0"/>
              <a:cs typeface="Arial" charset="0"/>
              <a:sym typeface="Arial" charset="0"/>
            </a:endParaRPr>
          </a:p>
        </p:txBody>
      </p:sp>
      <p:pic>
        <p:nvPicPr>
          <p:cNvPr id="70662"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705600" y="599302"/>
            <a:ext cx="2286000" cy="77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373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4B00A863-B3DB-3A4C-9B93-28FBBF47F49E}" type="slidenum">
              <a:rPr lang="en-US" sz="1800" smtClean="0">
                <a:solidFill>
                  <a:srgbClr val="000000"/>
                </a:solidFill>
                <a:latin typeface="Times New Roman" charset="0"/>
                <a:cs typeface="Times New Roman" charset="0"/>
                <a:sym typeface="Times New Roman" charset="0"/>
              </a:rPr>
              <a:pPr algn="r">
                <a:defRPr/>
              </a:pPr>
              <a:t>55</a:t>
            </a:fld>
            <a:endParaRPr lang="en-US" sz="1800" smtClean="0">
              <a:solidFill>
                <a:srgbClr val="000000"/>
              </a:solidFill>
              <a:latin typeface="Times New Roman" charset="0"/>
              <a:cs typeface="Times New Roman" charset="0"/>
              <a:sym typeface="Times New Roman" charset="0"/>
            </a:endParaRPr>
          </a:p>
        </p:txBody>
      </p:sp>
      <p:sp>
        <p:nvSpPr>
          <p:cNvPr id="73731" name="Rectangle 3"/>
          <p:cNvSpPr>
            <a:spLocks noGrp="1" noChangeArrowheads="1"/>
          </p:cNvSpPr>
          <p:nvPr>
            <p:ph type="title"/>
          </p:nvPr>
        </p:nvSpPr>
        <p:spPr>
          <a:xfrm>
            <a:off x="1752600" y="-304800"/>
            <a:ext cx="7186612" cy="11430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Blood Glucose Monitoring Systems</a:t>
            </a:r>
          </a:p>
        </p:txBody>
      </p:sp>
      <p:sp>
        <p:nvSpPr>
          <p:cNvPr id="71684" name="Rectangle 4"/>
          <p:cNvSpPr>
            <a:spLocks/>
          </p:cNvSpPr>
          <p:nvPr/>
        </p:nvSpPr>
        <p:spPr bwMode="auto">
          <a:xfrm>
            <a:off x="481013" y="2057400"/>
            <a:ext cx="78740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China and Taiwan to Charlotte, NC</a:t>
            </a:r>
            <a:endParaRPr lang="en-US" sz="24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20 jobs</a:t>
            </a:r>
            <a:endParaRPr lang="en-US" sz="24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endParaRPr lang="en-US" sz="2400" dirty="0">
              <a:latin typeface="Arial" charset="0"/>
              <a:ea typeface="ＭＳ Ｐゴシック" charset="0"/>
              <a:sym typeface="Arial" charset="0"/>
            </a:endParaRP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en-US" sz="2400" dirty="0" smtClean="0">
                <a:latin typeface="Arial" charset="0"/>
                <a:ea typeface="ＭＳ Ｐゴシック" charset="0"/>
                <a:sym typeface="Arial" charset="0"/>
              </a:rPr>
              <a:t>	Automation</a:t>
            </a:r>
            <a:r>
              <a:rPr lang="en-US" sz="2400" dirty="0">
                <a:latin typeface="Arial" charset="0"/>
                <a:ea typeface="ＭＳ Ｐゴシック" charset="0"/>
                <a:sym typeface="Arial" charset="0"/>
              </a:rPr>
              <a:t>/technology</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en-US" sz="2400" dirty="0" smtClean="0">
                <a:latin typeface="Arial" charset="0"/>
                <a:ea typeface="ＭＳ Ｐゴシック" charset="0"/>
                <a:sym typeface="Arial" charset="0"/>
              </a:rPr>
              <a:t>	Lower </a:t>
            </a:r>
            <a:r>
              <a:rPr lang="en-US" sz="2400" dirty="0">
                <a:latin typeface="Arial" charset="0"/>
                <a:ea typeface="ＭＳ Ｐゴシック" charset="0"/>
                <a:sym typeface="Arial" charset="0"/>
              </a:rPr>
              <a:t>shipping costs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en-US" sz="2400" dirty="0" smtClean="0">
                <a:latin typeface="Arial" charset="0"/>
                <a:ea typeface="ＭＳ Ｐゴシック" charset="0"/>
                <a:sym typeface="Arial" charset="0"/>
              </a:rPr>
              <a:t>	Loss </a:t>
            </a:r>
            <a:r>
              <a:rPr lang="en-US" sz="2400" dirty="0">
                <a:latin typeface="Arial" charset="0"/>
                <a:ea typeface="ＭＳ Ｐゴシック" charset="0"/>
                <a:sym typeface="Arial" charset="0"/>
              </a:rPr>
              <a:t>of control and IP risk</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en-US" sz="2400" dirty="0" smtClean="0">
                <a:latin typeface="Arial" charset="0"/>
                <a:ea typeface="ＭＳ Ｐゴシック" charset="0"/>
                <a:sym typeface="Arial" charset="0"/>
              </a:rPr>
              <a:t>	Inventory</a:t>
            </a:r>
            <a:endParaRPr lang="en-US" sz="24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2400" dirty="0">
                <a:latin typeface="Arial" charset="0"/>
                <a:ea typeface="ＭＳ Ｐゴシック" charset="0"/>
                <a:sym typeface="Arial" charset="0"/>
              </a:rPr>
              <a:t> </a:t>
            </a:r>
            <a:r>
              <a:rPr lang="en-US" sz="2800" dirty="0">
                <a:latin typeface="Arial" charset="0"/>
                <a:ea typeface="ＭＳ Ｐゴシック" charset="0"/>
                <a:sym typeface="Arial" charset="0"/>
              </a:rPr>
              <a:t>Reduced production budget by 40%</a:t>
            </a:r>
          </a:p>
        </p:txBody>
      </p:sp>
      <p:sp>
        <p:nvSpPr>
          <p:cNvPr id="71685" name="Rectangle 5"/>
          <p:cNvSpPr>
            <a:spLocks/>
          </p:cNvSpPr>
          <p:nvPr/>
        </p:nvSpPr>
        <p:spPr bwMode="auto">
          <a:xfrm>
            <a:off x="176213" y="6107113"/>
            <a:ext cx="8775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a:t>
            </a:r>
            <a:r>
              <a:rPr lang="en-US" sz="1100">
                <a:solidFill>
                  <a:srgbClr val="190104"/>
                </a:solidFill>
                <a:latin typeface="Arial Italic" charset="0"/>
                <a:ea typeface="ＭＳ Ｐゴシック" charset="0"/>
                <a:sym typeface="Arial Italic" charset="0"/>
              </a:rPr>
              <a:t>Supply Chain Digest</a:t>
            </a:r>
            <a:r>
              <a:rPr lang="en-US" sz="1100">
                <a:solidFill>
                  <a:srgbClr val="190104"/>
                </a:solidFill>
                <a:latin typeface="Arial" charset="0"/>
                <a:ea typeface="ＭＳ Ｐゴシック" charset="0"/>
                <a:sym typeface="Arial" charset="0"/>
              </a:rPr>
              <a:t>.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Supply Chain News: Are Manufacturers Really Bringing Work Back to U.S.?</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August 24, 2010. </a:t>
            </a:r>
            <a:endParaRPr lang="en-US" altLang="ja-JP" sz="2400">
              <a:latin typeface="Arial" charset="0"/>
              <a:ea typeface="Lucida Grande" charset="0"/>
              <a:cs typeface="Lucida Grande" charset="0"/>
              <a:sym typeface="Arial" charset="0"/>
            </a:endParaRPr>
          </a:p>
          <a:p>
            <a:pPr algn="l"/>
            <a:r>
              <a:rPr lang="en-US" sz="1100">
                <a:solidFill>
                  <a:srgbClr val="190104"/>
                </a:solidFill>
                <a:latin typeface="Arial" charset="0"/>
                <a:ea typeface="Arial" charset="0"/>
                <a:cs typeface="Arial" charset="0"/>
                <a:sym typeface="Arial" charset="0"/>
              </a:rPr>
              <a:t>William J. Holstein, </a:t>
            </a:r>
            <a:r>
              <a:rPr lang="en-US" sz="1100">
                <a:solidFill>
                  <a:srgbClr val="190104"/>
                </a:solidFill>
                <a:latin typeface="Arial Italic" charset="0"/>
                <a:ea typeface="Arial Italic" charset="0"/>
                <a:cs typeface="Arial Italic" charset="0"/>
                <a:sym typeface="Arial Italic" charset="0"/>
              </a:rPr>
              <a:t>strategy+business.</a:t>
            </a:r>
            <a:r>
              <a:rPr lang="en-US" sz="1100">
                <a:solidFill>
                  <a:srgbClr val="190104"/>
                </a:solidFill>
                <a:latin typeface="Arial" charset="0"/>
                <a:ea typeface="Arial" charset="0"/>
                <a:cs typeface="Arial" charset="0"/>
                <a:sym typeface="Arial" charset="0"/>
              </a:rPr>
              <a:t>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The Case for Backshoring.</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January 25, 2010.</a:t>
            </a:r>
            <a:endParaRPr lang="en-US" sz="1100">
              <a:solidFill>
                <a:srgbClr val="190104"/>
              </a:solidFill>
              <a:latin typeface="Arial" charset="0"/>
              <a:ea typeface="Arial" charset="0"/>
              <a:cs typeface="Arial" charset="0"/>
              <a:sym typeface="Arial" charset="0"/>
            </a:endParaRPr>
          </a:p>
        </p:txBody>
      </p:sp>
      <p:pic>
        <p:nvPicPr>
          <p:cNvPr id="71686"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85978" y="685800"/>
            <a:ext cx="235323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475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C619E5D8-7C0A-8E4B-B0DB-5433C93C9DAA}" type="slidenum">
              <a:rPr lang="en-US" sz="1800" smtClean="0">
                <a:solidFill>
                  <a:srgbClr val="000000"/>
                </a:solidFill>
                <a:latin typeface="Times New Roman" charset="0"/>
                <a:cs typeface="Times New Roman" charset="0"/>
                <a:sym typeface="Times New Roman" charset="0"/>
              </a:rPr>
              <a:pPr algn="r">
                <a:defRPr/>
              </a:pPr>
              <a:t>56</a:t>
            </a:fld>
            <a:endParaRPr lang="en-US" sz="1800" smtClean="0">
              <a:solidFill>
                <a:srgbClr val="000000"/>
              </a:solidFill>
              <a:latin typeface="Times New Roman" charset="0"/>
              <a:cs typeface="Times New Roman" charset="0"/>
              <a:sym typeface="Times New Roman" charset="0"/>
            </a:endParaRPr>
          </a:p>
        </p:txBody>
      </p:sp>
      <p:sp>
        <p:nvSpPr>
          <p:cNvPr id="74755" name="Rectangle 3"/>
          <p:cNvSpPr>
            <a:spLocks noGrp="1" noChangeArrowheads="1"/>
          </p:cNvSpPr>
          <p:nvPr>
            <p:ph type="title"/>
          </p:nvPr>
        </p:nvSpPr>
        <p:spPr>
          <a:xfrm>
            <a:off x="1676400" y="0"/>
            <a:ext cx="6324600" cy="519113"/>
          </a:xfrm>
        </p:spPr>
        <p:txBody>
          <a:bodyPr/>
          <a:lstStyle/>
          <a:p>
            <a:pPr algn="ctr" eaLnBrk="1" hangingPunct="1">
              <a:defRPr/>
            </a:pPr>
            <a:r>
              <a:rPr lang="en-US" sz="3200" dirty="0" smtClean="0">
                <a:solidFill>
                  <a:srgbClr val="190104"/>
                </a:solidFill>
              </a:rPr>
              <a:t>Springs</a:t>
            </a:r>
          </a:p>
        </p:txBody>
      </p:sp>
      <p:sp>
        <p:nvSpPr>
          <p:cNvPr id="72708" name="Rectangle 4"/>
          <p:cNvSpPr>
            <a:spLocks/>
          </p:cNvSpPr>
          <p:nvPr/>
        </p:nvSpPr>
        <p:spPr bwMode="auto">
          <a:xfrm>
            <a:off x="114300" y="1600200"/>
            <a:ext cx="88519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Contract manufacturer in Surrey, BC</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Customers </a:t>
            </a:r>
            <a:r>
              <a:rPr lang="en-US" sz="2800" dirty="0" err="1">
                <a:latin typeface="Arial" charset="0"/>
                <a:ea typeface="ＭＳ Ｐゴシック" charset="0"/>
                <a:sym typeface="Arial" charset="0"/>
              </a:rPr>
              <a:t>reshoring</a:t>
            </a:r>
            <a:endParaRPr lang="en-US" sz="28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a:t>
            </a:r>
            <a:r>
              <a:rPr lang="ja-JP" altLang="en-US" sz="2800" dirty="0">
                <a:latin typeface="Arial" charset="0"/>
                <a:ea typeface="ＭＳ Ｐゴシック" charset="0"/>
                <a:sym typeface="Arial" charset="0"/>
              </a:rPr>
              <a:t>“</a:t>
            </a:r>
            <a:r>
              <a:rPr lang="en-US" altLang="ja-JP" sz="2800" dirty="0">
                <a:latin typeface="Arial" charset="0"/>
                <a:ea typeface="Arial" charset="0"/>
                <a:cs typeface="Arial" charset="0"/>
                <a:sym typeface="Arial" charset="0"/>
              </a:rPr>
              <a:t>A little of our business that was sourced overseas </a:t>
            </a:r>
            <a:r>
              <a:rPr lang="en-US" altLang="ja-JP" sz="2800" dirty="0" smtClean="0">
                <a:latin typeface="Arial" charset="0"/>
                <a:ea typeface="Arial" charset="0"/>
                <a:cs typeface="Arial" charset="0"/>
                <a:sym typeface="Arial" charset="0"/>
              </a:rPr>
              <a:t>   has </a:t>
            </a:r>
            <a:r>
              <a:rPr lang="en-US" altLang="ja-JP" sz="2800" dirty="0">
                <a:latin typeface="Arial" charset="0"/>
                <a:ea typeface="Arial" charset="0"/>
                <a:cs typeface="Arial" charset="0"/>
                <a:sym typeface="Arial" charset="0"/>
              </a:rPr>
              <a:t>come back</a:t>
            </a:r>
            <a:r>
              <a:rPr lang="ja-JP" altLang="en-US" sz="2800" dirty="0">
                <a:latin typeface="Arial" charset="0"/>
                <a:ea typeface="ＭＳ Ｐゴシック" charset="0"/>
                <a:sym typeface="Arial" charset="0"/>
              </a:rPr>
              <a:t>”</a:t>
            </a:r>
            <a:endParaRPr lang="en-US" altLang="ja-JP" sz="2800" dirty="0">
              <a:latin typeface="Arial" charset="0"/>
              <a:ea typeface="Lucida Grande" charset="0"/>
              <a:cs typeface="Lucida Grande" charset="0"/>
              <a:sym typeface="Arial" charset="0"/>
            </a:endParaRPr>
          </a:p>
          <a:p>
            <a:pPr marL="254000" indent="-254000" algn="l">
              <a:buClr>
                <a:srgbClr val="E40B2A"/>
              </a:buClr>
              <a:buSzPct val="100000"/>
              <a:buFont typeface="Arial" charset="0"/>
              <a:buChar char="●"/>
            </a:pPr>
            <a:r>
              <a:rPr lang="en-US" sz="2800" dirty="0">
                <a:latin typeface="Arial" charset="0"/>
                <a:ea typeface="Arial" charset="0"/>
                <a:cs typeface="Arial" charset="0"/>
                <a:sym typeface="Arial" charset="0"/>
              </a:rPr>
              <a:t> Reasons:</a:t>
            </a:r>
            <a:endParaRPr lang="en-US" sz="2800" dirty="0">
              <a:latin typeface="Arial" charset="0"/>
              <a:ea typeface="Lucida Grande" charset="0"/>
              <a:cs typeface="Lucida Grande" charset="0"/>
              <a:sym typeface="Arial" charset="0"/>
            </a:endParaRPr>
          </a:p>
          <a:p>
            <a:pPr marL="711200" lvl="1" indent="-254000" algn="l">
              <a:buClr>
                <a:srgbClr val="E40B2A"/>
              </a:buClr>
              <a:buSzPct val="69000"/>
              <a:buFont typeface="Arial" charset="0"/>
              <a:buChar char="●"/>
            </a:pPr>
            <a:r>
              <a:rPr lang="en-US" sz="2400" dirty="0">
                <a:latin typeface="Arial" charset="0"/>
                <a:ea typeface="Arial" charset="0"/>
                <a:cs typeface="Arial" charset="0"/>
                <a:sym typeface="Arial" charset="0"/>
              </a:rPr>
              <a:t> </a:t>
            </a:r>
            <a:r>
              <a:rPr lang="en-US" sz="2400" dirty="0" smtClean="0">
                <a:latin typeface="Arial" charset="0"/>
                <a:ea typeface="Arial" charset="0"/>
                <a:cs typeface="Arial" charset="0"/>
                <a:sym typeface="Arial" charset="0"/>
              </a:rPr>
              <a:t>	Skilled </a:t>
            </a:r>
            <a:r>
              <a:rPr lang="en-US" sz="2400" dirty="0">
                <a:latin typeface="Arial" charset="0"/>
                <a:ea typeface="Arial" charset="0"/>
                <a:cs typeface="Arial" charset="0"/>
                <a:sym typeface="Arial" charset="0"/>
              </a:rPr>
              <a:t>workforce</a:t>
            </a:r>
            <a:endParaRPr lang="en-US" sz="2400" dirty="0">
              <a:latin typeface="Arial" charset="0"/>
              <a:ea typeface="Lucida Grande" charset="0"/>
              <a:cs typeface="Lucida Grande" charset="0"/>
              <a:sym typeface="Arial" charset="0"/>
            </a:endParaRPr>
          </a:p>
          <a:p>
            <a:pPr marL="711200" lvl="1" indent="-254000" algn="l">
              <a:buClr>
                <a:srgbClr val="E40B2A"/>
              </a:buClr>
              <a:buSzPct val="69000"/>
              <a:buFont typeface="Arial" charset="0"/>
              <a:buChar char="●"/>
            </a:pPr>
            <a:r>
              <a:rPr lang="en-US" sz="2400" dirty="0">
                <a:latin typeface="Arial" charset="0"/>
                <a:ea typeface="Arial" charset="0"/>
                <a:cs typeface="Arial" charset="0"/>
                <a:sym typeface="Arial" charset="0"/>
              </a:rPr>
              <a:t> </a:t>
            </a:r>
            <a:r>
              <a:rPr lang="en-US" sz="2400" dirty="0" smtClean="0">
                <a:latin typeface="Arial" charset="0"/>
                <a:ea typeface="Arial" charset="0"/>
                <a:cs typeface="Arial" charset="0"/>
                <a:sym typeface="Arial" charset="0"/>
              </a:rPr>
              <a:t>	Niche </a:t>
            </a:r>
            <a:r>
              <a:rPr lang="en-US" sz="2400" dirty="0">
                <a:latin typeface="Arial" charset="0"/>
                <a:ea typeface="Arial" charset="0"/>
                <a:cs typeface="Arial" charset="0"/>
                <a:sym typeface="Arial" charset="0"/>
              </a:rPr>
              <a:t>market</a:t>
            </a:r>
            <a:endParaRPr lang="en-US" sz="2400" dirty="0">
              <a:latin typeface="Arial" charset="0"/>
              <a:ea typeface="Lucida Grande" charset="0"/>
              <a:cs typeface="Lucida Grande" charset="0"/>
              <a:sym typeface="Arial" charset="0"/>
            </a:endParaRPr>
          </a:p>
          <a:p>
            <a:pPr marL="711200" lvl="1" indent="-254000" algn="l">
              <a:buClr>
                <a:srgbClr val="E40B2A"/>
              </a:buClr>
              <a:buSzPct val="69000"/>
              <a:buFont typeface="Arial" charset="0"/>
              <a:buChar char="●"/>
            </a:pPr>
            <a:r>
              <a:rPr lang="en-US" sz="2400" dirty="0">
                <a:latin typeface="Arial" charset="0"/>
                <a:ea typeface="Arial" charset="0"/>
                <a:cs typeface="Arial" charset="0"/>
                <a:sym typeface="Arial" charset="0"/>
              </a:rPr>
              <a:t> </a:t>
            </a:r>
            <a:r>
              <a:rPr lang="en-US" sz="2400" dirty="0" smtClean="0">
                <a:latin typeface="Arial" charset="0"/>
                <a:ea typeface="Arial" charset="0"/>
                <a:cs typeface="Arial" charset="0"/>
                <a:sym typeface="Arial" charset="0"/>
              </a:rPr>
              <a:t>	Diversification</a:t>
            </a:r>
            <a:endParaRPr lang="en-US" sz="2400" dirty="0">
              <a:latin typeface="Arial" charset="0"/>
              <a:ea typeface="Arial" charset="0"/>
              <a:cs typeface="Arial" charset="0"/>
              <a:sym typeface="Arial" charset="0"/>
            </a:endParaRPr>
          </a:p>
        </p:txBody>
      </p:sp>
      <p:sp>
        <p:nvSpPr>
          <p:cNvPr id="72709" name="Rectangle 5"/>
          <p:cNvSpPr>
            <a:spLocks/>
          </p:cNvSpPr>
          <p:nvPr/>
        </p:nvSpPr>
        <p:spPr bwMode="auto">
          <a:xfrm>
            <a:off x="190500" y="6172200"/>
            <a:ext cx="8775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Raquel </a:t>
            </a:r>
            <a:r>
              <a:rPr lang="en-US" sz="1100" dirty="0" err="1">
                <a:solidFill>
                  <a:srgbClr val="190104"/>
                </a:solidFill>
                <a:latin typeface="Arial" charset="0"/>
                <a:ea typeface="ＭＳ Ｐゴシック" charset="0"/>
                <a:sym typeface="Arial" charset="0"/>
              </a:rPr>
              <a:t>Chole</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err="1">
                <a:solidFill>
                  <a:srgbClr val="190104"/>
                </a:solidFill>
                <a:latin typeface="Arial" charset="0"/>
                <a:ea typeface="Arial" charset="0"/>
                <a:cs typeface="Arial" charset="0"/>
                <a:sym typeface="Arial" charset="0"/>
              </a:rPr>
              <a:t>Reshoring</a:t>
            </a:r>
            <a:r>
              <a:rPr lang="en-US" altLang="ja-JP" sz="1100" dirty="0">
                <a:solidFill>
                  <a:srgbClr val="190104"/>
                </a:solidFill>
                <a:latin typeface="Arial" charset="0"/>
                <a:ea typeface="Arial" charset="0"/>
                <a:cs typeface="Arial" charset="0"/>
                <a:sym typeface="Arial" charset="0"/>
              </a:rPr>
              <a:t>: Bringing Manufacturing Jobs Back to North America.</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Spring Magazine, Summer 2012. </a:t>
            </a:r>
            <a:r>
              <a:rPr lang="en-US" altLang="ja-JP" sz="1100" dirty="0" err="1">
                <a:solidFill>
                  <a:srgbClr val="190104"/>
                </a:solidFill>
                <a:latin typeface="Arial" charset="0"/>
                <a:ea typeface="Arial" charset="0"/>
                <a:cs typeface="Arial" charset="0"/>
                <a:sym typeface="Arial" charset="0"/>
              </a:rPr>
              <a:t>sme-tbm.org</a:t>
            </a:r>
            <a:r>
              <a:rPr lang="en-US" altLang="ja-JP" sz="1100" dirty="0">
                <a:solidFill>
                  <a:srgbClr val="190104"/>
                </a:solidFill>
                <a:latin typeface="Arial" charset="0"/>
                <a:ea typeface="Arial" charset="0"/>
                <a:cs typeface="Arial" charset="0"/>
                <a:sym typeface="Arial" charset="0"/>
              </a:rPr>
              <a:t>/app/download/7041115904/</a:t>
            </a:r>
            <a:r>
              <a:rPr lang="en-US" altLang="ja-JP" sz="1100" dirty="0" err="1">
                <a:solidFill>
                  <a:srgbClr val="190104"/>
                </a:solidFill>
                <a:latin typeface="Arial" charset="0"/>
                <a:ea typeface="Arial" charset="0"/>
                <a:cs typeface="Arial" charset="0"/>
                <a:sym typeface="Arial" charset="0"/>
              </a:rPr>
              <a:t>Spring+mag.pdf</a:t>
            </a:r>
            <a:r>
              <a:rPr lang="en-US" altLang="ja-JP" sz="1100" dirty="0">
                <a:solidFill>
                  <a:srgbClr val="190104"/>
                </a:solidFill>
                <a:latin typeface="Arial" charset="0"/>
                <a:ea typeface="Arial" charset="0"/>
                <a:cs typeface="Arial" charset="0"/>
                <a:sym typeface="Arial" charset="0"/>
              </a:rPr>
              <a:t>.  </a:t>
            </a:r>
            <a:endParaRPr lang="en-US" sz="1100" dirty="0">
              <a:solidFill>
                <a:srgbClr val="190104"/>
              </a:solidFill>
              <a:latin typeface="Arial" charset="0"/>
              <a:ea typeface="Arial" charset="0"/>
              <a:cs typeface="Arial" charset="0"/>
              <a:sym typeface="Arial" charset="0"/>
            </a:endParaRPr>
          </a:p>
        </p:txBody>
      </p:sp>
      <p:pic>
        <p:nvPicPr>
          <p:cNvPr id="7271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05600" y="609600"/>
            <a:ext cx="2247900" cy="202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577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A72C7A9F-8DA1-0244-90DB-648B0F294EC5}" type="slidenum">
              <a:rPr lang="en-US" sz="1800" smtClean="0">
                <a:solidFill>
                  <a:srgbClr val="000000"/>
                </a:solidFill>
                <a:latin typeface="Times New Roman" charset="0"/>
                <a:cs typeface="Times New Roman" charset="0"/>
                <a:sym typeface="Times New Roman" charset="0"/>
              </a:rPr>
              <a:pPr algn="r">
                <a:defRPr/>
              </a:pPr>
              <a:t>57</a:t>
            </a:fld>
            <a:endParaRPr lang="en-US" sz="1800" smtClean="0">
              <a:solidFill>
                <a:srgbClr val="000000"/>
              </a:solidFill>
              <a:latin typeface="Times New Roman" charset="0"/>
              <a:cs typeface="Times New Roman" charset="0"/>
              <a:sym typeface="Times New Roman" charset="0"/>
            </a:endParaRPr>
          </a:p>
        </p:txBody>
      </p:sp>
      <p:sp>
        <p:nvSpPr>
          <p:cNvPr id="75779" name="Rectangle 3"/>
          <p:cNvSpPr>
            <a:spLocks noGrp="1" noChangeArrowheads="1"/>
          </p:cNvSpPr>
          <p:nvPr>
            <p:ph type="title"/>
          </p:nvPr>
        </p:nvSpPr>
        <p:spPr>
          <a:xfrm>
            <a:off x="1295400" y="-76200"/>
            <a:ext cx="8075613" cy="11430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2400" dirty="0" smtClean="0">
                <a:solidFill>
                  <a:srgbClr val="2A2A40"/>
                </a:solidFill>
              </a:rPr>
              <a:t>Aluminum Pipes, Tubes, Hoses for Auto Industry </a:t>
            </a:r>
            <a:br>
              <a:rPr lang="en-US" sz="2400" dirty="0" smtClean="0">
                <a:solidFill>
                  <a:srgbClr val="2A2A40"/>
                </a:solidFill>
              </a:rPr>
            </a:br>
            <a:r>
              <a:rPr lang="en-US" sz="2400" dirty="0" smtClean="0">
                <a:solidFill>
                  <a:srgbClr val="2A2A40"/>
                </a:solidFill>
              </a:rPr>
              <a:t>(</a:t>
            </a:r>
            <a:r>
              <a:rPr lang="en-US" sz="2400" dirty="0">
                <a:solidFill>
                  <a:srgbClr val="2A2A40"/>
                </a:solidFill>
                <a:latin typeface="Arial" charset="0"/>
                <a:ea typeface="ＭＳ Ｐゴシック" charset="0"/>
              </a:rPr>
              <a:t>Foreign Direct Investment</a:t>
            </a:r>
            <a:r>
              <a:rPr lang="en-US" sz="2400" dirty="0" smtClean="0">
                <a:solidFill>
                  <a:srgbClr val="2A2A40"/>
                </a:solidFill>
              </a:rPr>
              <a:t>)</a:t>
            </a:r>
          </a:p>
        </p:txBody>
      </p:sp>
      <p:sp>
        <p:nvSpPr>
          <p:cNvPr id="73732" name="Rectangle 4"/>
          <p:cNvSpPr>
            <a:spLocks/>
          </p:cNvSpPr>
          <p:nvPr/>
        </p:nvSpPr>
        <p:spPr bwMode="auto">
          <a:xfrm>
            <a:off x="292100" y="1828800"/>
            <a:ext cx="88519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Japan to Hopkinsville, KY</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105 jobs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$4.2 million investment</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a:t>
            </a:r>
            <a:r>
              <a:rPr lang="en-US" sz="2800" dirty="0" smtClean="0">
                <a:latin typeface="Arial" charset="0"/>
                <a:ea typeface="ＭＳ Ｐゴシック" charset="0"/>
                <a:sym typeface="Arial" charset="0"/>
              </a:rPr>
              <a:t>Reason:</a:t>
            </a:r>
            <a:endParaRPr lang="en-US" sz="2800" dirty="0">
              <a:latin typeface="Arial" charset="0"/>
              <a:ea typeface="ＭＳ Ｐゴシック" charset="0"/>
              <a:sym typeface="Arial" charset="0"/>
            </a:endParaRPr>
          </a:p>
          <a:p>
            <a:pPr marL="711200" lvl="1" indent="-254000" algn="l">
              <a:buClr>
                <a:srgbClr val="E40B2A"/>
              </a:buClr>
              <a:buSzPct val="69000"/>
              <a:buFont typeface="Arial" charset="0"/>
              <a:buChar char="●"/>
            </a:pPr>
            <a:r>
              <a:rPr lang="en-US" sz="2400" dirty="0" smtClean="0">
                <a:latin typeface="Arial" charset="0"/>
                <a:ea typeface="ＭＳ Ｐゴシック" charset="0"/>
                <a:sym typeface="Arial" charset="0"/>
              </a:rPr>
              <a:t>Government </a:t>
            </a:r>
            <a:r>
              <a:rPr lang="en-US" sz="2400" dirty="0">
                <a:latin typeface="Arial" charset="0"/>
                <a:ea typeface="ＭＳ Ｐゴシック" charset="0"/>
                <a:sym typeface="Arial" charset="0"/>
              </a:rPr>
              <a:t>incentives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Third North American plant</a:t>
            </a:r>
          </a:p>
        </p:txBody>
      </p:sp>
      <p:sp>
        <p:nvSpPr>
          <p:cNvPr id="73733" name="Rectangle 5"/>
          <p:cNvSpPr>
            <a:spLocks/>
          </p:cNvSpPr>
          <p:nvPr/>
        </p:nvSpPr>
        <p:spPr bwMode="auto">
          <a:xfrm>
            <a:off x="190500" y="6115050"/>
            <a:ext cx="8775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Area Development, February 8, 2011. </a:t>
            </a:r>
            <a:r>
              <a:rPr lang="en-US" sz="1100" dirty="0">
                <a:solidFill>
                  <a:schemeClr val="bg2"/>
                </a:solidFill>
                <a:latin typeface="Arial" charset="0"/>
                <a:ea typeface="ＭＳ Ｐゴシック" charset="0"/>
                <a:sym typeface="Arial" charset="0"/>
              </a:rPr>
              <a:t>http://</a:t>
            </a:r>
            <a:r>
              <a:rPr lang="en-US" sz="1100" dirty="0" err="1">
                <a:solidFill>
                  <a:schemeClr val="bg2"/>
                </a:solidFill>
                <a:latin typeface="Arial" charset="0"/>
                <a:ea typeface="ＭＳ Ｐゴシック" charset="0"/>
                <a:sym typeface="Arial" charset="0"/>
              </a:rPr>
              <a:t>www.areadevelopment.com</a:t>
            </a:r>
            <a:r>
              <a:rPr lang="en-US" sz="1100" dirty="0">
                <a:solidFill>
                  <a:schemeClr val="bg2"/>
                </a:solidFill>
                <a:latin typeface="Arial" charset="0"/>
                <a:ea typeface="ＭＳ Ｐゴシック" charset="0"/>
                <a:sym typeface="Arial" charset="0"/>
              </a:rPr>
              <a:t>/</a:t>
            </a:r>
            <a:r>
              <a:rPr lang="en-US" sz="1100" dirty="0" err="1">
                <a:solidFill>
                  <a:schemeClr val="bg2"/>
                </a:solidFill>
                <a:latin typeface="Arial" charset="0"/>
                <a:ea typeface="ＭＳ Ｐゴシック" charset="0"/>
                <a:sym typeface="Arial" charset="0"/>
              </a:rPr>
              <a:t>newsitems</a:t>
            </a:r>
            <a:r>
              <a:rPr lang="en-US" sz="1100" dirty="0">
                <a:solidFill>
                  <a:schemeClr val="bg2"/>
                </a:solidFill>
                <a:latin typeface="Arial" charset="0"/>
                <a:ea typeface="ＭＳ Ｐゴシック" charset="0"/>
                <a:sym typeface="Arial" charset="0"/>
              </a:rPr>
              <a:t>/2-8-2011/denso-air-hopkinsville-kentucky02083.shtml</a:t>
            </a:r>
          </a:p>
        </p:txBody>
      </p:sp>
      <p:pic>
        <p:nvPicPr>
          <p:cNvPr id="73734"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64313" y="1333500"/>
            <a:ext cx="23717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680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14968BA8-5E24-224F-99B8-8540A96AE078}" type="slidenum">
              <a:rPr lang="en-US" sz="1800" smtClean="0">
                <a:solidFill>
                  <a:srgbClr val="000000"/>
                </a:solidFill>
                <a:latin typeface="Times New Roman" charset="0"/>
                <a:cs typeface="Times New Roman" charset="0"/>
                <a:sym typeface="Times New Roman" charset="0"/>
              </a:rPr>
              <a:pPr algn="r">
                <a:defRPr/>
              </a:pPr>
              <a:t>58</a:t>
            </a:fld>
            <a:endParaRPr lang="en-US" sz="1800" smtClean="0">
              <a:solidFill>
                <a:srgbClr val="000000"/>
              </a:solidFill>
              <a:latin typeface="Times New Roman" charset="0"/>
              <a:cs typeface="Times New Roman" charset="0"/>
              <a:sym typeface="Times New Roman" charset="0"/>
            </a:endParaRPr>
          </a:p>
        </p:txBody>
      </p:sp>
      <p:sp>
        <p:nvSpPr>
          <p:cNvPr id="76803" name="Rectangle 3"/>
          <p:cNvSpPr>
            <a:spLocks noGrp="1" noChangeArrowheads="1"/>
          </p:cNvSpPr>
          <p:nvPr>
            <p:ph type="title"/>
          </p:nvPr>
        </p:nvSpPr>
        <p:spPr>
          <a:xfrm>
            <a:off x="1295400" y="0"/>
            <a:ext cx="6272212" cy="5334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Power Tools</a:t>
            </a:r>
          </a:p>
        </p:txBody>
      </p:sp>
      <p:sp>
        <p:nvSpPr>
          <p:cNvPr id="74756" name="Rectangle 4"/>
          <p:cNvSpPr>
            <a:spLocks/>
          </p:cNvSpPr>
          <p:nvPr/>
        </p:nvSpPr>
        <p:spPr bwMode="auto">
          <a:xfrm>
            <a:off x="481013" y="2057400"/>
            <a:ext cx="787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a:t>
            </a:r>
            <a:r>
              <a:rPr lang="en-US" sz="2800" dirty="0" err="1">
                <a:latin typeface="Arial" charset="0"/>
                <a:ea typeface="ＭＳ Ｐゴシック" charset="0"/>
                <a:sym typeface="Arial" charset="0"/>
              </a:rPr>
              <a:t>Reshored</a:t>
            </a:r>
            <a:r>
              <a:rPr lang="en-US" sz="2800" dirty="0">
                <a:latin typeface="Arial" charset="0"/>
                <a:ea typeface="ＭＳ Ｐゴシック" charset="0"/>
                <a:sym typeface="Arial" charset="0"/>
              </a:rPr>
              <a:t> to Charlotte, NC</a:t>
            </a:r>
            <a:endParaRPr lang="en-US" sz="24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250 jobs</a:t>
            </a:r>
            <a:endParaRPr lang="en-US" sz="24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$218 million investment</a:t>
            </a:r>
            <a:endParaRPr lang="en-US" sz="24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endParaRPr lang="en-US" sz="2400" dirty="0">
              <a:latin typeface="Arial" charset="0"/>
              <a:ea typeface="ＭＳ Ｐゴシック" charset="0"/>
              <a:sym typeface="Arial" charset="0"/>
            </a:endParaRP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Image/brand: consumer preference for American-made</a:t>
            </a:r>
          </a:p>
          <a:p>
            <a:pPr marL="711200" lvl="1" indent="-254000" algn="l">
              <a:buClr>
                <a:srgbClr val="E40B2A"/>
              </a:buClr>
              <a:buSzPct val="69000"/>
              <a:buFont typeface="Arial" charset="0"/>
              <a:buChar char="●"/>
            </a:pPr>
            <a:r>
              <a:rPr lang="en-US" sz="2400" dirty="0" smtClean="0">
                <a:latin typeface="Arial" charset="0"/>
                <a:ea typeface="ＭＳ Ｐゴシック" charset="0"/>
                <a:sym typeface="Arial" charset="0"/>
              </a:rPr>
              <a:t>Job </a:t>
            </a:r>
            <a:r>
              <a:rPr lang="en-US" sz="2400" dirty="0">
                <a:latin typeface="Arial" charset="0"/>
                <a:ea typeface="ＭＳ Ｐゴシック" charset="0"/>
                <a:sym typeface="Arial" charset="0"/>
              </a:rPr>
              <a:t>creation</a:t>
            </a:r>
          </a:p>
        </p:txBody>
      </p:sp>
      <p:sp>
        <p:nvSpPr>
          <p:cNvPr id="74757" name="Rectangle 5"/>
          <p:cNvSpPr>
            <a:spLocks/>
          </p:cNvSpPr>
          <p:nvPr/>
        </p:nvSpPr>
        <p:spPr bwMode="auto">
          <a:xfrm>
            <a:off x="176213" y="6107113"/>
            <a:ext cx="8775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Ken Elkins, </a:t>
            </a:r>
            <a:r>
              <a:rPr lang="en-US" sz="1100">
                <a:solidFill>
                  <a:srgbClr val="190104"/>
                </a:solidFill>
                <a:latin typeface="Arial Italic" charset="0"/>
                <a:ea typeface="ＭＳ Ｐゴシック" charset="0"/>
                <a:sym typeface="Arial Italic" charset="0"/>
              </a:rPr>
              <a:t>Charlotte Business Journal</a:t>
            </a:r>
            <a:r>
              <a:rPr lang="en-US" sz="1100">
                <a:solidFill>
                  <a:srgbClr val="190104"/>
                </a:solidFill>
                <a:latin typeface="Arial" charset="0"/>
                <a:ea typeface="ＭＳ Ｐゴシック" charset="0"/>
                <a:sym typeface="Arial" charset="0"/>
              </a:rPr>
              <a:t>.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DeWalt to bring 250 power-tool assembly jobs to Carowinds-area facility.</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November 12 2013.</a:t>
            </a:r>
            <a:endParaRPr lang="en-US" sz="1100">
              <a:solidFill>
                <a:srgbClr val="190104"/>
              </a:solidFill>
              <a:latin typeface="Arial" charset="0"/>
              <a:ea typeface="Arial" charset="0"/>
              <a:cs typeface="Arial" charset="0"/>
              <a:sym typeface="Arial" charset="0"/>
            </a:endParaRPr>
          </a:p>
        </p:txBody>
      </p:sp>
      <p:pic>
        <p:nvPicPr>
          <p:cNvPr id="74758"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599" y="695326"/>
            <a:ext cx="3376613" cy="101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782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36266397-4714-734D-B8BF-C5547B0EB1AD}" type="slidenum">
              <a:rPr lang="en-US" sz="1800" smtClean="0">
                <a:solidFill>
                  <a:srgbClr val="000000"/>
                </a:solidFill>
                <a:latin typeface="Times New Roman" charset="0"/>
                <a:cs typeface="Times New Roman" charset="0"/>
                <a:sym typeface="Times New Roman" charset="0"/>
              </a:rPr>
              <a:pPr algn="r">
                <a:defRPr/>
              </a:pPr>
              <a:t>59</a:t>
            </a:fld>
            <a:endParaRPr lang="en-US" sz="1800" smtClean="0">
              <a:solidFill>
                <a:srgbClr val="000000"/>
              </a:solidFill>
              <a:latin typeface="Times New Roman" charset="0"/>
              <a:cs typeface="Times New Roman" charset="0"/>
              <a:sym typeface="Times New Roman" charset="0"/>
            </a:endParaRPr>
          </a:p>
        </p:txBody>
      </p:sp>
      <p:sp>
        <p:nvSpPr>
          <p:cNvPr id="75779" name="Rectangle 3"/>
          <p:cNvSpPr>
            <a:spLocks/>
          </p:cNvSpPr>
          <p:nvPr/>
        </p:nvSpPr>
        <p:spPr bwMode="auto">
          <a:xfrm>
            <a:off x="685800" y="-38100"/>
            <a:ext cx="57023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r"/>
            <a:r>
              <a:rPr lang="en-US" sz="3200" dirty="0">
                <a:solidFill>
                  <a:srgbClr val="2A2A40"/>
                </a:solidFill>
                <a:latin typeface="Arial" charset="0"/>
                <a:ea typeface="ＭＳ Ｐゴシック" charset="0"/>
                <a:sym typeface="Arial" charset="0"/>
              </a:rPr>
              <a:t>Digital Innovations</a:t>
            </a:r>
          </a:p>
        </p:txBody>
      </p:sp>
      <p:sp>
        <p:nvSpPr>
          <p:cNvPr id="75780" name="Rectangle 4"/>
          <p:cNvSpPr>
            <a:spLocks/>
          </p:cNvSpPr>
          <p:nvPr/>
        </p:nvSpPr>
        <p:spPr bwMode="auto">
          <a:xfrm>
            <a:off x="381000" y="1320800"/>
            <a:ext cx="66294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4800" indent="-304800" algn="l">
              <a:lnSpc>
                <a:spcPct val="80000"/>
              </a:lnSpc>
              <a:spcBef>
                <a:spcPts val="600"/>
              </a:spcBef>
            </a:pPr>
            <a:endParaRPr lang="en-US" sz="2800" dirty="0">
              <a:solidFill>
                <a:srgbClr val="666699"/>
              </a:solidFill>
              <a:latin typeface="Arial" charset="0"/>
              <a:ea typeface="ＭＳ Ｐゴシック" charset="0"/>
              <a:sym typeface="Arial" charset="0"/>
            </a:endParaRPr>
          </a:p>
          <a:p>
            <a:pPr marL="304800" indent="-304800" algn="l">
              <a:lnSpc>
                <a:spcPct val="80000"/>
              </a:lnSpc>
              <a:spcBef>
                <a:spcPts val="6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Bringing </a:t>
            </a:r>
            <a:r>
              <a:rPr lang="en-US" sz="2800" dirty="0">
                <a:solidFill>
                  <a:srgbClr val="2A2A40"/>
                </a:solidFill>
                <a:latin typeface="Arial" charset="0"/>
                <a:ea typeface="ＭＳ Ｐゴシック" charset="0"/>
                <a:sym typeface="Arial" charset="0"/>
              </a:rPr>
              <a:t>Production back from </a:t>
            </a:r>
            <a:r>
              <a:rPr lang="en-US" sz="2800" dirty="0" smtClean="0">
                <a:solidFill>
                  <a:srgbClr val="2A2A40"/>
                </a:solidFill>
                <a:latin typeface="Arial" charset="0"/>
                <a:ea typeface="ＭＳ Ｐゴシック" charset="0"/>
                <a:sym typeface="Arial" charset="0"/>
              </a:rPr>
              <a:t>China</a:t>
            </a:r>
          </a:p>
          <a:p>
            <a:pPr marL="304800" indent="-304800" algn="l">
              <a:lnSpc>
                <a:spcPct val="80000"/>
              </a:lnSpc>
              <a:spcBef>
                <a:spcPts val="6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Blow </a:t>
            </a:r>
            <a:r>
              <a:rPr lang="en-US" sz="2800" dirty="0">
                <a:solidFill>
                  <a:srgbClr val="2A2A40"/>
                </a:solidFill>
                <a:latin typeface="Arial" charset="0"/>
                <a:ea typeface="ＭＳ Ｐゴシック" charset="0"/>
                <a:sym typeface="Arial" charset="0"/>
              </a:rPr>
              <a:t>and injection molding, cleaning fluids, packaging, assembly from contractors in Chicago &amp; Midwest</a:t>
            </a:r>
            <a:endParaRPr lang="en-US" sz="2800" dirty="0">
              <a:solidFill>
                <a:srgbClr val="666699"/>
              </a:solidFill>
              <a:latin typeface="Arial" charset="0"/>
              <a:ea typeface="ＭＳ Ｐゴシック" charset="0"/>
              <a:sym typeface="Arial" charset="0"/>
            </a:endParaRPr>
          </a:p>
          <a:p>
            <a:pPr marL="304800" indent="-304800" algn="l">
              <a:lnSpc>
                <a:spcPct val="80000"/>
              </a:lnSpc>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Several dozen jobs (estimated)</a:t>
            </a:r>
            <a:endParaRPr lang="en-US" sz="2800" dirty="0">
              <a:solidFill>
                <a:srgbClr val="666699"/>
              </a:solidFill>
              <a:latin typeface="Arial" charset="0"/>
              <a:ea typeface="ＭＳ Ｐゴシック" charset="0"/>
              <a:sym typeface="Arial" charset="0"/>
            </a:endParaRPr>
          </a:p>
          <a:p>
            <a:pPr marL="304800" indent="-304800" algn="l">
              <a:lnSpc>
                <a:spcPct val="80000"/>
              </a:lnSpc>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2000" lvl="1" indent="-304800" algn="l">
              <a:lnSpc>
                <a:spcPct val="80000"/>
              </a:lnSpc>
              <a:spcBef>
                <a:spcPts val="5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Much shorter lead times</a:t>
            </a:r>
            <a:endParaRPr lang="en-US" sz="2400" dirty="0">
              <a:solidFill>
                <a:srgbClr val="666699"/>
              </a:solidFill>
              <a:latin typeface="Arial" charset="0"/>
              <a:ea typeface="ＭＳ Ｐゴシック" charset="0"/>
              <a:sym typeface="Arial" charset="0"/>
            </a:endParaRPr>
          </a:p>
          <a:p>
            <a:pPr marL="762000" lvl="1" indent="-304800" algn="l">
              <a:lnSpc>
                <a:spcPct val="80000"/>
              </a:lnSpc>
              <a:spcBef>
                <a:spcPts val="5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Good marketing</a:t>
            </a:r>
            <a:endParaRPr lang="en-US" sz="2400" dirty="0">
              <a:solidFill>
                <a:srgbClr val="666699"/>
              </a:solidFill>
              <a:latin typeface="Arial" charset="0"/>
              <a:ea typeface="ＭＳ Ｐゴシック" charset="0"/>
              <a:sym typeface="Arial" charset="0"/>
            </a:endParaRPr>
          </a:p>
          <a:p>
            <a:pPr marL="762000" lvl="1" indent="-304800" algn="l">
              <a:lnSpc>
                <a:spcPct val="80000"/>
              </a:lnSpc>
              <a:spcBef>
                <a:spcPts val="5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Low MOQ</a:t>
            </a:r>
            <a:r>
              <a:rPr lang="ja-JP" altLang="en-US" sz="2400" dirty="0">
                <a:solidFill>
                  <a:srgbClr val="2A2A40"/>
                </a:solidFill>
                <a:latin typeface="Arial" charset="0"/>
                <a:ea typeface="ＭＳ Ｐゴシック" charset="0"/>
                <a:sym typeface="Arial" charset="0"/>
              </a:rPr>
              <a:t>’</a:t>
            </a:r>
            <a:r>
              <a:rPr lang="en-US" altLang="ja-JP" sz="2400" dirty="0">
                <a:solidFill>
                  <a:srgbClr val="2A2A40"/>
                </a:solidFill>
                <a:latin typeface="Arial" charset="0"/>
                <a:ea typeface="Arial" charset="0"/>
                <a:cs typeface="Arial" charset="0"/>
                <a:sym typeface="Arial" charset="0"/>
              </a:rPr>
              <a:t>s and flexibility in creating various versions of our products</a:t>
            </a:r>
            <a:endParaRPr lang="en-US" altLang="ja-JP" sz="2400" dirty="0">
              <a:solidFill>
                <a:srgbClr val="666699"/>
              </a:solidFill>
              <a:latin typeface="Arial" charset="0"/>
              <a:ea typeface="Lucida Grande" charset="0"/>
              <a:cs typeface="Lucida Grande" charset="0"/>
              <a:sym typeface="Arial" charset="0"/>
            </a:endParaRPr>
          </a:p>
          <a:p>
            <a:pPr marL="304800" indent="-304800" algn="l">
              <a:lnSpc>
                <a:spcPct val="80000"/>
              </a:lnSpc>
              <a:spcBef>
                <a:spcPts val="400"/>
              </a:spcBef>
            </a:pPr>
            <a:r>
              <a:rPr lang="en-US" sz="1600" dirty="0">
                <a:solidFill>
                  <a:srgbClr val="2A2A40"/>
                </a:solidFill>
                <a:latin typeface="Arial" charset="0"/>
                <a:ea typeface="Lucida Grande" charset="0"/>
                <a:cs typeface="Lucida Grande" charset="0"/>
                <a:sym typeface="Arial" charset="0"/>
              </a:rPr>
              <a:t>	</a:t>
            </a:r>
          </a:p>
        </p:txBody>
      </p:sp>
      <p:pic>
        <p:nvPicPr>
          <p:cNvPr id="75781"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43800" y="685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5782"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58037" y="3200400"/>
            <a:ext cx="53816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5783"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77162" y="2055813"/>
            <a:ext cx="9096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6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DDB0ED04-7B39-9E46-9247-DB681418B496}" type="slidenum">
              <a:rPr lang="en-US" sz="1800" smtClean="0">
                <a:solidFill>
                  <a:srgbClr val="000000"/>
                </a:solidFill>
                <a:latin typeface="Times New Roman" charset="0"/>
                <a:cs typeface="Times New Roman" charset="0"/>
                <a:sym typeface="Times New Roman" charset="0"/>
              </a:rPr>
              <a:pPr algn="r">
                <a:defRPr/>
              </a:pPr>
              <a:t>6</a:t>
            </a:fld>
            <a:endParaRPr lang="en-US" sz="1800" smtClean="0">
              <a:solidFill>
                <a:srgbClr val="000000"/>
              </a:solidFill>
              <a:latin typeface="Times New Roman" charset="0"/>
              <a:cs typeface="Times New Roman" charset="0"/>
              <a:sym typeface="Times New Roman" charset="0"/>
            </a:endParaRPr>
          </a:p>
        </p:txBody>
      </p:sp>
      <p:sp>
        <p:nvSpPr>
          <p:cNvPr id="15363" name="Rectangle 3"/>
          <p:cNvSpPr>
            <a:spLocks noGrp="1" noChangeArrowheads="1"/>
          </p:cNvSpPr>
          <p:nvPr>
            <p:ph type="title"/>
          </p:nvPr>
        </p:nvSpPr>
        <p:spPr>
          <a:xfrm>
            <a:off x="1409700" y="0"/>
            <a:ext cx="6324600" cy="1066800"/>
          </a:xfrm>
        </p:spPr>
        <p:txBody>
          <a:bodyPr/>
          <a:lstStyle/>
          <a:p>
            <a:pPr algn="ctr" eaLnBrk="1" hangingPunct="1">
              <a:defRPr/>
            </a:pPr>
            <a:r>
              <a:rPr lang="en-US" sz="3200" dirty="0" smtClean="0">
                <a:solidFill>
                  <a:srgbClr val="190104"/>
                </a:solidFill>
              </a:rPr>
              <a:t>Wire Grids, Wire Products</a:t>
            </a:r>
            <a:br>
              <a:rPr lang="en-US" sz="3200" dirty="0" smtClean="0">
                <a:solidFill>
                  <a:srgbClr val="190104"/>
                </a:solidFill>
              </a:rPr>
            </a:br>
            <a:r>
              <a:rPr lang="en-US" sz="3200" dirty="0" smtClean="0">
                <a:solidFill>
                  <a:srgbClr val="190104"/>
                </a:solidFill>
              </a:rPr>
              <a:t>(Kept from Offshoring)</a:t>
            </a:r>
          </a:p>
        </p:txBody>
      </p:sp>
      <p:sp>
        <p:nvSpPr>
          <p:cNvPr id="14340" name="Rectangle 4"/>
          <p:cNvSpPr>
            <a:spLocks/>
          </p:cNvSpPr>
          <p:nvPr/>
        </p:nvSpPr>
        <p:spPr bwMode="auto">
          <a:xfrm>
            <a:off x="163513" y="2362200"/>
            <a:ext cx="88519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Contract manufacturer in Mystic, CT</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Lead time/time to market</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ja-JP" altLang="en-US" sz="2400" dirty="0">
                <a:latin typeface="Arial" charset="0"/>
                <a:ea typeface="ＭＳ Ｐゴシック" charset="0"/>
                <a:sym typeface="Arial" charset="0"/>
              </a:rPr>
              <a:t>“</a:t>
            </a:r>
            <a:r>
              <a:rPr lang="en-US" altLang="ja-JP" sz="2400" dirty="0">
                <a:latin typeface="Arial" charset="0"/>
                <a:ea typeface="Arial" charset="0"/>
                <a:cs typeface="Arial" charset="0"/>
                <a:sym typeface="Arial" charset="0"/>
              </a:rPr>
              <a:t>Made in USA bug</a:t>
            </a:r>
            <a:r>
              <a:rPr lang="ja-JP" altLang="en-US" sz="2400" dirty="0">
                <a:latin typeface="Arial" charset="0"/>
                <a:ea typeface="ＭＳ Ｐゴシック" charset="0"/>
                <a:sym typeface="Arial" charset="0"/>
              </a:rPr>
              <a:t>”</a:t>
            </a:r>
            <a:endParaRPr lang="en-US" sz="2400" dirty="0">
              <a:latin typeface="Arial" charset="0"/>
              <a:ea typeface="ＭＳ Ｐゴシック" charset="0"/>
              <a:sym typeface="Arial" charset="0"/>
            </a:endParaRPr>
          </a:p>
        </p:txBody>
      </p:sp>
      <p:sp>
        <p:nvSpPr>
          <p:cNvPr id="14341" name="Rectangle 5"/>
          <p:cNvSpPr>
            <a:spLocks/>
          </p:cNvSpPr>
          <p:nvPr/>
        </p:nvSpPr>
        <p:spPr bwMode="auto">
          <a:xfrm>
            <a:off x="207963" y="5991225"/>
            <a:ext cx="8775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Harriet Jones, </a:t>
            </a:r>
            <a:r>
              <a:rPr lang="ja-JP" altLang="en-US" sz="1100" dirty="0">
                <a:solidFill>
                  <a:srgbClr val="190104"/>
                </a:solidFill>
                <a:latin typeface="Arial" charset="0"/>
                <a:ea typeface="ＭＳ Ｐゴシック" charset="0"/>
                <a:sym typeface="Arial" charset="0"/>
              </a:rPr>
              <a:t>“</a:t>
            </a:r>
            <a:r>
              <a:rPr lang="en-US" altLang="ja-JP" sz="1100" dirty="0" err="1">
                <a:solidFill>
                  <a:srgbClr val="190104"/>
                </a:solidFill>
                <a:latin typeface="Arial" charset="0"/>
                <a:ea typeface="Arial" charset="0"/>
                <a:cs typeface="Arial" charset="0"/>
                <a:sym typeface="Arial" charset="0"/>
              </a:rPr>
              <a:t>Reshoring</a:t>
            </a:r>
            <a:r>
              <a:rPr lang="en-US" altLang="ja-JP" sz="1100" dirty="0">
                <a:solidFill>
                  <a:srgbClr val="190104"/>
                </a:solidFill>
                <a:latin typeface="Arial" charset="0"/>
                <a:ea typeface="Arial" charset="0"/>
                <a:cs typeface="Arial" charset="0"/>
                <a:sym typeface="Arial" charset="0"/>
              </a:rPr>
              <a:t> Reaches Connecticut Manufacturers.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WNPR. April 28, 2014.</a:t>
            </a:r>
            <a:endParaRPr lang="en-US" sz="1100" dirty="0">
              <a:solidFill>
                <a:srgbClr val="190104"/>
              </a:solidFill>
              <a:latin typeface="Arial" charset="0"/>
              <a:ea typeface="Arial" charset="0"/>
              <a:cs typeface="Arial" charset="0"/>
              <a:sym typeface="Arial" charset="0"/>
            </a:endParaRPr>
          </a:p>
        </p:txBody>
      </p:sp>
      <p:pic>
        <p:nvPicPr>
          <p:cNvPr id="14342"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22738" y="1266825"/>
            <a:ext cx="48037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885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B3968CB0-C75F-C84E-A373-C08281880E5F}" type="slidenum">
              <a:rPr lang="en-US" sz="1800" smtClean="0">
                <a:solidFill>
                  <a:srgbClr val="000000"/>
                </a:solidFill>
                <a:latin typeface="Times New Roman" charset="0"/>
                <a:cs typeface="Times New Roman" charset="0"/>
                <a:sym typeface="Times New Roman" charset="0"/>
              </a:rPr>
              <a:pPr algn="r">
                <a:defRPr/>
              </a:pPr>
              <a:t>60</a:t>
            </a:fld>
            <a:endParaRPr lang="en-US" sz="1800" smtClean="0">
              <a:solidFill>
                <a:srgbClr val="000000"/>
              </a:solidFill>
              <a:latin typeface="Times New Roman" charset="0"/>
              <a:cs typeface="Times New Roman" charset="0"/>
              <a:sym typeface="Times New Roman" charset="0"/>
            </a:endParaRPr>
          </a:p>
        </p:txBody>
      </p:sp>
      <p:sp>
        <p:nvSpPr>
          <p:cNvPr id="76803" name="Rectangle 3"/>
          <p:cNvSpPr>
            <a:spLocks/>
          </p:cNvSpPr>
          <p:nvPr/>
        </p:nvSpPr>
        <p:spPr bwMode="auto">
          <a:xfrm>
            <a:off x="1600200" y="0"/>
            <a:ext cx="57277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Parasite Testing Kit </a:t>
            </a:r>
            <a:endParaRPr lang="en-US" sz="3200" dirty="0" smtClean="0">
              <a:solidFill>
                <a:srgbClr val="2A2A40"/>
              </a:solidFill>
              <a:latin typeface="Arial" charset="0"/>
              <a:ea typeface="ＭＳ Ｐゴシック" charset="0"/>
              <a:sym typeface="Arial" charset="0"/>
            </a:endParaRPr>
          </a:p>
          <a:p>
            <a:r>
              <a:rPr lang="en-US" sz="3200" dirty="0" smtClean="0">
                <a:solidFill>
                  <a:srgbClr val="2A2A40"/>
                </a:solidFill>
                <a:latin typeface="Arial" charset="0"/>
                <a:ea typeface="ＭＳ Ｐゴシック" charset="0"/>
                <a:sym typeface="Arial" charset="0"/>
              </a:rPr>
              <a:t>(</a:t>
            </a:r>
            <a:r>
              <a:rPr lang="en-US" sz="3200" dirty="0">
                <a:solidFill>
                  <a:srgbClr val="2A2A40"/>
                </a:solidFill>
                <a:latin typeface="Arial" charset="0"/>
                <a:ea typeface="ＭＳ Ｐゴシック" charset="0"/>
                <a:sym typeface="Arial" charset="0"/>
              </a:rPr>
              <a:t>Foreign Direct Investment)</a:t>
            </a:r>
          </a:p>
        </p:txBody>
      </p:sp>
      <p:sp>
        <p:nvSpPr>
          <p:cNvPr id="76804" name="Rectangle 4"/>
          <p:cNvSpPr>
            <a:spLocks/>
          </p:cNvSpPr>
          <p:nvPr/>
        </p:nvSpPr>
        <p:spPr bwMode="auto">
          <a:xfrm>
            <a:off x="152400" y="1905000"/>
            <a:ext cx="88519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Sao Paulo, Brazil-based biotech opening facility in Frederick, MD</a:t>
            </a:r>
            <a:endParaRPr lang="en-US" sz="24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$1 million investment</a:t>
            </a:r>
            <a:endParaRPr lang="en-US" sz="24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20 new employees over next two years</a:t>
            </a:r>
            <a:endParaRPr lang="en-US" sz="24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Arial" charset="0"/>
              <a:buChar char="●"/>
            </a:pPr>
            <a:r>
              <a:rPr lang="ja-JP" altLang="en-US" sz="2400" dirty="0">
                <a:solidFill>
                  <a:srgbClr val="2A2A40"/>
                </a:solidFill>
                <a:latin typeface="Arial" charset="0"/>
                <a:ea typeface="ＭＳ Ｐゴシック" charset="0"/>
                <a:sym typeface="Arial" charset="0"/>
              </a:rPr>
              <a:t>“</a:t>
            </a:r>
            <a:r>
              <a:rPr lang="en-US" altLang="ja-JP" sz="2400" dirty="0">
                <a:solidFill>
                  <a:srgbClr val="2A2A40"/>
                </a:solidFill>
                <a:latin typeface="Arial" charset="0"/>
                <a:ea typeface="Arial" charset="0"/>
                <a:cs typeface="Arial" charset="0"/>
                <a:sym typeface="Arial" charset="0"/>
              </a:rPr>
              <a:t>Goal to become an export company to NAFTA</a:t>
            </a:r>
            <a:r>
              <a:rPr lang="ja-JP" altLang="en-US" sz="2400" dirty="0">
                <a:solidFill>
                  <a:srgbClr val="2A2A40"/>
                </a:solidFill>
                <a:latin typeface="Arial" charset="0"/>
                <a:ea typeface="ＭＳ Ｐゴシック" charset="0"/>
                <a:sym typeface="Arial" charset="0"/>
              </a:rPr>
              <a:t>’</a:t>
            </a:r>
            <a:r>
              <a:rPr lang="en-US" altLang="ja-JP" sz="2400" dirty="0">
                <a:solidFill>
                  <a:srgbClr val="2A2A40"/>
                </a:solidFill>
                <a:latin typeface="Arial" charset="0"/>
                <a:ea typeface="Arial" charset="0"/>
                <a:cs typeface="Arial" charset="0"/>
                <a:sym typeface="Arial" charset="0"/>
              </a:rPr>
              <a:t>s market</a:t>
            </a:r>
            <a:r>
              <a:rPr lang="ja-JP" altLang="en-US" sz="2400" dirty="0">
                <a:solidFill>
                  <a:srgbClr val="2A2A40"/>
                </a:solidFill>
                <a:latin typeface="Arial" charset="0"/>
                <a:ea typeface="ＭＳ Ｐゴシック" charset="0"/>
                <a:sym typeface="Arial" charset="0"/>
              </a:rPr>
              <a:t>”</a:t>
            </a:r>
            <a:endParaRPr lang="en-US" altLang="ja-JP" sz="2400" dirty="0">
              <a:solidFill>
                <a:srgbClr val="666699"/>
              </a:solidFill>
              <a:latin typeface="Arial" charset="0"/>
              <a:ea typeface="Lucida Grande" charset="0"/>
              <a:cs typeface="Lucida Grande" charset="0"/>
              <a:sym typeface="Arial" charset="0"/>
            </a:endParaRPr>
          </a:p>
          <a:p>
            <a:pPr marL="760413" lvl="1" indent="-303213" algn="l">
              <a:spcBef>
                <a:spcPts val="500"/>
              </a:spcBef>
              <a:buClr>
                <a:srgbClr val="E40B2A"/>
              </a:buClr>
              <a:buSzPct val="69000"/>
              <a:buFont typeface="Arial" charset="0"/>
              <a:buChar char="●"/>
            </a:pPr>
            <a:r>
              <a:rPr lang="en-US" sz="2400" dirty="0">
                <a:solidFill>
                  <a:srgbClr val="2A2A40"/>
                </a:solidFill>
                <a:latin typeface="Arial" charset="0"/>
                <a:ea typeface="Arial" charset="0"/>
                <a:cs typeface="Arial" charset="0"/>
                <a:sym typeface="Arial" charset="0"/>
              </a:rPr>
              <a:t>Skilled workforce, synergies</a:t>
            </a:r>
          </a:p>
        </p:txBody>
      </p:sp>
      <p:sp>
        <p:nvSpPr>
          <p:cNvPr id="76805" name="Rectangle 5"/>
          <p:cNvSpPr>
            <a:spLocks/>
          </p:cNvSpPr>
          <p:nvPr/>
        </p:nvSpPr>
        <p:spPr bwMode="auto">
          <a:xfrm>
            <a:off x="152400" y="6078538"/>
            <a:ext cx="8851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PR Newswire,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Governor O</a:t>
            </a:r>
            <a:r>
              <a:rPr lang="ja-JP" altLang="en-US" sz="1100" dirty="0">
                <a:solidFill>
                  <a:srgbClr val="190104"/>
                </a:solidFill>
                <a:latin typeface="Arial" charset="0"/>
                <a:ea typeface="ＭＳ Ｐゴシック" charset="0"/>
                <a:sym typeface="Arial" charset="0"/>
              </a:rPr>
              <a:t>’</a:t>
            </a:r>
            <a:r>
              <a:rPr lang="en-US" altLang="ja-JP" sz="1100" dirty="0" err="1">
                <a:solidFill>
                  <a:srgbClr val="190104"/>
                </a:solidFill>
                <a:latin typeface="Arial" charset="0"/>
                <a:ea typeface="Arial" charset="0"/>
                <a:cs typeface="Arial" charset="0"/>
                <a:sym typeface="Arial" charset="0"/>
              </a:rPr>
              <a:t>Malley</a:t>
            </a:r>
            <a:r>
              <a:rPr lang="en-US" altLang="ja-JP" sz="1100" dirty="0">
                <a:solidFill>
                  <a:srgbClr val="190104"/>
                </a:solidFill>
                <a:latin typeface="Arial" charset="0"/>
                <a:ea typeface="Arial" charset="0"/>
                <a:cs typeface="Arial" charset="0"/>
                <a:sym typeface="Arial" charset="0"/>
              </a:rPr>
              <a:t> Announces $200 Million Investment in Maryland by Top Brazilian Pharmaceutical Company.</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December 3, 2013. http://</a:t>
            </a:r>
            <a:r>
              <a:rPr lang="en-US" altLang="ja-JP" sz="1100" dirty="0" err="1">
                <a:solidFill>
                  <a:srgbClr val="190104"/>
                </a:solidFill>
                <a:latin typeface="Arial" charset="0"/>
                <a:ea typeface="Arial" charset="0"/>
                <a:cs typeface="Arial" charset="0"/>
                <a:sym typeface="Arial" charset="0"/>
              </a:rPr>
              <a:t>www.prnewswire.com</a:t>
            </a:r>
            <a:r>
              <a:rPr lang="en-US" altLang="ja-JP" sz="1100" dirty="0">
                <a:solidFill>
                  <a:srgbClr val="190104"/>
                </a:solidFill>
                <a:latin typeface="Arial" charset="0"/>
                <a:ea typeface="Arial" charset="0"/>
                <a:cs typeface="Arial" charset="0"/>
                <a:sym typeface="Arial" charset="0"/>
              </a:rPr>
              <a:t>/news-releases/governor-omalley-announces-200-million-investment-in-maryland-by-top-brazilian-pharmaceutical-company-234282821.html</a:t>
            </a:r>
            <a:endParaRPr lang="en-US" sz="1100" dirty="0">
              <a:solidFill>
                <a:srgbClr val="190104"/>
              </a:solidFill>
              <a:latin typeface="Arial" charset="0"/>
              <a:ea typeface="Arial" charset="0"/>
              <a:cs typeface="Arial" charset="0"/>
              <a:sym typeface="Arial" charset="0"/>
            </a:endParaRPr>
          </a:p>
        </p:txBody>
      </p:sp>
      <p:pic>
        <p:nvPicPr>
          <p:cNvPr id="76806"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55510" y="609600"/>
            <a:ext cx="209169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987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E7EFDE95-D4E4-A143-9CE7-C8BA2BA0B9F0}" type="slidenum">
              <a:rPr lang="en-US" sz="1800" smtClean="0">
                <a:solidFill>
                  <a:srgbClr val="000000"/>
                </a:solidFill>
                <a:latin typeface="Times New Roman" charset="0"/>
                <a:cs typeface="Times New Roman" charset="0"/>
                <a:sym typeface="Times New Roman" charset="0"/>
              </a:rPr>
              <a:pPr algn="r">
                <a:defRPr/>
              </a:pPr>
              <a:t>61</a:t>
            </a:fld>
            <a:endParaRPr lang="en-US" sz="1800" smtClean="0">
              <a:solidFill>
                <a:srgbClr val="000000"/>
              </a:solidFill>
              <a:latin typeface="Times New Roman" charset="0"/>
              <a:cs typeface="Times New Roman" charset="0"/>
              <a:sym typeface="Times New Roman" charset="0"/>
            </a:endParaRPr>
          </a:p>
        </p:txBody>
      </p:sp>
      <p:sp>
        <p:nvSpPr>
          <p:cNvPr id="77827" name="Rectangle 3"/>
          <p:cNvSpPr>
            <a:spLocks/>
          </p:cNvSpPr>
          <p:nvPr/>
        </p:nvSpPr>
        <p:spPr bwMode="auto">
          <a:xfrm>
            <a:off x="1600200" y="-19050"/>
            <a:ext cx="6337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Ethylene and Propylene</a:t>
            </a:r>
          </a:p>
        </p:txBody>
      </p:sp>
      <p:sp>
        <p:nvSpPr>
          <p:cNvPr id="77828" name="Rectangle 4"/>
          <p:cNvSpPr>
            <a:spLocks/>
          </p:cNvSpPr>
          <p:nvPr/>
        </p:nvSpPr>
        <p:spPr bwMode="auto">
          <a:xfrm>
            <a:off x="152400" y="2438400"/>
            <a:ext cx="88519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8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Restarting plant in St. Charles, LA</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Constructing plant in Freeport, TX</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Moving production from Saudi Arabia</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Could create 35,000 jobs</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Lower-cost and abundant natural gas </a:t>
            </a:r>
          </a:p>
        </p:txBody>
      </p:sp>
      <p:sp>
        <p:nvSpPr>
          <p:cNvPr id="77829" name="Rectangle 5"/>
          <p:cNvSpPr>
            <a:spLocks/>
          </p:cNvSpPr>
          <p:nvPr/>
        </p:nvSpPr>
        <p:spPr bwMode="auto">
          <a:xfrm>
            <a:off x="228600" y="6019800"/>
            <a:ext cx="8166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a:ea typeface="ＭＳ Ｐゴシック" charset="0"/>
                <a:cs typeface="Arial"/>
                <a:sym typeface="Arial" charset="0"/>
              </a:rPr>
              <a:t>Sources: </a:t>
            </a:r>
            <a:r>
              <a:rPr lang="en-US" sz="1100" dirty="0" err="1">
                <a:solidFill>
                  <a:srgbClr val="190104"/>
                </a:solidFill>
                <a:latin typeface="Arial"/>
                <a:ea typeface="ＭＳ Ｐゴシック" charset="0"/>
                <a:cs typeface="Arial"/>
                <a:sym typeface="Arial" charset="0"/>
              </a:rPr>
              <a:t>Rana</a:t>
            </a:r>
            <a:r>
              <a:rPr lang="en-US" sz="1100" dirty="0">
                <a:solidFill>
                  <a:srgbClr val="190104"/>
                </a:solidFill>
                <a:latin typeface="Arial"/>
                <a:ea typeface="ＭＳ Ｐゴシック" charset="0"/>
                <a:cs typeface="Arial"/>
                <a:sym typeface="Arial" charset="0"/>
              </a:rPr>
              <a:t> </a:t>
            </a:r>
            <a:r>
              <a:rPr lang="en-US" sz="1100" dirty="0" err="1">
                <a:solidFill>
                  <a:srgbClr val="190104"/>
                </a:solidFill>
                <a:latin typeface="Arial"/>
                <a:ea typeface="ＭＳ Ｐゴシック" charset="0"/>
                <a:cs typeface="Arial"/>
                <a:sym typeface="Arial" charset="0"/>
              </a:rPr>
              <a:t>Faroohar</a:t>
            </a:r>
            <a:r>
              <a:rPr lang="en-US" sz="1100" dirty="0">
                <a:solidFill>
                  <a:srgbClr val="190104"/>
                </a:solidFill>
                <a:latin typeface="Arial"/>
                <a:ea typeface="ＭＳ Ｐゴシック" charset="0"/>
                <a:cs typeface="Arial"/>
                <a:sym typeface="Arial" charset="0"/>
              </a:rPr>
              <a:t> and Bill </a:t>
            </a:r>
            <a:r>
              <a:rPr lang="en-US" sz="1100" dirty="0" err="1">
                <a:solidFill>
                  <a:srgbClr val="190104"/>
                </a:solidFill>
                <a:latin typeface="Arial"/>
                <a:ea typeface="ＭＳ Ｐゴシック" charset="0"/>
                <a:cs typeface="Arial"/>
                <a:sym typeface="Arial" charset="0"/>
              </a:rPr>
              <a:t>Saporito</a:t>
            </a:r>
            <a:r>
              <a:rPr lang="en-US" sz="1100" dirty="0">
                <a:solidFill>
                  <a:srgbClr val="190104"/>
                </a:solidFill>
                <a:latin typeface="Arial"/>
                <a:ea typeface="ＭＳ Ｐゴシック" charset="0"/>
                <a:cs typeface="Arial"/>
                <a:sym typeface="Arial" charset="0"/>
              </a:rPr>
              <a:t>. </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Made in the U.S.A.</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a:t>
            </a:r>
            <a:r>
              <a:rPr lang="en-US" altLang="ja-JP" sz="1100" dirty="0">
                <a:solidFill>
                  <a:srgbClr val="190104"/>
                </a:solidFill>
                <a:latin typeface="Arial"/>
                <a:ea typeface="Arial Italic" charset="0"/>
                <a:cs typeface="Arial"/>
                <a:sym typeface="Arial Italic" charset="0"/>
              </a:rPr>
              <a:t>Time Business.</a:t>
            </a:r>
            <a:r>
              <a:rPr lang="en-US" altLang="ja-JP" sz="1100" dirty="0">
                <a:solidFill>
                  <a:srgbClr val="190104"/>
                </a:solidFill>
                <a:latin typeface="Arial"/>
                <a:ea typeface="Arial" charset="0"/>
                <a:cs typeface="Arial"/>
                <a:sym typeface="Arial" charset="0"/>
              </a:rPr>
              <a:t> April 22, 2013. </a:t>
            </a:r>
            <a:endParaRPr lang="en-US" altLang="ja-JP" sz="1100" dirty="0">
              <a:solidFill>
                <a:srgbClr val="666699"/>
              </a:solidFill>
              <a:latin typeface="Arial"/>
              <a:ea typeface="Lucida Grande" charset="0"/>
              <a:cs typeface="Arial"/>
              <a:sym typeface="Arial" charset="0"/>
            </a:endParaRPr>
          </a:p>
          <a:p>
            <a:pPr algn="l"/>
            <a:r>
              <a:rPr lang="en-US" sz="1100" dirty="0">
                <a:solidFill>
                  <a:srgbClr val="190104"/>
                </a:solidFill>
                <a:latin typeface="Arial"/>
                <a:ea typeface="Arial" charset="0"/>
                <a:cs typeface="Arial"/>
                <a:sym typeface="Arial" charset="0"/>
              </a:rPr>
              <a:t>Hugh Welsh. </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Why manufacturing jobs are returning to America for the first time in decades.</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a:t>
            </a:r>
            <a:r>
              <a:rPr lang="en-US" altLang="ja-JP" sz="1100" dirty="0">
                <a:solidFill>
                  <a:srgbClr val="190104"/>
                </a:solidFill>
                <a:latin typeface="Arial"/>
                <a:ea typeface="Arial Italic" charset="0"/>
                <a:cs typeface="Arial"/>
                <a:sym typeface="Arial Italic" charset="0"/>
              </a:rPr>
              <a:t>Business Insider</a:t>
            </a:r>
            <a:r>
              <a:rPr lang="en-US" altLang="ja-JP" sz="1100" dirty="0">
                <a:solidFill>
                  <a:srgbClr val="190104"/>
                </a:solidFill>
                <a:latin typeface="Arial"/>
                <a:ea typeface="Arial" charset="0"/>
                <a:cs typeface="Arial"/>
                <a:sym typeface="Arial" charset="0"/>
              </a:rPr>
              <a:t>. February 27, 2013. </a:t>
            </a:r>
            <a:endParaRPr lang="en-US" altLang="ja-JP" sz="1100" dirty="0">
              <a:solidFill>
                <a:srgbClr val="666699"/>
              </a:solidFill>
              <a:latin typeface="Arial"/>
              <a:ea typeface="Lucida Grande" charset="0"/>
              <a:cs typeface="Arial"/>
              <a:sym typeface="Arial" charset="0"/>
            </a:endParaRPr>
          </a:p>
          <a:p>
            <a:pPr algn="l"/>
            <a:r>
              <a:rPr lang="en-US" sz="1100" dirty="0">
                <a:solidFill>
                  <a:srgbClr val="190104"/>
                </a:solidFill>
                <a:latin typeface="Arial"/>
                <a:ea typeface="Arial" charset="0"/>
                <a:cs typeface="Arial"/>
                <a:sym typeface="Arial" charset="0"/>
              </a:rPr>
              <a:t>The Washington Post/Charleston Daily Mail. </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Shale gas boom rejuvenating US industry.</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November 16, 2012.</a:t>
            </a:r>
            <a:endParaRPr lang="en-US" sz="1100" dirty="0">
              <a:solidFill>
                <a:srgbClr val="190104"/>
              </a:solidFill>
              <a:latin typeface="Arial"/>
              <a:ea typeface="Arial" charset="0"/>
              <a:cs typeface="Arial"/>
              <a:sym typeface="Arial" charset="0"/>
            </a:endParaRPr>
          </a:p>
        </p:txBody>
      </p:sp>
      <p:pic>
        <p:nvPicPr>
          <p:cNvPr id="77830"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172200" y="678093"/>
            <a:ext cx="2832100" cy="146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089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34A65C25-1F26-6347-A3EC-E73FAFBFB8FF}" type="slidenum">
              <a:rPr lang="en-US" sz="1800" smtClean="0">
                <a:solidFill>
                  <a:srgbClr val="000000"/>
                </a:solidFill>
                <a:latin typeface="Times New Roman" charset="0"/>
                <a:cs typeface="Times New Roman" charset="0"/>
                <a:sym typeface="Times New Roman" charset="0"/>
              </a:rPr>
              <a:pPr algn="r">
                <a:defRPr/>
              </a:pPr>
              <a:t>62</a:t>
            </a:fld>
            <a:endParaRPr lang="en-US" sz="1800" smtClean="0">
              <a:solidFill>
                <a:srgbClr val="000000"/>
              </a:solidFill>
              <a:latin typeface="Times New Roman" charset="0"/>
              <a:cs typeface="Times New Roman" charset="0"/>
              <a:sym typeface="Times New Roman" charset="0"/>
            </a:endParaRPr>
          </a:p>
        </p:txBody>
      </p:sp>
      <p:sp>
        <p:nvSpPr>
          <p:cNvPr id="78851" name="Rectangle 3"/>
          <p:cNvSpPr>
            <a:spLocks/>
          </p:cNvSpPr>
          <p:nvPr/>
        </p:nvSpPr>
        <p:spPr bwMode="auto">
          <a:xfrm>
            <a:off x="762000" y="-7938"/>
            <a:ext cx="79375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Diving Equipment</a:t>
            </a:r>
          </a:p>
        </p:txBody>
      </p:sp>
      <p:sp>
        <p:nvSpPr>
          <p:cNvPr id="78852" name="Rectangle 4"/>
          <p:cNvSpPr>
            <a:spLocks/>
          </p:cNvSpPr>
          <p:nvPr/>
        </p:nvSpPr>
        <p:spPr bwMode="auto">
          <a:xfrm>
            <a:off x="368300" y="2057400"/>
            <a:ext cx="88519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800" dirty="0" err="1">
                <a:solidFill>
                  <a:srgbClr val="2A2A40"/>
                </a:solidFill>
                <a:latin typeface="Arial" charset="0"/>
                <a:ea typeface="ＭＳ Ｐゴシック" charset="0"/>
                <a:sym typeface="Arial" charset="0"/>
              </a:rPr>
              <a:t>Reshored</a:t>
            </a:r>
            <a:r>
              <a:rPr lang="en-US" sz="2800" dirty="0">
                <a:solidFill>
                  <a:srgbClr val="2A2A40"/>
                </a:solidFill>
                <a:latin typeface="Arial" charset="0"/>
                <a:ea typeface="ＭＳ Ｐゴシック" charset="0"/>
                <a:sym typeface="Arial" charset="0"/>
              </a:rPr>
              <a:t> manufacturing from </a:t>
            </a:r>
            <a:endParaRPr lang="en-US" sz="2800" dirty="0" smtClean="0">
              <a:solidFill>
                <a:srgbClr val="2A2A40"/>
              </a:solidFill>
              <a:latin typeface="Arial" charset="0"/>
              <a:ea typeface="ＭＳ Ｐゴシック" charset="0"/>
              <a:sym typeface="Arial" charset="0"/>
            </a:endParaRPr>
          </a:p>
          <a:p>
            <a:pPr algn="l">
              <a:spcBef>
                <a:spcPts val="600"/>
              </a:spcBef>
              <a:buClr>
                <a:srgbClr val="E40B2A"/>
              </a:buClr>
              <a:buSzPct val="80000"/>
            </a:pPr>
            <a:r>
              <a:rPr lang="en-US" sz="2800" dirty="0">
                <a:solidFill>
                  <a:srgbClr val="2A2A40"/>
                </a:solidFill>
                <a:latin typeface="Arial" charset="0"/>
                <a:ea typeface="ＭＳ Ｐゴシック" charset="0"/>
                <a:sym typeface="Arial" charset="0"/>
              </a:rPr>
              <a:t> </a:t>
            </a:r>
            <a:r>
              <a:rPr lang="en-US" sz="2800" dirty="0" smtClean="0">
                <a:solidFill>
                  <a:srgbClr val="2A2A40"/>
                </a:solidFill>
                <a:latin typeface="Arial" charset="0"/>
                <a:ea typeface="ＭＳ Ｐゴシック" charset="0"/>
                <a:sym typeface="Arial" charset="0"/>
              </a:rPr>
              <a:t>  China </a:t>
            </a:r>
            <a:r>
              <a:rPr lang="en-US" sz="2800" dirty="0">
                <a:solidFill>
                  <a:srgbClr val="2A2A40"/>
                </a:solidFill>
                <a:latin typeface="Arial" charset="0"/>
                <a:ea typeface="ＭＳ Ｐゴシック" charset="0"/>
                <a:sym typeface="Arial" charset="0"/>
              </a:rPr>
              <a:t>to San Diego, CA</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Quality</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Proximity to customers</a:t>
            </a:r>
          </a:p>
        </p:txBody>
      </p:sp>
      <p:sp>
        <p:nvSpPr>
          <p:cNvPr id="78853" name="Rectangle 5"/>
          <p:cNvSpPr>
            <a:spLocks/>
          </p:cNvSpPr>
          <p:nvPr/>
        </p:nvSpPr>
        <p:spPr bwMode="auto">
          <a:xfrm>
            <a:off x="152400" y="6248400"/>
            <a:ext cx="8928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a:t>
            </a:r>
            <a:r>
              <a:rPr lang="en-US" sz="1100">
                <a:solidFill>
                  <a:srgbClr val="190104"/>
                </a:solidFill>
                <a:latin typeface="Arial Italic" charset="0"/>
                <a:ea typeface="ＭＳ Ｐゴシック" charset="0"/>
                <a:sym typeface="Arial Italic" charset="0"/>
              </a:rPr>
              <a:t>Murietta Patch</a:t>
            </a:r>
            <a:r>
              <a:rPr lang="en-US" sz="1100">
                <a:solidFill>
                  <a:srgbClr val="190104"/>
                </a:solidFill>
                <a:latin typeface="Arial" charset="0"/>
                <a:ea typeface="ＭＳ Ｐゴシック" charset="0"/>
                <a:sym typeface="Arial" charset="0"/>
              </a:rPr>
              <a:t>.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Reshoring</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event highlights return of manufacturing to U.S., southwest Riverside County.</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October 1, 2013.</a:t>
            </a:r>
            <a:endParaRPr lang="en-US" sz="1100">
              <a:solidFill>
                <a:srgbClr val="190104"/>
              </a:solidFill>
              <a:latin typeface="Arial" charset="0"/>
              <a:ea typeface="Arial" charset="0"/>
              <a:cs typeface="Arial" charset="0"/>
              <a:sym typeface="Arial" charset="0"/>
            </a:endParaRPr>
          </a:p>
        </p:txBody>
      </p:sp>
      <p:pic>
        <p:nvPicPr>
          <p:cNvPr id="78854"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92850" y="762000"/>
            <a:ext cx="26098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192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6DAC3F85-D399-E243-B433-B00C8A8C04A2}" type="slidenum">
              <a:rPr lang="en-US" sz="1800" smtClean="0">
                <a:solidFill>
                  <a:srgbClr val="000000"/>
                </a:solidFill>
                <a:latin typeface="Times New Roman" charset="0"/>
                <a:cs typeface="Times New Roman" charset="0"/>
                <a:sym typeface="Times New Roman" charset="0"/>
              </a:rPr>
              <a:pPr algn="r">
                <a:defRPr/>
              </a:pPr>
              <a:t>63</a:t>
            </a:fld>
            <a:endParaRPr lang="en-US" sz="1800" smtClean="0">
              <a:solidFill>
                <a:srgbClr val="000000"/>
              </a:solidFill>
              <a:latin typeface="Times New Roman" charset="0"/>
              <a:cs typeface="Times New Roman" charset="0"/>
              <a:sym typeface="Times New Roman" charset="0"/>
            </a:endParaRPr>
          </a:p>
        </p:txBody>
      </p:sp>
      <p:sp>
        <p:nvSpPr>
          <p:cNvPr id="81923" name="Rectangle 3"/>
          <p:cNvSpPr>
            <a:spLocks noGrp="1" noChangeArrowheads="1"/>
          </p:cNvSpPr>
          <p:nvPr>
            <p:ph type="title"/>
          </p:nvPr>
        </p:nvSpPr>
        <p:spPr>
          <a:xfrm>
            <a:off x="1654175" y="0"/>
            <a:ext cx="6146800" cy="5334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Paper Stock</a:t>
            </a:r>
          </a:p>
        </p:txBody>
      </p:sp>
      <p:sp>
        <p:nvSpPr>
          <p:cNvPr id="79876" name="Rectangle 4"/>
          <p:cNvSpPr>
            <a:spLocks/>
          </p:cNvSpPr>
          <p:nvPr/>
        </p:nvSpPr>
        <p:spPr bwMode="auto">
          <a:xfrm>
            <a:off x="114300" y="1820863"/>
            <a:ext cx="88519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China to Clinton, MA</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12 jobs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en-US" sz="2400" dirty="0" smtClean="0">
                <a:latin typeface="Arial" charset="0"/>
                <a:ea typeface="ＭＳ Ｐゴシック" charset="0"/>
                <a:sym typeface="Arial" charset="0"/>
              </a:rPr>
              <a:t>	</a:t>
            </a:r>
            <a:r>
              <a:rPr lang="en-US" sz="2400" dirty="0" err="1" smtClean="0">
                <a:latin typeface="Arial" charset="0"/>
                <a:ea typeface="ＭＳ Ｐゴシック" charset="0"/>
                <a:sym typeface="Arial" charset="0"/>
              </a:rPr>
              <a:t>MassDev</a:t>
            </a:r>
            <a:r>
              <a:rPr lang="en-US" sz="2400" dirty="0" smtClean="0">
                <a:latin typeface="Arial" charset="0"/>
                <a:ea typeface="ＭＳ Ｐゴシック" charset="0"/>
                <a:sym typeface="Arial" charset="0"/>
              </a:rPr>
              <a:t> </a:t>
            </a:r>
            <a:r>
              <a:rPr lang="en-US" sz="2400" dirty="0">
                <a:latin typeface="Arial" charset="0"/>
                <a:ea typeface="ＭＳ Ｐゴシック" charset="0"/>
                <a:sym typeface="Arial" charset="0"/>
              </a:rPr>
              <a:t>assistance</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en-US" sz="2400" dirty="0" smtClean="0">
                <a:latin typeface="Arial" charset="0"/>
                <a:ea typeface="ＭＳ Ｐゴシック" charset="0"/>
                <a:sym typeface="Arial" charset="0"/>
              </a:rPr>
              <a:t>	Lower </a:t>
            </a:r>
            <a:r>
              <a:rPr lang="en-US" sz="2400" dirty="0">
                <a:latin typeface="Arial" charset="0"/>
                <a:ea typeface="ＭＳ Ｐゴシック" charset="0"/>
                <a:sym typeface="Arial" charset="0"/>
              </a:rPr>
              <a:t>operating costs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en-US" sz="2400" dirty="0" smtClean="0">
                <a:latin typeface="Arial" charset="0"/>
                <a:ea typeface="ＭＳ Ｐゴシック" charset="0"/>
                <a:sym typeface="Arial" charset="0"/>
              </a:rPr>
              <a:t>	Better </a:t>
            </a:r>
            <a:r>
              <a:rPr lang="en-US" sz="2400" dirty="0">
                <a:latin typeface="Arial" charset="0"/>
                <a:ea typeface="ＭＳ Ｐゴシック" charset="0"/>
                <a:sym typeface="Arial" charset="0"/>
              </a:rPr>
              <a:t>customer service</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en-US" sz="2400" dirty="0" smtClean="0">
                <a:latin typeface="Arial" charset="0"/>
                <a:ea typeface="ＭＳ Ｐゴシック" charset="0"/>
                <a:sym typeface="Arial" charset="0"/>
              </a:rPr>
              <a:t>	Better </a:t>
            </a:r>
            <a:r>
              <a:rPr lang="en-US" sz="2400" dirty="0">
                <a:latin typeface="Arial" charset="0"/>
                <a:ea typeface="ＭＳ Ｐゴシック" charset="0"/>
                <a:sym typeface="Arial" charset="0"/>
              </a:rPr>
              <a:t>sales and profit margins</a:t>
            </a:r>
          </a:p>
        </p:txBody>
      </p:sp>
      <p:sp>
        <p:nvSpPr>
          <p:cNvPr id="79877" name="Rectangle 5"/>
          <p:cNvSpPr>
            <a:spLocks/>
          </p:cNvSpPr>
          <p:nvPr/>
        </p:nvSpPr>
        <p:spPr bwMode="auto">
          <a:xfrm>
            <a:off x="190500" y="6115050"/>
            <a:ext cx="8775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a:ea typeface="ＭＳ Ｐゴシック" charset="0"/>
                <a:cs typeface="Arial"/>
                <a:sym typeface="Arial" charset="0"/>
              </a:rPr>
              <a:t>Source: Marty Jones, </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Why </a:t>
            </a:r>
            <a:r>
              <a:rPr lang="en-US" altLang="ja-JP" sz="1100" dirty="0" err="1">
                <a:solidFill>
                  <a:srgbClr val="190104"/>
                </a:solidFill>
                <a:latin typeface="Arial"/>
                <a:ea typeface="Arial" charset="0"/>
                <a:cs typeface="Arial"/>
                <a:sym typeface="Arial" charset="0"/>
              </a:rPr>
              <a:t>reshoring</a:t>
            </a:r>
            <a:r>
              <a:rPr lang="en-US" altLang="ja-JP" sz="1100" dirty="0">
                <a:solidFill>
                  <a:srgbClr val="190104"/>
                </a:solidFill>
                <a:latin typeface="Arial"/>
                <a:ea typeface="Arial" charset="0"/>
                <a:cs typeface="Arial"/>
                <a:sym typeface="Arial" charset="0"/>
              </a:rPr>
              <a:t> is the coming thing.</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a:t>
            </a:r>
            <a:r>
              <a:rPr lang="en-US" altLang="ja-JP" sz="1100" dirty="0">
                <a:solidFill>
                  <a:srgbClr val="190104"/>
                </a:solidFill>
                <a:latin typeface="Arial"/>
                <a:ea typeface="Arial Italic" charset="0"/>
                <a:cs typeface="Arial"/>
                <a:sym typeface="Arial Italic" charset="0"/>
              </a:rPr>
              <a:t>Worcester Telegram</a:t>
            </a:r>
            <a:r>
              <a:rPr lang="en-US" altLang="ja-JP" sz="1100" dirty="0">
                <a:solidFill>
                  <a:srgbClr val="190104"/>
                </a:solidFill>
                <a:latin typeface="Arial"/>
                <a:ea typeface="Arial" charset="0"/>
                <a:cs typeface="Arial"/>
                <a:sym typeface="Arial" charset="0"/>
              </a:rPr>
              <a:t>. April 8, 2014.</a:t>
            </a:r>
            <a:endParaRPr lang="en-US" sz="1100" dirty="0">
              <a:solidFill>
                <a:srgbClr val="190104"/>
              </a:solidFill>
              <a:latin typeface="Arial"/>
              <a:ea typeface="Arial" charset="0"/>
              <a:cs typeface="Arial"/>
              <a:sym typeface="Arial" charset="0"/>
            </a:endParaRPr>
          </a:p>
        </p:txBody>
      </p:sp>
      <p:pic>
        <p:nvPicPr>
          <p:cNvPr id="7987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3175" y="661988"/>
            <a:ext cx="26003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94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C900A319-833B-D749-B68C-87263B95F722}" type="slidenum">
              <a:rPr lang="en-US" sz="1800" smtClean="0">
                <a:solidFill>
                  <a:srgbClr val="000000"/>
                </a:solidFill>
                <a:latin typeface="Times New Roman" charset="0"/>
                <a:cs typeface="Times New Roman" charset="0"/>
                <a:sym typeface="Times New Roman" charset="0"/>
              </a:rPr>
              <a:pPr algn="r">
                <a:defRPr/>
              </a:pPr>
              <a:t>64</a:t>
            </a:fld>
            <a:endParaRPr lang="en-US" sz="1800" smtClean="0">
              <a:solidFill>
                <a:srgbClr val="000000"/>
              </a:solidFill>
              <a:latin typeface="Times New Roman" charset="0"/>
              <a:cs typeface="Times New Roman" charset="0"/>
              <a:sym typeface="Times New Roman" charset="0"/>
            </a:endParaRPr>
          </a:p>
        </p:txBody>
      </p:sp>
      <p:sp>
        <p:nvSpPr>
          <p:cNvPr id="80899" name="Rectangle 3"/>
          <p:cNvSpPr>
            <a:spLocks/>
          </p:cNvSpPr>
          <p:nvPr/>
        </p:nvSpPr>
        <p:spPr bwMode="auto">
          <a:xfrm>
            <a:off x="533400" y="-4763"/>
            <a:ext cx="79375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2800" dirty="0">
                <a:solidFill>
                  <a:srgbClr val="2A2A40"/>
                </a:solidFill>
                <a:latin typeface="Arial" charset="0"/>
                <a:ea typeface="ＭＳ Ｐゴシック" charset="0"/>
                <a:sym typeface="Arial" charset="0"/>
              </a:rPr>
              <a:t>Onshore Outsourced IT</a:t>
            </a:r>
          </a:p>
        </p:txBody>
      </p:sp>
      <p:sp>
        <p:nvSpPr>
          <p:cNvPr id="80900" name="Rectangle 4"/>
          <p:cNvSpPr>
            <a:spLocks/>
          </p:cNvSpPr>
          <p:nvPr/>
        </p:nvSpPr>
        <p:spPr bwMode="auto">
          <a:xfrm>
            <a:off x="152400" y="1231900"/>
            <a:ext cx="8851900"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Vermillion, SD</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Outsourcing to India </a:t>
            </a:r>
            <a:r>
              <a:rPr lang="ja-JP" altLang="en-US" sz="2800" dirty="0">
                <a:solidFill>
                  <a:srgbClr val="190104"/>
                </a:solidFill>
                <a:latin typeface="Arial" charset="0"/>
                <a:ea typeface="ＭＳ Ｐゴシック" charset="0"/>
                <a:sym typeface="Arial" charset="0"/>
              </a:rPr>
              <a:t>“</a:t>
            </a:r>
            <a:r>
              <a:rPr lang="en-US" altLang="ja-JP" sz="2800" dirty="0" smtClean="0">
                <a:solidFill>
                  <a:srgbClr val="190104"/>
                </a:solidFill>
                <a:latin typeface="Arial" charset="0"/>
                <a:ea typeface="Arial" charset="0"/>
                <a:cs typeface="Arial" charset="0"/>
                <a:sym typeface="Arial" charset="0"/>
              </a:rPr>
              <a:t>doesn</a:t>
            </a:r>
            <a:r>
              <a:rPr lang="en-US" altLang="ja-JP" sz="2800" dirty="0" smtClean="0">
                <a:solidFill>
                  <a:srgbClr val="190104"/>
                </a:solidFill>
                <a:latin typeface="Arial" charset="0"/>
                <a:ea typeface="ＭＳ Ｐゴシック" charset="0"/>
                <a:sym typeface="Arial" charset="0"/>
              </a:rPr>
              <a:t>’</a:t>
            </a:r>
            <a:r>
              <a:rPr lang="en-US" altLang="ja-JP" sz="2800" dirty="0" smtClean="0">
                <a:solidFill>
                  <a:srgbClr val="190104"/>
                </a:solidFill>
                <a:latin typeface="Arial" charset="0"/>
                <a:ea typeface="Arial" charset="0"/>
                <a:cs typeface="Arial" charset="0"/>
                <a:sym typeface="Arial" charset="0"/>
              </a:rPr>
              <a:t>t </a:t>
            </a:r>
            <a:r>
              <a:rPr lang="en-US" altLang="ja-JP" sz="2800" dirty="0">
                <a:solidFill>
                  <a:srgbClr val="190104"/>
                </a:solidFill>
                <a:latin typeface="Arial" charset="0"/>
                <a:ea typeface="Arial" charset="0"/>
                <a:cs typeface="Arial" charset="0"/>
                <a:sym typeface="Arial" charset="0"/>
              </a:rPr>
              <a:t>work,</a:t>
            </a:r>
            <a:r>
              <a:rPr lang="ja-JP" altLang="en-US" sz="2800" dirty="0">
                <a:solidFill>
                  <a:srgbClr val="190104"/>
                </a:solidFill>
                <a:latin typeface="Arial" charset="0"/>
                <a:ea typeface="ＭＳ Ｐゴシック" charset="0"/>
                <a:sym typeface="Arial" charset="0"/>
              </a:rPr>
              <a:t>”</a:t>
            </a:r>
            <a:r>
              <a:rPr lang="en-US" altLang="ja-JP" sz="2800" dirty="0">
                <a:solidFill>
                  <a:srgbClr val="190104"/>
                </a:solidFill>
                <a:latin typeface="Arial" charset="0"/>
                <a:ea typeface="Arial" charset="0"/>
                <a:cs typeface="Arial" charset="0"/>
                <a:sym typeface="Arial" charset="0"/>
              </a:rPr>
              <a:t> according to Eagle Creek founder</a:t>
            </a:r>
            <a:endParaRPr lang="en-US" altLang="ja-JP" sz="2400" dirty="0">
              <a:solidFill>
                <a:srgbClr val="666699"/>
              </a:solidFill>
              <a:latin typeface="Arial" charset="0"/>
              <a:ea typeface="Lucida Grande" charset="0"/>
              <a:cs typeface="Lucida Grande"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Arial" charset="0"/>
                <a:cs typeface="Arial" charset="0"/>
                <a:sym typeface="Arial" charset="0"/>
              </a:rPr>
              <a:t>Up to 200 new jobs by May 2014</a:t>
            </a:r>
            <a:endParaRPr lang="en-US" sz="2400" dirty="0">
              <a:solidFill>
                <a:srgbClr val="666699"/>
              </a:solidFill>
              <a:latin typeface="Arial" charset="0"/>
              <a:ea typeface="Lucida Grande" charset="0"/>
              <a:cs typeface="Lucida Grande"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Arial" charset="0"/>
                <a:cs typeface="Arial" charset="0"/>
                <a:sym typeface="Arial" charset="0"/>
              </a:rPr>
              <a:t>IT Consultant Academy: partnership between Eagle Creek and University of South Dakota</a:t>
            </a:r>
            <a:endParaRPr lang="en-US" sz="2400" dirty="0">
              <a:solidFill>
                <a:srgbClr val="666699"/>
              </a:solidFill>
              <a:latin typeface="Arial" charset="0"/>
              <a:ea typeface="Lucida Grande" charset="0"/>
              <a:cs typeface="Lucida Grande"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Arial" charset="0"/>
                <a:cs typeface="Arial" charset="0"/>
                <a:sym typeface="Arial" charset="0"/>
              </a:rPr>
              <a:t>Encouraged Vermillion Area Chamber &amp; Development Company to invest $7 million in nearby housing development, along with city, state, university, and independent investors</a:t>
            </a:r>
          </a:p>
        </p:txBody>
      </p:sp>
      <p:sp>
        <p:nvSpPr>
          <p:cNvPr id="80901" name="Rectangle 5"/>
          <p:cNvSpPr>
            <a:spLocks/>
          </p:cNvSpPr>
          <p:nvPr/>
        </p:nvSpPr>
        <p:spPr bwMode="auto">
          <a:xfrm>
            <a:off x="228600" y="6172200"/>
            <a:ext cx="8699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Tim Gallagher.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Onshore outsourcing firm digs in at Vermillion, S.D.</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Sioux City Journal.</a:t>
            </a:r>
            <a:r>
              <a:rPr lang="en-US" altLang="ja-JP" sz="1100" dirty="0">
                <a:solidFill>
                  <a:srgbClr val="190104"/>
                </a:solidFill>
                <a:latin typeface="Arial" charset="0"/>
                <a:ea typeface="Arial" charset="0"/>
                <a:cs typeface="Arial" charset="0"/>
                <a:sym typeface="Arial" charset="0"/>
              </a:rPr>
              <a:t> August 13, 2013. http://</a:t>
            </a:r>
            <a:r>
              <a:rPr lang="en-US" altLang="ja-JP" sz="1100" dirty="0" err="1">
                <a:solidFill>
                  <a:srgbClr val="190104"/>
                </a:solidFill>
                <a:latin typeface="Arial" charset="0"/>
                <a:ea typeface="Arial" charset="0"/>
                <a:cs typeface="Arial" charset="0"/>
                <a:sym typeface="Arial" charset="0"/>
              </a:rPr>
              <a:t>siouxcityjournal.com</a:t>
            </a:r>
            <a:r>
              <a:rPr lang="en-US" altLang="ja-JP" sz="1100" dirty="0">
                <a:solidFill>
                  <a:srgbClr val="190104"/>
                </a:solidFill>
                <a:latin typeface="Arial" charset="0"/>
                <a:ea typeface="Arial" charset="0"/>
                <a:cs typeface="Arial" charset="0"/>
                <a:sym typeface="Arial" charset="0"/>
              </a:rPr>
              <a:t>/news/local/columnists/</a:t>
            </a:r>
            <a:r>
              <a:rPr lang="en-US" altLang="ja-JP" sz="1100" dirty="0" err="1">
                <a:solidFill>
                  <a:srgbClr val="190104"/>
                </a:solidFill>
                <a:latin typeface="Arial" charset="0"/>
                <a:ea typeface="Arial" charset="0"/>
                <a:cs typeface="Arial" charset="0"/>
                <a:sym typeface="Arial" charset="0"/>
              </a:rPr>
              <a:t>gallagher</a:t>
            </a:r>
            <a:r>
              <a:rPr lang="en-US" altLang="ja-JP" sz="1100" dirty="0">
                <a:solidFill>
                  <a:srgbClr val="190104"/>
                </a:solidFill>
                <a:latin typeface="Arial" charset="0"/>
                <a:ea typeface="Arial" charset="0"/>
                <a:cs typeface="Arial" charset="0"/>
                <a:sym typeface="Arial" charset="0"/>
              </a:rPr>
              <a:t>/</a:t>
            </a:r>
            <a:r>
              <a:rPr lang="en-US" altLang="ja-JP" sz="1100" dirty="0" err="1">
                <a:solidFill>
                  <a:srgbClr val="190104"/>
                </a:solidFill>
                <a:latin typeface="Arial" charset="0"/>
                <a:ea typeface="Arial" charset="0"/>
                <a:cs typeface="Arial" charset="0"/>
                <a:sym typeface="Arial" charset="0"/>
              </a:rPr>
              <a:t>gallagher</a:t>
            </a:r>
            <a:r>
              <a:rPr lang="en-US" altLang="ja-JP" sz="1100" dirty="0">
                <a:solidFill>
                  <a:srgbClr val="190104"/>
                </a:solidFill>
                <a:latin typeface="Arial" charset="0"/>
                <a:ea typeface="Arial" charset="0"/>
                <a:cs typeface="Arial" charset="0"/>
                <a:sym typeface="Arial" charset="0"/>
              </a:rPr>
              <a:t>-onshore-outsourcing-firm-digs-in-at-vermillion-s-d/article_0201ec4d-091b-5db7-a0bb-687af7b0a61d.html.</a:t>
            </a:r>
            <a:endParaRPr lang="en-US" sz="1100" dirty="0">
              <a:solidFill>
                <a:srgbClr val="190104"/>
              </a:solidFill>
              <a:latin typeface="Arial" charset="0"/>
              <a:ea typeface="Arial" charset="0"/>
              <a:cs typeface="Arial" charset="0"/>
              <a:sym typeface="Arial" charset="0"/>
            </a:endParaRPr>
          </a:p>
        </p:txBody>
      </p:sp>
      <p:pic>
        <p:nvPicPr>
          <p:cNvPr id="80902"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54349" y="609600"/>
            <a:ext cx="3479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499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5B4AC5F4-3A5C-AC44-94EC-40408E23FCEC}" type="slidenum">
              <a:rPr lang="en-US" sz="1800" smtClean="0">
                <a:solidFill>
                  <a:srgbClr val="000000"/>
                </a:solidFill>
                <a:latin typeface="Times New Roman" charset="0"/>
                <a:cs typeface="Times New Roman" charset="0"/>
                <a:sym typeface="Times New Roman" charset="0"/>
              </a:rPr>
              <a:pPr algn="r">
                <a:defRPr/>
              </a:pPr>
              <a:t>65</a:t>
            </a:fld>
            <a:endParaRPr lang="en-US" sz="1800" smtClean="0">
              <a:solidFill>
                <a:srgbClr val="000000"/>
              </a:solidFill>
              <a:latin typeface="Times New Roman" charset="0"/>
              <a:cs typeface="Times New Roman" charset="0"/>
              <a:sym typeface="Times New Roman" charset="0"/>
            </a:endParaRPr>
          </a:p>
        </p:txBody>
      </p:sp>
      <p:sp>
        <p:nvSpPr>
          <p:cNvPr id="82947" name="Rectangle 3"/>
          <p:cNvSpPr>
            <a:spLocks/>
          </p:cNvSpPr>
          <p:nvPr/>
        </p:nvSpPr>
        <p:spPr bwMode="auto">
          <a:xfrm>
            <a:off x="1524000" y="12700"/>
            <a:ext cx="7175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Injection-Molded Plastic Footwear</a:t>
            </a:r>
          </a:p>
        </p:txBody>
      </p:sp>
      <p:sp>
        <p:nvSpPr>
          <p:cNvPr id="82948" name="Rectangle 4"/>
          <p:cNvSpPr>
            <a:spLocks/>
          </p:cNvSpPr>
          <p:nvPr/>
        </p:nvSpPr>
        <p:spPr bwMode="auto">
          <a:xfrm>
            <a:off x="152400" y="1741488"/>
            <a:ext cx="88519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algn="l"/>
            <a:endParaRPr lang="en-US" sz="2600" dirty="0">
              <a:solidFill>
                <a:srgbClr val="2A2A40"/>
              </a:solidFill>
              <a:latin typeface="Arial" charset="0"/>
              <a:ea typeface="ＭＳ Ｐゴシック" charset="0"/>
              <a:sym typeface="Arial" charset="0"/>
            </a:endParaRPr>
          </a:p>
        </p:txBody>
      </p:sp>
      <p:sp>
        <p:nvSpPr>
          <p:cNvPr id="82949" name="Rectangle 5"/>
          <p:cNvSpPr>
            <a:spLocks/>
          </p:cNvSpPr>
          <p:nvPr/>
        </p:nvSpPr>
        <p:spPr bwMode="auto">
          <a:xfrm>
            <a:off x="152400" y="6019800"/>
            <a:ext cx="8851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a:t>
            </a:r>
            <a:r>
              <a:rPr lang="en-US" sz="1100" dirty="0" err="1">
                <a:solidFill>
                  <a:srgbClr val="190104"/>
                </a:solidFill>
                <a:latin typeface="Arial" charset="0"/>
                <a:ea typeface="ＭＳ Ｐゴシック" charset="0"/>
                <a:sym typeface="Arial" charset="0"/>
              </a:rPr>
              <a:t>Kavita</a:t>
            </a:r>
            <a:r>
              <a:rPr lang="en-US" sz="1100" dirty="0">
                <a:solidFill>
                  <a:srgbClr val="190104"/>
                </a:solidFill>
                <a:latin typeface="Arial" charset="0"/>
                <a:ea typeface="ＭＳ Ｐゴシック" charset="0"/>
                <a:sym typeface="Arial" charset="0"/>
              </a:rPr>
              <a:t> Kumar. </a:t>
            </a:r>
            <a:r>
              <a:rPr lang="en-US" sz="1100" dirty="0">
                <a:solidFill>
                  <a:srgbClr val="190104"/>
                </a:solidFill>
                <a:latin typeface="Arial Italic" charset="0"/>
                <a:ea typeface="ＭＳ Ｐゴシック" charset="0"/>
                <a:sym typeface="Arial Italic" charset="0"/>
              </a:rPr>
              <a:t>St. Louis Post-Dispatch</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Making shoes in the U.S.? An Overland Company Finds a Way.</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January 11, 2014. http://</a:t>
            </a:r>
            <a:r>
              <a:rPr lang="en-US" altLang="ja-JP" sz="1100" dirty="0" err="1">
                <a:solidFill>
                  <a:srgbClr val="190104"/>
                </a:solidFill>
                <a:latin typeface="Arial" charset="0"/>
                <a:ea typeface="Arial" charset="0"/>
                <a:cs typeface="Arial" charset="0"/>
                <a:sym typeface="Arial" charset="0"/>
              </a:rPr>
              <a:t>www.stltoday.com</a:t>
            </a:r>
            <a:r>
              <a:rPr lang="en-US" altLang="ja-JP" sz="1100" dirty="0">
                <a:solidFill>
                  <a:srgbClr val="190104"/>
                </a:solidFill>
                <a:latin typeface="Arial" charset="0"/>
                <a:ea typeface="Arial" charset="0"/>
                <a:cs typeface="Arial" charset="0"/>
                <a:sym typeface="Arial" charset="0"/>
              </a:rPr>
              <a:t>/business/local/making-shoes-in-the-u-s-an-overland-company-finds/article_ba482a99-5615-5e98-84c1-9ffe2b8fd06c.html</a:t>
            </a:r>
            <a:endParaRPr lang="en-US" sz="1100" dirty="0">
              <a:solidFill>
                <a:srgbClr val="190104"/>
              </a:solidFill>
              <a:latin typeface="Arial" charset="0"/>
              <a:ea typeface="Arial" charset="0"/>
              <a:cs typeface="Arial" charset="0"/>
              <a:sym typeface="Arial" charset="0"/>
            </a:endParaRPr>
          </a:p>
        </p:txBody>
      </p:sp>
      <p:pic>
        <p:nvPicPr>
          <p:cNvPr id="8295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9800" y="762000"/>
            <a:ext cx="2895600" cy="1073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2951"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9800" y="2057400"/>
            <a:ext cx="2895600" cy="43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Rectangle 1"/>
          <p:cNvSpPr/>
          <p:nvPr/>
        </p:nvSpPr>
        <p:spPr>
          <a:xfrm>
            <a:off x="457200" y="1577067"/>
            <a:ext cx="6096000" cy="4108817"/>
          </a:xfrm>
          <a:prstGeom prst="rect">
            <a:avLst/>
          </a:prstGeom>
        </p:spPr>
        <p:txBody>
          <a:bodyPr wrap="square">
            <a:spAutoFit/>
          </a:bodyPr>
          <a:lstStyle/>
          <a:p>
            <a:pPr marL="303213" indent="-303213" algn="l">
              <a:buClr>
                <a:srgbClr val="E40B2A"/>
              </a:buClr>
              <a:buSzPct val="80000"/>
              <a:buFont typeface="Arial" charset="0"/>
              <a:buChar char="●"/>
            </a:pPr>
            <a:r>
              <a:rPr lang="en-US" sz="2800" dirty="0" smtClean="0">
                <a:solidFill>
                  <a:srgbClr val="2A2A40"/>
                </a:solidFill>
                <a:latin typeface="Arial" charset="0"/>
                <a:ea typeface="ＭＳ Ｐゴシック" charset="0"/>
                <a:sym typeface="Arial" charset="0"/>
              </a:rPr>
              <a:t>China to </a:t>
            </a:r>
            <a:r>
              <a:rPr lang="en-US" sz="2800" dirty="0" err="1" smtClean="0">
                <a:solidFill>
                  <a:srgbClr val="2A2A40"/>
                </a:solidFill>
                <a:latin typeface="Arial" charset="0"/>
                <a:ea typeface="ＭＳ Ｐゴシック" charset="0"/>
                <a:sym typeface="Arial" charset="0"/>
              </a:rPr>
              <a:t>Hazelhurst</a:t>
            </a:r>
            <a:r>
              <a:rPr lang="en-US" sz="2800" dirty="0" smtClean="0">
                <a:solidFill>
                  <a:srgbClr val="2A2A40"/>
                </a:solidFill>
                <a:latin typeface="Arial" charset="0"/>
                <a:ea typeface="ＭＳ Ｐゴシック" charset="0"/>
                <a:sym typeface="Arial" charset="0"/>
              </a:rPr>
              <a:t>, GA</a:t>
            </a:r>
            <a:endParaRPr lang="en-US" sz="2400" dirty="0" smtClean="0">
              <a:solidFill>
                <a:srgbClr val="666699"/>
              </a:solidFill>
              <a:latin typeface="Arial" charset="0"/>
              <a:ea typeface="ＭＳ Ｐゴシック" charset="0"/>
              <a:sym typeface="Arial" charset="0"/>
            </a:endParaRPr>
          </a:p>
          <a:p>
            <a:pPr marL="303213" indent="-303213" algn="l">
              <a:buClr>
                <a:srgbClr val="E40B2A"/>
              </a:buClr>
              <a:buSzPct val="80000"/>
              <a:buFont typeface="Arial" charset="0"/>
              <a:buChar char="●"/>
            </a:pPr>
            <a:r>
              <a:rPr lang="en-US" sz="2800" dirty="0" smtClean="0">
                <a:latin typeface="Arial" charset="0"/>
                <a:ea typeface="ＭＳ Ｐゴシック" charset="0"/>
                <a:sym typeface="Arial" charset="0"/>
              </a:rPr>
              <a:t>$</a:t>
            </a:r>
            <a:r>
              <a:rPr lang="en-US" sz="2800" dirty="0">
                <a:latin typeface="Arial" charset="0"/>
                <a:ea typeface="ＭＳ Ｐゴシック" charset="0"/>
                <a:sym typeface="Arial" charset="0"/>
              </a:rPr>
              <a:t>25 million total combined investment</a:t>
            </a:r>
          </a:p>
          <a:p>
            <a:pPr marL="303213" indent="-303213" algn="l">
              <a:spcBef>
                <a:spcPts val="500"/>
              </a:spcBef>
              <a:buClr>
                <a:srgbClr val="E40B2A"/>
              </a:buClr>
              <a:buSzPct val="80000"/>
              <a:buFont typeface="Arial" charset="0"/>
              <a:buChar char="●"/>
            </a:pPr>
            <a:r>
              <a:rPr lang="en-US" sz="2800" dirty="0" smtClean="0">
                <a:solidFill>
                  <a:srgbClr val="2A2A40"/>
                </a:solidFill>
                <a:latin typeface="Arial" charset="0"/>
                <a:ea typeface="ＭＳ Ｐゴシック" charset="0"/>
                <a:sym typeface="Arial" charset="0"/>
              </a:rPr>
              <a:t>150 jobs, potentially up to 250</a:t>
            </a:r>
            <a:endParaRPr lang="en-US" sz="24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Arial" charset="0"/>
              <a:buChar char="●"/>
            </a:pPr>
            <a:r>
              <a:rPr lang="en-US" altLang="ja-JP" sz="2400" dirty="0" err="1" smtClean="0">
                <a:solidFill>
                  <a:srgbClr val="2A2A40"/>
                </a:solidFill>
                <a:latin typeface="Arial" charset="0"/>
                <a:ea typeface="ＭＳ Ｐゴシック" charset="0"/>
                <a:sym typeface="Arial" charset="0"/>
              </a:rPr>
              <a:t>Walmart</a:t>
            </a:r>
            <a:r>
              <a:rPr lang="en-US" altLang="ja-JP" sz="2400" dirty="0" smtClean="0">
                <a:solidFill>
                  <a:srgbClr val="2A2A40"/>
                </a:solidFill>
                <a:latin typeface="Arial" charset="0"/>
                <a:ea typeface="ＭＳ Ｐゴシック" charset="0"/>
                <a:sym typeface="Arial" charset="0"/>
              </a:rPr>
              <a:t> pledge</a:t>
            </a:r>
            <a:endParaRPr lang="en-US" altLang="ja-JP" sz="2400" dirty="0">
              <a:solidFill>
                <a:srgbClr val="666699"/>
              </a:solidFill>
              <a:latin typeface="Arial" charset="0"/>
              <a:ea typeface="Lucida Grande" charset="0"/>
              <a:cs typeface="Lucida Grande" charset="0"/>
              <a:sym typeface="Arial" charset="0"/>
            </a:endParaRPr>
          </a:p>
          <a:p>
            <a:pPr marL="760413" lvl="1" indent="-303213" algn="l">
              <a:spcBef>
                <a:spcPts val="500"/>
              </a:spcBef>
              <a:buClr>
                <a:srgbClr val="E40B2A"/>
              </a:buClr>
              <a:buSzPct val="69000"/>
              <a:buFont typeface="Arial" charset="0"/>
              <a:buChar char="●"/>
            </a:pPr>
            <a:r>
              <a:rPr lang="en-US" sz="2400" dirty="0" smtClean="0">
                <a:solidFill>
                  <a:srgbClr val="2A2A40"/>
                </a:solidFill>
                <a:latin typeface="Arial" charset="0"/>
                <a:ea typeface="Arial" charset="0"/>
                <a:cs typeface="Arial" charset="0"/>
                <a:sym typeface="Arial" charset="0"/>
              </a:rPr>
              <a:t>Automation</a:t>
            </a:r>
            <a:endParaRPr lang="en-US" sz="2400" dirty="0">
              <a:solidFill>
                <a:srgbClr val="2A2A40"/>
              </a:solidFill>
              <a:latin typeface="Arial" charset="0"/>
              <a:ea typeface="Arial" charset="0"/>
              <a:cs typeface="Arial" charset="0"/>
              <a:sym typeface="Arial" charset="0"/>
            </a:endParaRPr>
          </a:p>
          <a:p>
            <a:pPr marL="760413" lvl="1" indent="-303213" algn="l">
              <a:spcBef>
                <a:spcPts val="500"/>
              </a:spcBef>
              <a:buClr>
                <a:srgbClr val="E40B2A"/>
              </a:buClr>
              <a:buSzPct val="69000"/>
              <a:buFont typeface="Arial" charset="0"/>
              <a:buChar char="●"/>
            </a:pPr>
            <a:r>
              <a:rPr lang="en-US" sz="2400" dirty="0" smtClean="0">
                <a:solidFill>
                  <a:srgbClr val="2A2A40"/>
                </a:solidFill>
                <a:latin typeface="Arial" charset="0"/>
                <a:ea typeface="Arial" charset="0"/>
                <a:cs typeface="Arial" charset="0"/>
                <a:sym typeface="Arial" charset="0"/>
              </a:rPr>
              <a:t>Rising wages and fuel costs</a:t>
            </a:r>
          </a:p>
          <a:p>
            <a:pPr marL="760413" lvl="1" indent="-303213" algn="l">
              <a:spcBef>
                <a:spcPts val="500"/>
              </a:spcBef>
              <a:buClr>
                <a:srgbClr val="E40B2A"/>
              </a:buClr>
              <a:buSzPct val="69000"/>
              <a:buFont typeface="Arial" charset="0"/>
              <a:buChar char="●"/>
            </a:pPr>
            <a:r>
              <a:rPr lang="en-US" sz="2400" dirty="0" smtClean="0">
                <a:solidFill>
                  <a:srgbClr val="2A2A40"/>
                </a:solidFill>
                <a:latin typeface="Arial" charset="0"/>
                <a:ea typeface="Arial" charset="0"/>
                <a:cs typeface="Arial" charset="0"/>
                <a:sym typeface="Arial" charset="0"/>
              </a:rPr>
              <a:t>Tariffs</a:t>
            </a:r>
          </a:p>
        </p:txBody>
      </p:sp>
    </p:spTree>
  </p:cSld>
  <p:clrMapOvr>
    <a:masterClrMapping/>
  </p:clrMapOvr>
  <p:transition xmlns:p14="http://schemas.microsoft.com/office/powerpoint/2010/mai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601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811E9E7C-167D-194B-AE7F-F23E19D11126}" type="slidenum">
              <a:rPr lang="en-US" sz="1800" smtClean="0">
                <a:solidFill>
                  <a:srgbClr val="000000"/>
                </a:solidFill>
                <a:latin typeface="Times New Roman" charset="0"/>
                <a:cs typeface="Times New Roman" charset="0"/>
                <a:sym typeface="Times New Roman" charset="0"/>
              </a:rPr>
              <a:pPr algn="r">
                <a:defRPr/>
              </a:pPr>
              <a:t>66</a:t>
            </a:fld>
            <a:endParaRPr lang="en-US" sz="1800" smtClean="0">
              <a:solidFill>
                <a:srgbClr val="000000"/>
              </a:solidFill>
              <a:latin typeface="Times New Roman" charset="0"/>
              <a:cs typeface="Times New Roman" charset="0"/>
              <a:sym typeface="Times New Roman" charset="0"/>
            </a:endParaRPr>
          </a:p>
        </p:txBody>
      </p:sp>
      <p:sp>
        <p:nvSpPr>
          <p:cNvPr id="83971" name="Rectangle 3"/>
          <p:cNvSpPr>
            <a:spLocks/>
          </p:cNvSpPr>
          <p:nvPr/>
        </p:nvSpPr>
        <p:spPr bwMode="auto">
          <a:xfrm>
            <a:off x="914400" y="22225"/>
            <a:ext cx="79375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Kitchen Appliances</a:t>
            </a:r>
            <a:br>
              <a:rPr lang="en-US" sz="3200" dirty="0">
                <a:solidFill>
                  <a:srgbClr val="2A2A40"/>
                </a:solidFill>
                <a:latin typeface="Arial" charset="0"/>
                <a:ea typeface="ＭＳ Ｐゴシック" charset="0"/>
                <a:sym typeface="Arial" charset="0"/>
              </a:rPr>
            </a:br>
            <a:r>
              <a:rPr lang="en-US" sz="3200" dirty="0">
                <a:solidFill>
                  <a:srgbClr val="2A2A40"/>
                </a:solidFill>
                <a:latin typeface="Arial" charset="0"/>
                <a:ea typeface="ＭＳ Ｐゴシック" charset="0"/>
                <a:sym typeface="Arial" charset="0"/>
              </a:rPr>
              <a:t>(Foreign Direct Investment)</a:t>
            </a:r>
          </a:p>
        </p:txBody>
      </p:sp>
      <p:sp>
        <p:nvSpPr>
          <p:cNvPr id="83972" name="Rectangle 4"/>
          <p:cNvSpPr>
            <a:spLocks/>
          </p:cNvSpPr>
          <p:nvPr/>
        </p:nvSpPr>
        <p:spPr bwMode="auto">
          <a:xfrm>
            <a:off x="152400" y="2133600"/>
            <a:ext cx="88519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New plant in Memphis, </a:t>
            </a:r>
            <a:r>
              <a:rPr lang="en-US" sz="2800" dirty="0" smtClean="0">
                <a:solidFill>
                  <a:srgbClr val="2A2A40"/>
                </a:solidFill>
                <a:latin typeface="Arial" charset="0"/>
                <a:ea typeface="ＭＳ Ｐゴシック" charset="0"/>
                <a:sym typeface="Arial" charset="0"/>
              </a:rPr>
              <a:t>TN</a:t>
            </a:r>
            <a:r>
              <a:rPr lang="en-US" sz="2800" dirty="0">
                <a:solidFill>
                  <a:srgbClr val="2A2A40"/>
                </a:solidFill>
                <a:latin typeface="Arial" charset="0"/>
                <a:ea typeface="ＭＳ Ｐゴシック" charset="0"/>
                <a:sym typeface="Arial" charset="0"/>
              </a:rPr>
              <a:t> </a:t>
            </a:r>
            <a:r>
              <a:rPr lang="en-US" sz="2800" dirty="0" smtClean="0">
                <a:solidFill>
                  <a:srgbClr val="2A2A40"/>
                </a:solidFill>
                <a:latin typeface="Arial" charset="0"/>
                <a:ea typeface="ＭＳ Ｐゴシック" charset="0"/>
                <a:sym typeface="Arial" charset="0"/>
              </a:rPr>
              <a:t>in </a:t>
            </a:r>
            <a:r>
              <a:rPr lang="en-US" sz="2800" dirty="0">
                <a:solidFill>
                  <a:srgbClr val="2A2A40"/>
                </a:solidFill>
                <a:latin typeface="Arial" charset="0"/>
                <a:ea typeface="ＭＳ Ｐゴシック" charset="0"/>
                <a:sym typeface="Arial" charset="0"/>
              </a:rPr>
              <a:t>2012</a:t>
            </a:r>
            <a:endParaRPr lang="en-US" sz="28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Sears</a:t>
            </a:r>
            <a:r>
              <a:rPr lang="ja-JP" altLang="en-US" sz="2400" dirty="0">
                <a:solidFill>
                  <a:srgbClr val="2A2A40"/>
                </a:solidFill>
                <a:latin typeface="Arial" charset="0"/>
                <a:ea typeface="ＭＳ Ｐゴシック" charset="0"/>
                <a:sym typeface="Arial" charset="0"/>
              </a:rPr>
              <a:t>’</a:t>
            </a:r>
            <a:r>
              <a:rPr lang="en-US" altLang="ja-JP" sz="2400" dirty="0">
                <a:solidFill>
                  <a:srgbClr val="2A2A40"/>
                </a:solidFill>
                <a:latin typeface="Arial" charset="0"/>
                <a:ea typeface="Arial" charset="0"/>
                <a:cs typeface="Arial" charset="0"/>
                <a:sym typeface="Arial" charset="0"/>
              </a:rPr>
              <a:t> manufacturing partner</a:t>
            </a:r>
            <a:endParaRPr lang="en-US" altLang="ja-JP" sz="2400" dirty="0">
              <a:solidFill>
                <a:srgbClr val="666699"/>
              </a:solidFill>
              <a:latin typeface="Arial" charset="0"/>
              <a:ea typeface="Lucida Grande" charset="0"/>
              <a:cs typeface="Lucida Grande"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2A2A40"/>
                </a:solidFill>
                <a:latin typeface="Arial" charset="0"/>
                <a:ea typeface="Arial" charset="0"/>
                <a:cs typeface="Arial" charset="0"/>
                <a:sym typeface="Arial" charset="0"/>
              </a:rPr>
              <a:t>1200 jobs</a:t>
            </a:r>
            <a:endParaRPr lang="en-US" sz="2400" dirty="0">
              <a:solidFill>
                <a:srgbClr val="666699"/>
              </a:solidFill>
              <a:latin typeface="Arial" charset="0"/>
              <a:ea typeface="Lucida Grande" charset="0"/>
              <a:cs typeface="Lucida Grande" charset="0"/>
              <a:sym typeface="Arial" charset="0"/>
            </a:endParaRPr>
          </a:p>
          <a:p>
            <a:pPr marL="303213" indent="-303213" algn="l">
              <a:spcBef>
                <a:spcPts val="500"/>
              </a:spcBef>
            </a:pPr>
            <a:endParaRPr lang="en-US" sz="2000" dirty="0">
              <a:solidFill>
                <a:srgbClr val="2A2A40"/>
              </a:solidFill>
              <a:latin typeface="Arial" charset="0"/>
              <a:ea typeface="Lucida Grande" charset="0"/>
              <a:cs typeface="Lucida Grande"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Arial" charset="0"/>
                <a:cs typeface="Arial" charset="0"/>
                <a:sym typeface="Arial" charset="0"/>
              </a:rPr>
              <a:t>Expanded U.S. operations in Charlotte, NC in 2011</a:t>
            </a:r>
            <a:endParaRPr lang="en-US" sz="2800" dirty="0">
              <a:solidFill>
                <a:srgbClr val="666699"/>
              </a:solidFill>
              <a:latin typeface="Arial" charset="0"/>
              <a:ea typeface="Lucida Grande" charset="0"/>
              <a:cs typeface="Lucida Grande"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2A2A40"/>
                </a:solidFill>
                <a:latin typeface="Arial" charset="0"/>
                <a:ea typeface="Arial" charset="0"/>
                <a:cs typeface="Arial" charset="0"/>
                <a:sym typeface="Arial" charset="0"/>
              </a:rPr>
              <a:t>500+ new jobs</a:t>
            </a:r>
          </a:p>
        </p:txBody>
      </p:sp>
      <p:sp>
        <p:nvSpPr>
          <p:cNvPr id="83973" name="Rectangle 5"/>
          <p:cNvSpPr>
            <a:spLocks/>
          </p:cNvSpPr>
          <p:nvPr/>
        </p:nvSpPr>
        <p:spPr bwMode="auto">
          <a:xfrm>
            <a:off x="304800" y="5715000"/>
            <a:ext cx="7848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chemeClr val="bg2"/>
                </a:solidFill>
                <a:latin typeface="Arial"/>
                <a:ea typeface="ＭＳ Ｐゴシック" charset="0"/>
                <a:cs typeface="Arial"/>
                <a:sym typeface="Arial" charset="0"/>
              </a:rPr>
              <a:t>Sources: </a:t>
            </a:r>
            <a:r>
              <a:rPr lang="ja-JP" altLang="en-US" sz="1100" dirty="0">
                <a:solidFill>
                  <a:schemeClr val="bg2"/>
                </a:solidFill>
                <a:latin typeface="Arial"/>
                <a:ea typeface="ＭＳ Ｐゴシック" charset="0"/>
                <a:cs typeface="Arial"/>
                <a:sym typeface="Arial" charset="0"/>
              </a:rPr>
              <a:t>“</a:t>
            </a:r>
            <a:r>
              <a:rPr lang="en-US" altLang="ja-JP" sz="1100" dirty="0">
                <a:solidFill>
                  <a:schemeClr val="bg2"/>
                </a:solidFill>
                <a:latin typeface="Arial"/>
                <a:ea typeface="Arial" charset="0"/>
                <a:cs typeface="Arial"/>
                <a:sym typeface="Arial" charset="0"/>
              </a:rPr>
              <a:t>Made in America: Global Companies expand in U.S. Towns.</a:t>
            </a:r>
            <a:r>
              <a:rPr lang="ja-JP" altLang="en-US" sz="1100" dirty="0">
                <a:solidFill>
                  <a:schemeClr val="bg2"/>
                </a:solidFill>
                <a:latin typeface="Arial"/>
                <a:ea typeface="ＭＳ Ｐゴシック" charset="0"/>
                <a:cs typeface="Arial"/>
                <a:sym typeface="Arial" charset="0"/>
              </a:rPr>
              <a:t>”</a:t>
            </a:r>
            <a:r>
              <a:rPr lang="en-US" altLang="ja-JP" sz="1100" dirty="0">
                <a:solidFill>
                  <a:schemeClr val="bg2"/>
                </a:solidFill>
                <a:latin typeface="Arial"/>
                <a:ea typeface="Arial" charset="0"/>
                <a:cs typeface="Arial"/>
                <a:sym typeface="Arial" charset="0"/>
              </a:rPr>
              <a:t> David Muir, </a:t>
            </a:r>
            <a:r>
              <a:rPr lang="en-US" altLang="ja-JP" sz="1100" dirty="0">
                <a:solidFill>
                  <a:schemeClr val="bg2"/>
                </a:solidFill>
                <a:latin typeface="Arial"/>
                <a:ea typeface="Arial Italic" charset="0"/>
                <a:cs typeface="Arial"/>
                <a:sym typeface="Arial Italic" charset="0"/>
              </a:rPr>
              <a:t>ABC News</a:t>
            </a:r>
            <a:r>
              <a:rPr lang="en-US" altLang="ja-JP" sz="1100" dirty="0">
                <a:solidFill>
                  <a:schemeClr val="bg2"/>
                </a:solidFill>
                <a:latin typeface="Arial"/>
                <a:ea typeface="Arial" charset="0"/>
                <a:cs typeface="Arial"/>
                <a:sym typeface="Arial" charset="0"/>
              </a:rPr>
              <a:t>. April 30, 2012. http://abcnews.go.com/Business/made-america-semiconductor-company-brings-jobs-training-ny/story?id=16231330#.UaOGKZW9UUY</a:t>
            </a:r>
            <a:endParaRPr lang="en-US" altLang="ja-JP" sz="1100" dirty="0">
              <a:solidFill>
                <a:schemeClr val="bg2"/>
              </a:solidFill>
              <a:latin typeface="Arial"/>
              <a:ea typeface="Lucida Grande" charset="0"/>
              <a:cs typeface="Arial"/>
              <a:sym typeface="Arial" charset="0"/>
            </a:endParaRPr>
          </a:p>
          <a:p>
            <a:pPr algn="l"/>
            <a:r>
              <a:rPr lang="ja-JP" altLang="en-US" sz="1100" dirty="0">
                <a:solidFill>
                  <a:schemeClr val="bg2"/>
                </a:solidFill>
                <a:latin typeface="Arial"/>
                <a:ea typeface="ＭＳ Ｐゴシック" charset="0"/>
                <a:cs typeface="Arial"/>
                <a:sym typeface="Arial" charset="0"/>
              </a:rPr>
              <a:t>“</a:t>
            </a:r>
            <a:r>
              <a:rPr lang="en-US" altLang="ja-JP" sz="1100" dirty="0">
                <a:solidFill>
                  <a:schemeClr val="bg2"/>
                </a:solidFill>
                <a:latin typeface="Arial"/>
                <a:ea typeface="Arial" charset="0"/>
                <a:cs typeface="Arial"/>
                <a:sym typeface="Arial" charset="0"/>
              </a:rPr>
              <a:t>Made in America? How to know which flag-waving products are true red, white, and blue.</a:t>
            </a:r>
            <a:r>
              <a:rPr lang="ja-JP" altLang="en-US" sz="1100" dirty="0">
                <a:solidFill>
                  <a:schemeClr val="bg2"/>
                </a:solidFill>
                <a:latin typeface="Arial"/>
                <a:ea typeface="ＭＳ Ｐゴシック" charset="0"/>
                <a:cs typeface="Arial"/>
                <a:sym typeface="Arial Italic" charset="0"/>
              </a:rPr>
              <a:t>”</a:t>
            </a:r>
            <a:r>
              <a:rPr lang="en-US" altLang="ja-JP" sz="1100" dirty="0">
                <a:solidFill>
                  <a:schemeClr val="bg2"/>
                </a:solidFill>
                <a:latin typeface="Arial"/>
                <a:ea typeface="Arial Italic" charset="0"/>
                <a:cs typeface="Arial"/>
                <a:sym typeface="Arial Italic" charset="0"/>
              </a:rPr>
              <a:t> Consumer Reports Magazine</a:t>
            </a:r>
            <a:r>
              <a:rPr lang="en-US" altLang="ja-JP" sz="1100" dirty="0">
                <a:solidFill>
                  <a:schemeClr val="bg2"/>
                </a:solidFill>
                <a:latin typeface="Arial"/>
                <a:ea typeface="Arial" charset="0"/>
                <a:cs typeface="Arial"/>
                <a:sym typeface="Arial" charset="0"/>
              </a:rPr>
              <a:t>. February 2013. http://</a:t>
            </a:r>
            <a:r>
              <a:rPr lang="en-US" altLang="ja-JP" sz="1100" dirty="0" err="1">
                <a:solidFill>
                  <a:schemeClr val="bg2"/>
                </a:solidFill>
                <a:latin typeface="Arial"/>
                <a:ea typeface="Arial" charset="0"/>
                <a:cs typeface="Arial"/>
                <a:sym typeface="Arial" charset="0"/>
              </a:rPr>
              <a:t>www.consumerreports.org</a:t>
            </a:r>
            <a:r>
              <a:rPr lang="en-US" altLang="ja-JP" sz="1100" dirty="0">
                <a:solidFill>
                  <a:schemeClr val="bg2"/>
                </a:solidFill>
                <a:latin typeface="Arial"/>
                <a:ea typeface="Arial" charset="0"/>
                <a:cs typeface="Arial"/>
                <a:sym typeface="Arial" charset="0"/>
              </a:rPr>
              <a:t>/</a:t>
            </a:r>
            <a:r>
              <a:rPr lang="en-US" altLang="ja-JP" sz="1100" dirty="0" err="1">
                <a:solidFill>
                  <a:schemeClr val="bg2"/>
                </a:solidFill>
                <a:latin typeface="Arial"/>
                <a:ea typeface="Arial" charset="0"/>
                <a:cs typeface="Arial"/>
                <a:sym typeface="Arial" charset="0"/>
              </a:rPr>
              <a:t>cro</a:t>
            </a:r>
            <a:r>
              <a:rPr lang="en-US" altLang="ja-JP" sz="1100" dirty="0">
                <a:solidFill>
                  <a:schemeClr val="bg2"/>
                </a:solidFill>
                <a:latin typeface="Arial"/>
                <a:ea typeface="Arial" charset="0"/>
                <a:cs typeface="Arial"/>
                <a:sym typeface="Arial" charset="0"/>
              </a:rPr>
              <a:t>/magazine/2013/02/made-in-</a:t>
            </a:r>
            <a:r>
              <a:rPr lang="en-US" altLang="ja-JP" sz="1100" dirty="0" err="1">
                <a:solidFill>
                  <a:schemeClr val="bg2"/>
                </a:solidFill>
                <a:latin typeface="Arial"/>
                <a:ea typeface="Arial" charset="0"/>
                <a:cs typeface="Arial"/>
                <a:sym typeface="Arial" charset="0"/>
              </a:rPr>
              <a:t>america</a:t>
            </a:r>
            <a:r>
              <a:rPr lang="en-US" altLang="ja-JP" sz="1100" dirty="0">
                <a:solidFill>
                  <a:srgbClr val="190104"/>
                </a:solidFill>
                <a:latin typeface="Arial" charset="0"/>
                <a:ea typeface="Arial" charset="0"/>
                <a:cs typeface="Arial" charset="0"/>
                <a:sym typeface="Arial" charset="0"/>
              </a:rPr>
              <a:t>/</a:t>
            </a:r>
            <a:r>
              <a:rPr lang="en-US" altLang="ja-JP" sz="1100" dirty="0" err="1">
                <a:solidFill>
                  <a:srgbClr val="190104"/>
                </a:solidFill>
                <a:latin typeface="Arial" charset="0"/>
                <a:ea typeface="Arial" charset="0"/>
                <a:cs typeface="Arial" charset="0"/>
                <a:sym typeface="Arial" charset="0"/>
              </a:rPr>
              <a:t>index.htm</a:t>
            </a:r>
            <a:endParaRPr lang="en-US" sz="1100" dirty="0">
              <a:solidFill>
                <a:srgbClr val="190104"/>
              </a:solidFill>
              <a:latin typeface="Arial" charset="0"/>
              <a:ea typeface="Arial" charset="0"/>
              <a:cs typeface="Arial" charset="0"/>
              <a:sym typeface="Arial" charset="0"/>
            </a:endParaRPr>
          </a:p>
        </p:txBody>
      </p:sp>
      <p:pic>
        <p:nvPicPr>
          <p:cNvPr id="83974"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28260" y="1066800"/>
            <a:ext cx="40157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704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8068ECC9-090A-E343-AC39-850549FB901B}" type="slidenum">
              <a:rPr lang="en-US" sz="1800" smtClean="0">
                <a:solidFill>
                  <a:srgbClr val="000000"/>
                </a:solidFill>
                <a:latin typeface="Times New Roman" charset="0"/>
                <a:cs typeface="Times New Roman" charset="0"/>
                <a:sym typeface="Times New Roman" charset="0"/>
              </a:rPr>
              <a:pPr algn="r">
                <a:defRPr/>
              </a:pPr>
              <a:t>67</a:t>
            </a:fld>
            <a:endParaRPr lang="en-US" sz="1800" smtClean="0">
              <a:solidFill>
                <a:srgbClr val="000000"/>
              </a:solidFill>
              <a:latin typeface="Times New Roman" charset="0"/>
              <a:cs typeface="Times New Roman" charset="0"/>
              <a:sym typeface="Times New Roman" charset="0"/>
            </a:endParaRPr>
          </a:p>
        </p:txBody>
      </p:sp>
      <p:sp>
        <p:nvSpPr>
          <p:cNvPr id="84995" name="Rectangle 3"/>
          <p:cNvSpPr>
            <a:spLocks/>
          </p:cNvSpPr>
          <p:nvPr/>
        </p:nvSpPr>
        <p:spPr bwMode="auto">
          <a:xfrm>
            <a:off x="1511300" y="0"/>
            <a:ext cx="7404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l"/>
            <a:r>
              <a:rPr lang="en-US" sz="3200" dirty="0">
                <a:solidFill>
                  <a:srgbClr val="E40B2A"/>
                </a:solidFill>
                <a:latin typeface="Arial" charset="0"/>
                <a:ea typeface="ＭＳ Ｐゴシック" charset="0"/>
                <a:sym typeface="Arial" charset="0"/>
              </a:rPr>
              <a:t>          </a:t>
            </a:r>
            <a:r>
              <a:rPr lang="en-US" sz="3200" dirty="0" err="1">
                <a:solidFill>
                  <a:srgbClr val="2A2A40"/>
                </a:solidFill>
                <a:latin typeface="Arial" charset="0"/>
                <a:ea typeface="ＭＳ Ｐゴシック" charset="0"/>
                <a:sym typeface="Arial" charset="0"/>
              </a:rPr>
              <a:t>Flatscreen</a:t>
            </a:r>
            <a:r>
              <a:rPr lang="en-US" sz="3200" dirty="0">
                <a:solidFill>
                  <a:srgbClr val="2A2A40"/>
                </a:solidFill>
                <a:latin typeface="Arial" charset="0"/>
                <a:ea typeface="ＭＳ Ｐゴシック" charset="0"/>
                <a:sym typeface="Arial" charset="0"/>
              </a:rPr>
              <a:t> LCD TVs</a:t>
            </a:r>
          </a:p>
        </p:txBody>
      </p:sp>
      <p:sp>
        <p:nvSpPr>
          <p:cNvPr id="84996" name="Rectangle 4"/>
          <p:cNvSpPr>
            <a:spLocks/>
          </p:cNvSpPr>
          <p:nvPr/>
        </p:nvSpPr>
        <p:spPr bwMode="auto">
          <a:xfrm>
            <a:off x="152400" y="1231900"/>
            <a:ext cx="885190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Assembling TVs in Detroit since January 2012</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smtClean="0">
                <a:solidFill>
                  <a:srgbClr val="2A2A40"/>
                </a:solidFill>
                <a:latin typeface="Arial" charset="0"/>
                <a:ea typeface="ＭＳ Ｐゴシック" charset="0"/>
                <a:sym typeface="Arial" charset="0"/>
              </a:rPr>
              <a:t>China to Winnsboro</a:t>
            </a:r>
            <a:r>
              <a:rPr lang="en-US" sz="2400" dirty="0">
                <a:solidFill>
                  <a:srgbClr val="2A2A40"/>
                </a:solidFill>
                <a:latin typeface="Arial" charset="0"/>
                <a:ea typeface="ＭＳ Ｐゴシック" charset="0"/>
                <a:sym typeface="Arial" charset="0"/>
              </a:rPr>
              <a:t>, </a:t>
            </a:r>
            <a:r>
              <a:rPr lang="en-US" sz="2400" dirty="0" smtClean="0">
                <a:solidFill>
                  <a:srgbClr val="2A2A40"/>
                </a:solidFill>
                <a:latin typeface="Arial" charset="0"/>
                <a:ea typeface="ＭＳ Ｐゴシック" charset="0"/>
                <a:sym typeface="Arial" charset="0"/>
              </a:rPr>
              <a:t>SC</a:t>
            </a:r>
            <a:r>
              <a:rPr lang="en-US" sz="2400" dirty="0">
                <a:solidFill>
                  <a:srgbClr val="2A2A40"/>
                </a:solidFill>
                <a:latin typeface="Arial" charset="0"/>
                <a:ea typeface="ＭＳ Ｐゴシック" charset="0"/>
                <a:sym typeface="Arial" charset="0"/>
              </a:rPr>
              <a:t> </a:t>
            </a:r>
            <a:r>
              <a:rPr lang="en-US" sz="2400" dirty="0" smtClean="0">
                <a:solidFill>
                  <a:srgbClr val="2A2A40"/>
                </a:solidFill>
                <a:latin typeface="Arial" charset="0"/>
                <a:ea typeface="ＭＳ Ｐゴシック" charset="0"/>
                <a:sym typeface="Arial" charset="0"/>
              </a:rPr>
              <a:t>in 2013</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$7.5 million investment</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500 jobs over five years</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a:solidFill>
                  <a:srgbClr val="190104"/>
                </a:solidFill>
                <a:latin typeface="Arial" charset="0"/>
                <a:ea typeface="ＭＳ Ｐゴシック" charset="0"/>
                <a:sym typeface="Arial" charset="0"/>
              </a:rPr>
              <a:t>Customer responsiveness improvement</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smtClean="0">
                <a:solidFill>
                  <a:srgbClr val="190104"/>
                </a:solidFill>
                <a:latin typeface="Arial" charset="0"/>
                <a:ea typeface="ＭＳ Ｐゴシック" charset="0"/>
                <a:sym typeface="Arial" charset="0"/>
              </a:rPr>
              <a:t>Patriotism</a:t>
            </a:r>
          </a:p>
          <a:p>
            <a:pPr marL="760413" lvl="1" indent="-303213" algn="l">
              <a:spcBef>
                <a:spcPts val="500"/>
              </a:spcBef>
              <a:buClr>
                <a:srgbClr val="E40B2A"/>
              </a:buClr>
              <a:buSzPct val="69000"/>
              <a:buFont typeface="Wingdings" charset="0"/>
              <a:buChar char="l"/>
            </a:pPr>
            <a:r>
              <a:rPr lang="en-US" sz="2000" dirty="0" smtClean="0">
                <a:solidFill>
                  <a:srgbClr val="190104"/>
                </a:solidFill>
                <a:latin typeface="Arial" charset="0"/>
                <a:ea typeface="ＭＳ Ｐゴシック" charset="0"/>
                <a:sym typeface="Arial" charset="0"/>
              </a:rPr>
              <a:t>Lower tariffs</a:t>
            </a:r>
            <a:endParaRPr lang="en-US" sz="2000" dirty="0">
              <a:solidFill>
                <a:srgbClr val="190104"/>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000" dirty="0" smtClean="0">
                <a:solidFill>
                  <a:srgbClr val="190104"/>
                </a:solidFill>
                <a:latin typeface="Arial" charset="0"/>
                <a:ea typeface="ＭＳ Ｐゴシック" charset="0"/>
                <a:sym typeface="Arial" charset="0"/>
              </a:rPr>
              <a:t>Production </a:t>
            </a:r>
            <a:r>
              <a:rPr lang="en-US" sz="2000" dirty="0">
                <a:solidFill>
                  <a:srgbClr val="190104"/>
                </a:solidFill>
                <a:latin typeface="Arial" charset="0"/>
                <a:ea typeface="ＭＳ Ｐゴシック" charset="0"/>
                <a:sym typeface="Arial" charset="0"/>
              </a:rPr>
              <a:t>cost equivalency/</a:t>
            </a:r>
            <a:r>
              <a:rPr lang="en-US" sz="2000" dirty="0" smtClean="0">
                <a:solidFill>
                  <a:srgbClr val="190104"/>
                </a:solidFill>
                <a:latin typeface="Arial" charset="0"/>
                <a:ea typeface="ＭＳ Ｐゴシック" charset="0"/>
                <a:sym typeface="Arial" charset="0"/>
              </a:rPr>
              <a:t>improvement</a:t>
            </a:r>
          </a:p>
          <a:p>
            <a:pPr marL="760413" lvl="1" indent="-303213" algn="l">
              <a:spcBef>
                <a:spcPts val="500"/>
              </a:spcBef>
              <a:buClr>
                <a:srgbClr val="E40B2A"/>
              </a:buClr>
              <a:buSzPct val="69000"/>
              <a:buFont typeface="Wingdings" charset="0"/>
              <a:buChar char="l"/>
            </a:pPr>
            <a:r>
              <a:rPr lang="en-US" sz="2000" dirty="0" smtClean="0">
                <a:solidFill>
                  <a:srgbClr val="190104"/>
                </a:solidFill>
                <a:latin typeface="Arial" charset="0"/>
                <a:ea typeface="ＭＳ Ｐゴシック" charset="0"/>
                <a:sym typeface="Arial" charset="0"/>
              </a:rPr>
              <a:t>Freight cost</a:t>
            </a:r>
          </a:p>
          <a:p>
            <a:pPr marL="760413" lvl="1" indent="-303213" algn="l">
              <a:spcBef>
                <a:spcPts val="500"/>
              </a:spcBef>
              <a:buClr>
                <a:srgbClr val="E40B2A"/>
              </a:buClr>
              <a:buSzPct val="69000"/>
              <a:buFont typeface="Wingdings" charset="0"/>
              <a:buChar char="l"/>
            </a:pPr>
            <a:r>
              <a:rPr lang="en-US" sz="2000" dirty="0" smtClean="0">
                <a:solidFill>
                  <a:srgbClr val="190104"/>
                </a:solidFill>
                <a:latin typeface="Arial" charset="0"/>
                <a:ea typeface="ＭＳ Ｐゴシック" charset="0"/>
                <a:sym typeface="Arial" charset="0"/>
              </a:rPr>
              <a:t>Image/ Brand</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ja-JP" altLang="en-US" sz="2400" dirty="0">
                <a:solidFill>
                  <a:srgbClr val="2A2A40"/>
                </a:solidFill>
                <a:latin typeface="Arial" charset="0"/>
                <a:ea typeface="ＭＳ Ｐゴシック" charset="0"/>
                <a:sym typeface="Arial" charset="0"/>
              </a:rPr>
              <a:t>“</a:t>
            </a:r>
            <a:r>
              <a:rPr lang="en-US" altLang="ja-JP" sz="2400" dirty="0">
                <a:solidFill>
                  <a:srgbClr val="2A2A40"/>
                </a:solidFill>
                <a:latin typeface="Arial" charset="0"/>
                <a:ea typeface="Arial" charset="0"/>
                <a:cs typeface="Arial" charset="0"/>
                <a:sym typeface="Arial" charset="0"/>
              </a:rPr>
              <a:t>Only American-owned and American-assembled</a:t>
            </a:r>
            <a:r>
              <a:rPr lang="ja-JP" altLang="en-US" sz="2400" dirty="0">
                <a:solidFill>
                  <a:srgbClr val="2A2A40"/>
                </a:solidFill>
                <a:latin typeface="Arial" charset="0"/>
                <a:ea typeface="ＭＳ Ｐゴシック" charset="0"/>
                <a:sym typeface="Arial" charset="0"/>
              </a:rPr>
              <a:t>”</a:t>
            </a:r>
            <a:r>
              <a:rPr lang="en-US" altLang="ja-JP" sz="2400" dirty="0">
                <a:solidFill>
                  <a:srgbClr val="2A2A40"/>
                </a:solidFill>
                <a:latin typeface="Arial" charset="0"/>
                <a:ea typeface="Arial" charset="0"/>
                <a:cs typeface="Arial" charset="0"/>
                <a:sym typeface="Arial" charset="0"/>
              </a:rPr>
              <a:t> TV company</a:t>
            </a:r>
            <a:endParaRPr lang="en-US" sz="2400" dirty="0">
              <a:solidFill>
                <a:srgbClr val="2A2A40"/>
              </a:solidFill>
              <a:latin typeface="Arial" charset="0"/>
              <a:ea typeface="Arial" charset="0"/>
              <a:cs typeface="Arial" charset="0"/>
              <a:sym typeface="Arial" charset="0"/>
            </a:endParaRPr>
          </a:p>
        </p:txBody>
      </p:sp>
      <p:sp>
        <p:nvSpPr>
          <p:cNvPr id="84997" name="Rectangle 5"/>
          <p:cNvSpPr>
            <a:spLocks/>
          </p:cNvSpPr>
          <p:nvPr/>
        </p:nvSpPr>
        <p:spPr bwMode="auto">
          <a:xfrm>
            <a:off x="76200" y="6324600"/>
            <a:ext cx="876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900" dirty="0">
                <a:solidFill>
                  <a:schemeClr val="bg2"/>
                </a:solidFill>
                <a:latin typeface="Arial"/>
                <a:ea typeface="ＭＳ Ｐゴシック" charset="0"/>
                <a:cs typeface="Arial"/>
                <a:sym typeface="Arial" charset="0"/>
              </a:rPr>
              <a:t>Sources: </a:t>
            </a:r>
            <a:r>
              <a:rPr lang="ja-JP" altLang="en-US" sz="900" dirty="0">
                <a:solidFill>
                  <a:schemeClr val="bg2"/>
                </a:solidFill>
                <a:latin typeface="Arial"/>
                <a:ea typeface="ＭＳ Ｐゴシック" charset="0"/>
                <a:cs typeface="Arial"/>
                <a:sym typeface="Arial" charset="0"/>
              </a:rPr>
              <a:t>“</a:t>
            </a:r>
            <a:r>
              <a:rPr lang="en-US" altLang="ja-JP" sz="900" dirty="0">
                <a:solidFill>
                  <a:schemeClr val="bg2"/>
                </a:solidFill>
                <a:latin typeface="Arial"/>
                <a:ea typeface="Arial" charset="0"/>
                <a:cs typeface="Arial"/>
                <a:sym typeface="Arial" charset="0"/>
              </a:rPr>
              <a:t>TV manufacturer moving jobs from China to Winnsboro.</a:t>
            </a:r>
            <a:r>
              <a:rPr lang="ja-JP" altLang="en-US" sz="900" dirty="0">
                <a:solidFill>
                  <a:schemeClr val="bg2"/>
                </a:solidFill>
                <a:latin typeface="Arial"/>
                <a:ea typeface="ＭＳ Ｐゴシック" charset="0"/>
                <a:cs typeface="Arial"/>
                <a:sym typeface="Arial" charset="0"/>
              </a:rPr>
              <a:t>”</a:t>
            </a:r>
            <a:r>
              <a:rPr lang="en-US" altLang="ja-JP" sz="900" dirty="0">
                <a:solidFill>
                  <a:schemeClr val="bg2"/>
                </a:solidFill>
                <a:latin typeface="Arial"/>
                <a:ea typeface="Arial" charset="0"/>
                <a:cs typeface="Arial"/>
                <a:sym typeface="Arial" charset="0"/>
              </a:rPr>
              <a:t> Chuck </a:t>
            </a:r>
            <a:r>
              <a:rPr lang="en-US" altLang="ja-JP" sz="900" dirty="0" err="1">
                <a:solidFill>
                  <a:schemeClr val="bg2"/>
                </a:solidFill>
                <a:latin typeface="Arial"/>
                <a:ea typeface="Arial" charset="0"/>
                <a:cs typeface="Arial"/>
                <a:sym typeface="Arial" charset="0"/>
              </a:rPr>
              <a:t>Crumbo</a:t>
            </a:r>
            <a:r>
              <a:rPr lang="en-US" altLang="ja-JP" sz="900" dirty="0">
                <a:solidFill>
                  <a:schemeClr val="bg2"/>
                </a:solidFill>
                <a:latin typeface="Arial"/>
                <a:ea typeface="Arial" charset="0"/>
                <a:cs typeface="Arial"/>
                <a:sym typeface="Arial" charset="0"/>
              </a:rPr>
              <a:t>, </a:t>
            </a:r>
            <a:r>
              <a:rPr lang="en-US" altLang="ja-JP" sz="900" dirty="0">
                <a:solidFill>
                  <a:schemeClr val="bg2"/>
                </a:solidFill>
                <a:latin typeface="Arial"/>
                <a:ea typeface="Arial Italic" charset="0"/>
                <a:cs typeface="Arial"/>
                <a:sym typeface="Arial Italic" charset="0"/>
              </a:rPr>
              <a:t>GSA Business</a:t>
            </a:r>
            <a:r>
              <a:rPr lang="en-US" altLang="ja-JP" sz="900" dirty="0">
                <a:solidFill>
                  <a:schemeClr val="bg2"/>
                </a:solidFill>
                <a:latin typeface="Arial"/>
                <a:ea typeface="Arial" charset="0"/>
                <a:cs typeface="Arial"/>
                <a:sym typeface="Arial" charset="0"/>
              </a:rPr>
              <a:t>. 8/23/2013. </a:t>
            </a:r>
            <a:endParaRPr lang="en-US" altLang="ja-JP" sz="900" dirty="0" smtClean="0">
              <a:solidFill>
                <a:schemeClr val="bg2"/>
              </a:solidFill>
              <a:latin typeface="Arial"/>
              <a:ea typeface="Arial" charset="0"/>
              <a:cs typeface="Arial"/>
              <a:sym typeface="Arial" charset="0"/>
            </a:endParaRPr>
          </a:p>
          <a:p>
            <a:pPr algn="l"/>
            <a:r>
              <a:rPr lang="ja-JP" altLang="en-US" sz="900" dirty="0" smtClean="0">
                <a:solidFill>
                  <a:schemeClr val="bg2"/>
                </a:solidFill>
                <a:latin typeface="Arial"/>
                <a:ea typeface="ＭＳ Ｐゴシック" charset="0"/>
                <a:cs typeface="Arial"/>
                <a:sym typeface="Arial" charset="0"/>
              </a:rPr>
              <a:t>“</a:t>
            </a:r>
            <a:r>
              <a:rPr lang="en-US" altLang="ja-JP" sz="900" dirty="0">
                <a:solidFill>
                  <a:schemeClr val="bg2"/>
                </a:solidFill>
                <a:latin typeface="Arial"/>
                <a:ea typeface="Arial" charset="0"/>
                <a:cs typeface="Arial"/>
                <a:sym typeface="Arial" charset="0"/>
              </a:rPr>
              <a:t>Made in America? How to know which flag-waving products are true red, white, and blue.</a:t>
            </a:r>
            <a:r>
              <a:rPr lang="ja-JP" altLang="en-US" sz="900" dirty="0">
                <a:solidFill>
                  <a:schemeClr val="bg2"/>
                </a:solidFill>
                <a:latin typeface="Arial"/>
                <a:ea typeface="ＭＳ Ｐゴシック" charset="0"/>
                <a:cs typeface="Arial"/>
                <a:sym typeface="Arial" charset="0"/>
              </a:rPr>
              <a:t>”</a:t>
            </a:r>
            <a:r>
              <a:rPr lang="en-US" altLang="ja-JP" sz="900" dirty="0">
                <a:solidFill>
                  <a:schemeClr val="bg2"/>
                </a:solidFill>
                <a:latin typeface="Arial"/>
                <a:ea typeface="Arial" charset="0"/>
                <a:cs typeface="Arial"/>
                <a:sym typeface="Arial" charset="0"/>
              </a:rPr>
              <a:t> Consumer </a:t>
            </a:r>
            <a:r>
              <a:rPr lang="en-US" altLang="ja-JP" sz="900" dirty="0" smtClean="0">
                <a:solidFill>
                  <a:schemeClr val="bg2"/>
                </a:solidFill>
                <a:latin typeface="Arial"/>
                <a:ea typeface="Arial" charset="0"/>
                <a:cs typeface="Arial"/>
                <a:sym typeface="Arial" charset="0"/>
              </a:rPr>
              <a:t>Reports.</a:t>
            </a:r>
          </a:p>
          <a:p>
            <a:pPr algn="l"/>
            <a:r>
              <a:rPr lang="ja-JP" altLang="en-US" sz="900" dirty="0" smtClean="0">
                <a:solidFill>
                  <a:schemeClr val="bg2"/>
                </a:solidFill>
                <a:latin typeface="Arial"/>
                <a:ea typeface="ＭＳ Ｐゴシック" charset="0"/>
                <a:cs typeface="Arial"/>
                <a:sym typeface="Arial" charset="0"/>
              </a:rPr>
              <a:t>“</a:t>
            </a:r>
            <a:r>
              <a:rPr lang="en-US" altLang="ja-JP" sz="900" dirty="0">
                <a:solidFill>
                  <a:schemeClr val="bg2"/>
                </a:solidFill>
                <a:latin typeface="Arial"/>
                <a:ea typeface="Arial" charset="0"/>
                <a:cs typeface="Arial"/>
                <a:sym typeface="Arial" charset="0"/>
              </a:rPr>
              <a:t>TV maker tunes into U.S. manufacturing resurgence.</a:t>
            </a:r>
            <a:r>
              <a:rPr lang="ja-JP" altLang="en-US" sz="900" dirty="0">
                <a:solidFill>
                  <a:schemeClr val="bg2"/>
                </a:solidFill>
                <a:latin typeface="Arial"/>
                <a:ea typeface="ＭＳ Ｐゴシック" charset="0"/>
                <a:cs typeface="Arial"/>
                <a:sym typeface="Arial" charset="0"/>
              </a:rPr>
              <a:t>”</a:t>
            </a:r>
            <a:r>
              <a:rPr lang="en-US" altLang="ja-JP" sz="900" dirty="0">
                <a:solidFill>
                  <a:schemeClr val="bg2"/>
                </a:solidFill>
                <a:latin typeface="Arial"/>
                <a:ea typeface="Arial" charset="0"/>
                <a:cs typeface="Arial"/>
                <a:sym typeface="Arial" charset="0"/>
              </a:rPr>
              <a:t> </a:t>
            </a:r>
            <a:r>
              <a:rPr lang="en-US" altLang="ja-JP" sz="900" dirty="0">
                <a:solidFill>
                  <a:schemeClr val="bg2"/>
                </a:solidFill>
                <a:latin typeface="Arial"/>
                <a:ea typeface="Arial Italic" charset="0"/>
                <a:cs typeface="Arial"/>
                <a:sym typeface="Arial Italic" charset="0"/>
              </a:rPr>
              <a:t>Columbia Regional Business Report</a:t>
            </a:r>
            <a:r>
              <a:rPr lang="en-US" altLang="ja-JP" sz="900" dirty="0">
                <a:solidFill>
                  <a:schemeClr val="bg2"/>
                </a:solidFill>
                <a:latin typeface="Arial"/>
                <a:ea typeface="Arial" charset="0"/>
                <a:cs typeface="Arial"/>
                <a:sym typeface="Arial" charset="0"/>
              </a:rPr>
              <a:t>. August 28, 2013. </a:t>
            </a:r>
            <a:endParaRPr lang="en-US" sz="900" dirty="0">
              <a:solidFill>
                <a:schemeClr val="bg2"/>
              </a:solidFill>
              <a:latin typeface="Arial"/>
              <a:ea typeface="Arial" charset="0"/>
              <a:cs typeface="Arial"/>
              <a:sym typeface="Arial" charset="0"/>
            </a:endParaRPr>
          </a:p>
        </p:txBody>
      </p:sp>
      <p:pic>
        <p:nvPicPr>
          <p:cNvPr id="84998"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8400" y="625318"/>
            <a:ext cx="2781300" cy="67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806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C40EEE4E-1C72-7149-804D-E7FFAEA3DED3}" type="slidenum">
              <a:rPr lang="en-US" sz="1800" smtClean="0">
                <a:solidFill>
                  <a:srgbClr val="000000"/>
                </a:solidFill>
                <a:latin typeface="Times New Roman" charset="0"/>
                <a:cs typeface="Times New Roman" charset="0"/>
                <a:sym typeface="Times New Roman" charset="0"/>
              </a:rPr>
              <a:pPr algn="r">
                <a:defRPr/>
              </a:pPr>
              <a:t>68</a:t>
            </a:fld>
            <a:endParaRPr lang="en-US" sz="1800" smtClean="0">
              <a:solidFill>
                <a:srgbClr val="000000"/>
              </a:solidFill>
              <a:latin typeface="Times New Roman" charset="0"/>
              <a:cs typeface="Times New Roman" charset="0"/>
              <a:sym typeface="Times New Roman" charset="0"/>
            </a:endParaRPr>
          </a:p>
        </p:txBody>
      </p:sp>
      <p:sp>
        <p:nvSpPr>
          <p:cNvPr id="88067" name="Rectangle 3"/>
          <p:cNvSpPr>
            <a:spLocks noGrp="1" noChangeArrowheads="1"/>
          </p:cNvSpPr>
          <p:nvPr>
            <p:ph type="title"/>
          </p:nvPr>
        </p:nvSpPr>
        <p:spPr>
          <a:xfrm>
            <a:off x="38100" y="0"/>
            <a:ext cx="9144000" cy="1200150"/>
          </a:xfrm>
        </p:spPr>
        <p:txBody>
          <a:bodyPr/>
          <a:lstStyle/>
          <a:p>
            <a:pPr algn="ctr"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3200" dirty="0" smtClean="0">
                <a:solidFill>
                  <a:srgbClr val="2A2A40"/>
                </a:solidFill>
              </a:rPr>
              <a:t>Shale Investment</a:t>
            </a:r>
            <a:br>
              <a:rPr lang="en-US" sz="3200" dirty="0" smtClean="0">
                <a:solidFill>
                  <a:srgbClr val="2A2A40"/>
                </a:solidFill>
              </a:rPr>
            </a:br>
            <a:r>
              <a:rPr lang="en-US" sz="3200" dirty="0" smtClean="0">
                <a:solidFill>
                  <a:srgbClr val="2A2A40"/>
                </a:solidFill>
              </a:rPr>
              <a:t>(</a:t>
            </a:r>
            <a:r>
              <a:rPr lang="en-US" sz="3200" dirty="0">
                <a:solidFill>
                  <a:srgbClr val="2A2A40"/>
                </a:solidFill>
                <a:latin typeface="Arial" charset="0"/>
                <a:ea typeface="ＭＳ Ｐゴシック" charset="0"/>
              </a:rPr>
              <a:t>Foreign Direct Investment</a:t>
            </a:r>
            <a:r>
              <a:rPr lang="en-US" sz="3200" dirty="0" smtClean="0">
                <a:solidFill>
                  <a:srgbClr val="2A2A40"/>
                </a:solidFill>
              </a:rPr>
              <a:t>)</a:t>
            </a:r>
          </a:p>
        </p:txBody>
      </p:sp>
      <p:sp>
        <p:nvSpPr>
          <p:cNvPr id="86020" name="Rectangle 4"/>
          <p:cNvSpPr>
            <a:spLocks/>
          </p:cNvSpPr>
          <p:nvPr/>
        </p:nvSpPr>
        <p:spPr bwMode="auto">
          <a:xfrm>
            <a:off x="0" y="1785938"/>
            <a:ext cx="88519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654050" indent="-234950" algn="l">
              <a:buClr>
                <a:srgbClr val="E40B2A"/>
              </a:buClr>
              <a:buSzPct val="69000"/>
              <a:buFont typeface="Arial" charset="0"/>
              <a:buChar char="●"/>
            </a:pPr>
            <a:r>
              <a:rPr lang="en-US" sz="2800" dirty="0">
                <a:latin typeface="Arial" charset="0"/>
                <a:ea typeface="ＭＳ Ｐゴシック" charset="0"/>
                <a:sym typeface="Arial" charset="0"/>
              </a:rPr>
              <a:t>Canadian company, drilling in </a:t>
            </a:r>
            <a:endParaRPr lang="en-US" sz="2800" dirty="0" smtClean="0">
              <a:latin typeface="Arial" charset="0"/>
              <a:ea typeface="ＭＳ Ｐゴシック" charset="0"/>
              <a:sym typeface="Arial" charset="0"/>
            </a:endParaRPr>
          </a:p>
          <a:p>
            <a:pPr marL="419100" algn="l">
              <a:buClr>
                <a:srgbClr val="E40B2A"/>
              </a:buClr>
              <a:buSzPct val="69000"/>
            </a:pPr>
            <a:r>
              <a:rPr lang="en-US" sz="2800" dirty="0">
                <a:latin typeface="Arial" charset="0"/>
                <a:ea typeface="ＭＳ Ｐゴシック" charset="0"/>
                <a:sym typeface="Arial" charset="0"/>
              </a:rPr>
              <a:t> </a:t>
            </a:r>
            <a:r>
              <a:rPr lang="en-US" sz="2800" dirty="0" smtClean="0">
                <a:latin typeface="Arial" charset="0"/>
                <a:ea typeface="ＭＳ Ｐゴシック" charset="0"/>
                <a:sym typeface="Arial" charset="0"/>
              </a:rPr>
              <a:t>  Denver-</a:t>
            </a:r>
            <a:r>
              <a:rPr lang="en-US" sz="2800" dirty="0" err="1" smtClean="0">
                <a:latin typeface="Arial" charset="0"/>
                <a:ea typeface="ＭＳ Ｐゴシック" charset="0"/>
                <a:sym typeface="Arial" charset="0"/>
              </a:rPr>
              <a:t>Julesberg</a:t>
            </a:r>
            <a:r>
              <a:rPr lang="en-US" sz="2800" dirty="0" smtClean="0">
                <a:latin typeface="Arial" charset="0"/>
                <a:ea typeface="ＭＳ Ｐゴシック" charset="0"/>
                <a:sym typeface="Arial" charset="0"/>
              </a:rPr>
              <a:t> </a:t>
            </a:r>
            <a:r>
              <a:rPr lang="en-US" sz="2800" dirty="0">
                <a:latin typeface="Arial" charset="0"/>
                <a:ea typeface="ＭＳ Ｐゴシック" charset="0"/>
                <a:sym typeface="Arial" charset="0"/>
              </a:rPr>
              <a:t>Basin</a:t>
            </a:r>
          </a:p>
          <a:p>
            <a:pPr marL="654050" indent="-234950" algn="l">
              <a:spcBef>
                <a:spcPts val="400"/>
              </a:spcBef>
              <a:buClr>
                <a:srgbClr val="E40B2A"/>
              </a:buClr>
              <a:buSzPct val="69000"/>
              <a:buFont typeface="Arial" charset="0"/>
              <a:buChar char="●"/>
            </a:pPr>
            <a:r>
              <a:rPr lang="en-US" sz="2800" dirty="0">
                <a:latin typeface="Arial" charset="0"/>
                <a:ea typeface="ＭＳ Ｐゴシック" charset="0"/>
                <a:sym typeface="Arial" charset="0"/>
              </a:rPr>
              <a:t>Up to $300 million investment to run 4-6 rigs</a:t>
            </a:r>
          </a:p>
          <a:p>
            <a:pPr marL="654050" indent="-234950" algn="l">
              <a:spcBef>
                <a:spcPts val="400"/>
              </a:spcBef>
              <a:buClr>
                <a:srgbClr val="E40B2A"/>
              </a:buClr>
              <a:buSzPct val="69000"/>
              <a:buFont typeface="Arial" charset="0"/>
              <a:buChar char="●"/>
            </a:pPr>
            <a:r>
              <a:rPr lang="en-US" sz="2800" dirty="0">
                <a:latin typeface="Arial" charset="0"/>
                <a:ea typeface="ＭＳ Ｐゴシック" charset="0"/>
                <a:sym typeface="Arial" charset="0"/>
              </a:rPr>
              <a:t>Each rig creates 100 direct and indirect jobs</a:t>
            </a:r>
          </a:p>
          <a:p>
            <a:pPr marL="654050" indent="-234950" algn="l">
              <a:spcBef>
                <a:spcPts val="400"/>
              </a:spcBef>
              <a:buClr>
                <a:srgbClr val="E40B2A"/>
              </a:buClr>
              <a:buSzPct val="69000"/>
              <a:buFont typeface="Arial" charset="0"/>
              <a:buChar char="●"/>
            </a:pPr>
            <a:r>
              <a:rPr lang="en-US" sz="2800" dirty="0">
                <a:latin typeface="Arial" charset="0"/>
                <a:ea typeface="ＭＳ Ｐゴシック" charset="0"/>
                <a:sym typeface="Arial" charset="0"/>
              </a:rPr>
              <a:t>Investing up to $350 million in San Juan Basin, NM, to run 2-4 rigs</a:t>
            </a:r>
          </a:p>
          <a:p>
            <a:pPr marL="654050" indent="-234950" algn="l">
              <a:spcBef>
                <a:spcPts val="400"/>
              </a:spcBef>
              <a:buClr>
                <a:srgbClr val="E40B2A"/>
              </a:buClr>
              <a:buSzPct val="69000"/>
              <a:buFont typeface="Arial" charset="0"/>
              <a:buChar char="●"/>
            </a:pPr>
            <a:r>
              <a:rPr lang="en-US" sz="2800" dirty="0">
                <a:latin typeface="Arial" charset="0"/>
                <a:ea typeface="ＭＳ Ｐゴシック" charset="0"/>
                <a:sym typeface="Arial" charset="0"/>
              </a:rPr>
              <a:t>Investing up to $150 million in Tuscaloosa Marine Shale to run 1-3 rigs</a:t>
            </a:r>
          </a:p>
        </p:txBody>
      </p:sp>
      <p:sp>
        <p:nvSpPr>
          <p:cNvPr id="86021" name="Rectangle 5"/>
          <p:cNvSpPr>
            <a:spLocks/>
          </p:cNvSpPr>
          <p:nvPr/>
        </p:nvSpPr>
        <p:spPr bwMode="auto">
          <a:xfrm>
            <a:off x="228600" y="6172200"/>
            <a:ext cx="8775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100" dirty="0">
                <a:latin typeface="Arial" charset="0"/>
                <a:ea typeface="ＭＳ Ｐゴシック" charset="0"/>
                <a:sym typeface="Arial" charset="0"/>
              </a:rPr>
              <a:t>Sources: http://www.bizjournals.com/denver/blog/earth_to_power/2013/12/colorados-denver-julesburg-basin.html?page=all </a:t>
            </a:r>
            <a:endParaRPr lang="en-US" sz="2400" dirty="0">
              <a:latin typeface="Arial" charset="0"/>
              <a:ea typeface="ＭＳ Ｐゴシック" charset="0"/>
              <a:sym typeface="Arial" charset="0"/>
            </a:endParaRPr>
          </a:p>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100" dirty="0">
                <a:latin typeface="Arial" charset="0"/>
                <a:ea typeface="ＭＳ Ｐゴシック" charset="0"/>
                <a:sym typeface="Arial" charset="0"/>
              </a:rPr>
              <a:t>http://www.ncbr.com/article/20121220/NEWS/121219943/-1/</a:t>
            </a:r>
            <a:r>
              <a:rPr lang="en-US" sz="1100" dirty="0" smtClean="0">
                <a:latin typeface="Arial" charset="0"/>
                <a:ea typeface="ＭＳ Ｐゴシック" charset="0"/>
                <a:sym typeface="Arial" charset="0"/>
              </a:rPr>
              <a:t>oilnaturalgas</a:t>
            </a:r>
          </a:p>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100" dirty="0">
                <a:latin typeface="Arial" charset="0"/>
                <a:ea typeface="ＭＳ Ｐゴシック" charset="0"/>
                <a:sym typeface="Arial" charset="0"/>
              </a:rPr>
              <a:t>http://</a:t>
            </a:r>
            <a:r>
              <a:rPr lang="en-US" sz="1100" dirty="0" err="1">
                <a:latin typeface="Arial" charset="0"/>
                <a:ea typeface="ＭＳ Ｐゴシック" charset="0"/>
                <a:sym typeface="Arial" charset="0"/>
              </a:rPr>
              <a:t>www.encana.com</a:t>
            </a:r>
            <a:r>
              <a:rPr lang="en-US" sz="1100" dirty="0">
                <a:latin typeface="Arial" charset="0"/>
                <a:ea typeface="ＭＳ Ｐゴシック" charset="0"/>
                <a:sym typeface="Arial" charset="0"/>
              </a:rPr>
              <a:t>/news-stories/news-releases/</a:t>
            </a:r>
            <a:r>
              <a:rPr lang="en-US" sz="1100" dirty="0" err="1">
                <a:latin typeface="Arial" charset="0"/>
                <a:ea typeface="ＭＳ Ｐゴシック" charset="0"/>
                <a:sym typeface="Arial" charset="0"/>
              </a:rPr>
              <a:t>details.html?release</a:t>
            </a:r>
            <a:r>
              <a:rPr lang="en-US" sz="1100" dirty="0">
                <a:latin typeface="Arial" charset="0"/>
                <a:ea typeface="ＭＳ Ｐゴシック" charset="0"/>
                <a:sym typeface="Arial" charset="0"/>
              </a:rPr>
              <a:t>=813134</a:t>
            </a:r>
            <a:endParaRPr lang="en-US" sz="1100" dirty="0" smtClean="0">
              <a:latin typeface="Arial" charset="0"/>
              <a:ea typeface="ＭＳ Ｐゴシック" charset="0"/>
              <a:sym typeface="Arial" charset="0"/>
            </a:endParaRPr>
          </a:p>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400" dirty="0">
              <a:solidFill>
                <a:schemeClr val="tx1"/>
              </a:solidFill>
              <a:latin typeface="Arial" charset="0"/>
              <a:ea typeface="ＭＳ Ｐゴシック" charset="0"/>
              <a:sym typeface="Arial" charset="0"/>
            </a:endParaRPr>
          </a:p>
        </p:txBody>
      </p:sp>
      <p:pic>
        <p:nvPicPr>
          <p:cNvPr id="86022"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21394" y="1236663"/>
            <a:ext cx="2970206"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909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7CEDBF8C-E4CB-734E-9202-E2A5E2B82AF4}" type="slidenum">
              <a:rPr lang="en-US" sz="1800" smtClean="0">
                <a:solidFill>
                  <a:srgbClr val="000000"/>
                </a:solidFill>
                <a:latin typeface="Times New Roman" charset="0"/>
                <a:cs typeface="Times New Roman" charset="0"/>
                <a:sym typeface="Times New Roman" charset="0"/>
              </a:rPr>
              <a:pPr algn="r">
                <a:defRPr/>
              </a:pPr>
              <a:t>69</a:t>
            </a:fld>
            <a:endParaRPr lang="en-US" sz="1800" smtClean="0">
              <a:solidFill>
                <a:srgbClr val="000000"/>
              </a:solidFill>
              <a:latin typeface="Times New Roman" charset="0"/>
              <a:cs typeface="Times New Roman" charset="0"/>
              <a:sym typeface="Times New Roman" charset="0"/>
            </a:endParaRPr>
          </a:p>
        </p:txBody>
      </p:sp>
      <p:sp>
        <p:nvSpPr>
          <p:cNvPr id="89091" name="Rectangle 3"/>
          <p:cNvSpPr>
            <a:spLocks noGrp="1" noChangeArrowheads="1"/>
          </p:cNvSpPr>
          <p:nvPr>
            <p:ph type="title"/>
          </p:nvPr>
        </p:nvSpPr>
        <p:spPr>
          <a:xfrm>
            <a:off x="762000" y="0"/>
            <a:ext cx="7034212" cy="5334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Robotics</a:t>
            </a:r>
          </a:p>
        </p:txBody>
      </p:sp>
      <p:sp>
        <p:nvSpPr>
          <p:cNvPr id="87044" name="Rectangle 4"/>
          <p:cNvSpPr>
            <a:spLocks/>
          </p:cNvSpPr>
          <p:nvPr/>
        </p:nvSpPr>
        <p:spPr bwMode="auto">
          <a:xfrm>
            <a:off x="114300" y="1820863"/>
            <a:ext cx="88519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India to Cambridge, MA</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en-US" sz="2400" dirty="0" smtClean="0">
                <a:latin typeface="Arial" charset="0"/>
                <a:ea typeface="ＭＳ Ｐゴシック" charset="0"/>
                <a:sym typeface="Arial" charset="0"/>
              </a:rPr>
              <a:t>Freight </a:t>
            </a:r>
            <a:r>
              <a:rPr lang="en-US" sz="2400" dirty="0">
                <a:latin typeface="Arial" charset="0"/>
                <a:ea typeface="ＭＳ Ｐゴシック" charset="0"/>
                <a:sym typeface="Arial" charset="0"/>
              </a:rPr>
              <a:t>cost</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Inventory</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Rising wages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Tariffs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Higher productivity</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en-US" sz="2400" dirty="0" smtClean="0">
                <a:latin typeface="Arial" charset="0"/>
                <a:ea typeface="ＭＳ Ｐゴシック" charset="0"/>
                <a:sym typeface="Arial" charset="0"/>
              </a:rPr>
              <a:t>Proximity </a:t>
            </a:r>
            <a:r>
              <a:rPr lang="en-US" sz="2400" dirty="0">
                <a:latin typeface="Arial" charset="0"/>
                <a:ea typeface="ＭＳ Ｐゴシック" charset="0"/>
                <a:sym typeface="Arial" charset="0"/>
              </a:rPr>
              <a:t>to customers</a:t>
            </a:r>
          </a:p>
        </p:txBody>
      </p:sp>
      <p:sp>
        <p:nvSpPr>
          <p:cNvPr id="87045" name="Rectangle 5"/>
          <p:cNvSpPr>
            <a:spLocks/>
          </p:cNvSpPr>
          <p:nvPr/>
        </p:nvSpPr>
        <p:spPr bwMode="auto">
          <a:xfrm>
            <a:off x="190500" y="6115050"/>
            <a:ext cx="8775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a:ea typeface="ＭＳ Ｐゴシック" charset="0"/>
                <a:cs typeface="Arial"/>
                <a:sym typeface="Arial" charset="0"/>
              </a:rPr>
              <a:t>Source: Marty Jones, </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Why </a:t>
            </a:r>
            <a:r>
              <a:rPr lang="en-US" altLang="ja-JP" sz="1100" dirty="0" err="1">
                <a:solidFill>
                  <a:srgbClr val="190104"/>
                </a:solidFill>
                <a:latin typeface="Arial"/>
                <a:ea typeface="Arial" charset="0"/>
                <a:cs typeface="Arial"/>
                <a:sym typeface="Arial" charset="0"/>
              </a:rPr>
              <a:t>reshoring</a:t>
            </a:r>
            <a:r>
              <a:rPr lang="en-US" altLang="ja-JP" sz="1100" dirty="0">
                <a:solidFill>
                  <a:srgbClr val="190104"/>
                </a:solidFill>
                <a:latin typeface="Arial"/>
                <a:ea typeface="Arial" charset="0"/>
                <a:cs typeface="Arial"/>
                <a:sym typeface="Arial" charset="0"/>
              </a:rPr>
              <a:t> is the coming thing.</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a:t>
            </a:r>
            <a:r>
              <a:rPr lang="en-US" altLang="ja-JP" sz="1100" dirty="0">
                <a:solidFill>
                  <a:srgbClr val="190104"/>
                </a:solidFill>
                <a:latin typeface="Arial"/>
                <a:ea typeface="Arial Italic" charset="0"/>
                <a:cs typeface="Arial"/>
                <a:sym typeface="Arial Italic" charset="0"/>
              </a:rPr>
              <a:t>Worcester Telegram</a:t>
            </a:r>
            <a:r>
              <a:rPr lang="en-US" altLang="ja-JP" sz="1100" dirty="0">
                <a:solidFill>
                  <a:srgbClr val="190104"/>
                </a:solidFill>
                <a:latin typeface="Arial"/>
                <a:ea typeface="Arial" charset="0"/>
                <a:cs typeface="Arial"/>
                <a:sym typeface="Arial" charset="0"/>
              </a:rPr>
              <a:t>. April 8, 2014.</a:t>
            </a:r>
            <a:endParaRPr lang="en-US" sz="1100" dirty="0">
              <a:solidFill>
                <a:srgbClr val="190104"/>
              </a:solidFill>
              <a:latin typeface="Arial"/>
              <a:ea typeface="Arial" charset="0"/>
              <a:cs typeface="Arial"/>
              <a:sym typeface="Arial" charset="0"/>
            </a:endParaRPr>
          </a:p>
        </p:txBody>
      </p:sp>
      <p:pic>
        <p:nvPicPr>
          <p:cNvPr id="87046"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29200" y="770744"/>
            <a:ext cx="3924300" cy="60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45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DBE4C780-F145-2449-BC53-C22EACA4810A}" type="slidenum">
              <a:rPr lang="en-US" sz="1800" smtClean="0">
                <a:solidFill>
                  <a:srgbClr val="000000"/>
                </a:solidFill>
                <a:latin typeface="Times New Roman" charset="0"/>
                <a:cs typeface="Times New Roman" charset="0"/>
                <a:sym typeface="Times New Roman" charset="0"/>
              </a:rPr>
              <a:pPr algn="r">
                <a:defRPr/>
              </a:pPr>
              <a:t>7</a:t>
            </a:fld>
            <a:endParaRPr lang="en-US" sz="1800" smtClean="0">
              <a:solidFill>
                <a:srgbClr val="000000"/>
              </a:solidFill>
              <a:latin typeface="Times New Roman" charset="0"/>
              <a:cs typeface="Times New Roman" charset="0"/>
              <a:sym typeface="Times New Roman" charset="0"/>
            </a:endParaRPr>
          </a:p>
        </p:txBody>
      </p:sp>
      <p:sp>
        <p:nvSpPr>
          <p:cNvPr id="17411" name="Rectangle 3"/>
          <p:cNvSpPr>
            <a:spLocks/>
          </p:cNvSpPr>
          <p:nvPr/>
        </p:nvSpPr>
        <p:spPr bwMode="auto">
          <a:xfrm>
            <a:off x="685800" y="55563"/>
            <a:ext cx="79375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A320 assembly</a:t>
            </a:r>
            <a:br>
              <a:rPr lang="en-US" sz="3200" dirty="0">
                <a:solidFill>
                  <a:srgbClr val="2A2A40"/>
                </a:solidFill>
                <a:latin typeface="Arial" charset="0"/>
                <a:ea typeface="ＭＳ Ｐゴシック" charset="0"/>
                <a:sym typeface="Arial" charset="0"/>
              </a:rPr>
            </a:br>
            <a:r>
              <a:rPr lang="en-US" sz="3200" dirty="0" smtClean="0">
                <a:solidFill>
                  <a:srgbClr val="2A2A40"/>
                </a:solidFill>
                <a:latin typeface="Arial" charset="0"/>
                <a:ea typeface="ＭＳ Ｐゴシック" charset="0"/>
                <a:sym typeface="Arial" charset="0"/>
              </a:rPr>
              <a:t>(Foreign Direct Investment)</a:t>
            </a:r>
            <a:endParaRPr lang="en-US" sz="3200" dirty="0">
              <a:solidFill>
                <a:srgbClr val="2A2A40"/>
              </a:solidFill>
              <a:latin typeface="Arial" charset="0"/>
              <a:ea typeface="ＭＳ Ｐゴシック" charset="0"/>
              <a:sym typeface="Arial" charset="0"/>
            </a:endParaRPr>
          </a:p>
        </p:txBody>
      </p:sp>
      <p:sp>
        <p:nvSpPr>
          <p:cNvPr id="17412" name="Rectangle 4"/>
          <p:cNvSpPr>
            <a:spLocks/>
          </p:cNvSpPr>
          <p:nvPr/>
        </p:nvSpPr>
        <p:spPr bwMode="auto">
          <a:xfrm>
            <a:off x="152400" y="1752600"/>
            <a:ext cx="88519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Transplant</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Mobile, AL</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$600 million</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1,000 jobs by plant completion in 2015</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Infrastructure</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Availability of skilled workforce</a:t>
            </a:r>
            <a:endParaRPr lang="en-US" sz="2400" dirty="0">
              <a:solidFill>
                <a:srgbClr val="666699"/>
              </a:solidFill>
              <a:latin typeface="Arial" charset="0"/>
              <a:ea typeface="ＭＳ Ｐゴシック" charset="0"/>
              <a:sym typeface="Arial" charset="0"/>
            </a:endParaRPr>
          </a:p>
          <a:p>
            <a:pPr marL="760413" lvl="1" indent="-303213" algn="l">
              <a:spcBef>
                <a:spcPts val="5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Cooperation between all government levels to sell Alabama to Airbus</a:t>
            </a:r>
          </a:p>
        </p:txBody>
      </p:sp>
      <p:sp>
        <p:nvSpPr>
          <p:cNvPr id="17413" name="Rectangle 5"/>
          <p:cNvSpPr>
            <a:spLocks/>
          </p:cNvSpPr>
          <p:nvPr/>
        </p:nvSpPr>
        <p:spPr bwMode="auto">
          <a:xfrm>
            <a:off x="228600" y="6019800"/>
            <a:ext cx="8699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Allan </a:t>
            </a:r>
            <a:r>
              <a:rPr lang="en-US" sz="1100" dirty="0" err="1">
                <a:solidFill>
                  <a:srgbClr val="190104"/>
                </a:solidFill>
                <a:latin typeface="Arial" charset="0"/>
                <a:ea typeface="ＭＳ Ｐゴシック" charset="0"/>
                <a:sym typeface="Arial" charset="0"/>
              </a:rPr>
              <a:t>McArtor</a:t>
            </a:r>
            <a:r>
              <a:rPr lang="en-US" sz="1100" dirty="0">
                <a:solidFill>
                  <a:srgbClr val="190104"/>
                </a:solidFill>
                <a:latin typeface="Arial" charset="0"/>
                <a:ea typeface="ＭＳ Ｐゴシック" charset="0"/>
                <a:sym typeface="Arial" charset="0"/>
              </a:rPr>
              <a:t>, Chairman, Airbus Americas.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Why Airbus chose Alabama for A320 assembly line.</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CNBC.</a:t>
            </a:r>
            <a:r>
              <a:rPr lang="en-US" altLang="ja-JP" sz="1100" dirty="0">
                <a:solidFill>
                  <a:srgbClr val="190104"/>
                </a:solidFill>
                <a:latin typeface="Arial" charset="0"/>
                <a:ea typeface="Arial" charset="0"/>
                <a:cs typeface="Arial" charset="0"/>
                <a:sym typeface="Arial" charset="0"/>
              </a:rPr>
              <a:t> July 15, 2013. http://</a:t>
            </a:r>
            <a:r>
              <a:rPr lang="en-US" altLang="ja-JP" sz="1100" dirty="0" err="1">
                <a:solidFill>
                  <a:srgbClr val="190104"/>
                </a:solidFill>
                <a:latin typeface="Arial" charset="0"/>
                <a:ea typeface="Arial" charset="0"/>
                <a:cs typeface="Arial" charset="0"/>
                <a:sym typeface="Arial" charset="0"/>
              </a:rPr>
              <a:t>www.cnbc.com</a:t>
            </a:r>
            <a:r>
              <a:rPr lang="en-US" altLang="ja-JP" sz="1100" dirty="0">
                <a:solidFill>
                  <a:srgbClr val="190104"/>
                </a:solidFill>
                <a:latin typeface="Arial" charset="0"/>
                <a:ea typeface="Arial" charset="0"/>
                <a:cs typeface="Arial" charset="0"/>
                <a:sym typeface="Arial" charset="0"/>
              </a:rPr>
              <a:t>/id/100887295.</a:t>
            </a:r>
            <a:endParaRPr lang="en-US" sz="1100" dirty="0">
              <a:solidFill>
                <a:srgbClr val="190104"/>
              </a:solidFill>
              <a:latin typeface="Arial" charset="0"/>
              <a:ea typeface="Arial" charset="0"/>
              <a:cs typeface="Arial" charset="0"/>
              <a:sym typeface="Arial" charset="0"/>
            </a:endParaRPr>
          </a:p>
        </p:txBody>
      </p:sp>
      <p:pic>
        <p:nvPicPr>
          <p:cNvPr id="17414"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81800" y="1066800"/>
            <a:ext cx="21494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011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791F374D-02A6-F14D-8184-451DB027064F}" type="slidenum">
              <a:rPr lang="en-US" sz="1800" smtClean="0">
                <a:solidFill>
                  <a:srgbClr val="000000"/>
                </a:solidFill>
                <a:latin typeface="Times New Roman" charset="0"/>
                <a:cs typeface="Times New Roman" charset="0"/>
                <a:sym typeface="Times New Roman" charset="0"/>
              </a:rPr>
              <a:pPr algn="r">
                <a:defRPr/>
              </a:pPr>
              <a:t>70</a:t>
            </a:fld>
            <a:endParaRPr lang="en-US" sz="1800" smtClean="0">
              <a:solidFill>
                <a:srgbClr val="000000"/>
              </a:solidFill>
              <a:latin typeface="Times New Roman" charset="0"/>
              <a:cs typeface="Times New Roman" charset="0"/>
              <a:sym typeface="Times New Roman" charset="0"/>
            </a:endParaRPr>
          </a:p>
        </p:txBody>
      </p:sp>
      <p:sp>
        <p:nvSpPr>
          <p:cNvPr id="88067" name="Rectangle 3"/>
          <p:cNvSpPr>
            <a:spLocks/>
          </p:cNvSpPr>
          <p:nvPr/>
        </p:nvSpPr>
        <p:spPr bwMode="auto">
          <a:xfrm>
            <a:off x="533400" y="-36513"/>
            <a:ext cx="79375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Contract Manufacturing</a:t>
            </a:r>
          </a:p>
        </p:txBody>
      </p:sp>
      <p:sp>
        <p:nvSpPr>
          <p:cNvPr id="88068" name="Rectangle 4"/>
          <p:cNvSpPr>
            <a:spLocks/>
          </p:cNvSpPr>
          <p:nvPr/>
        </p:nvSpPr>
        <p:spPr bwMode="auto">
          <a:xfrm>
            <a:off x="242888" y="1447800"/>
            <a:ext cx="88519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800"/>
              </a:spcBef>
            </a:pPr>
            <a:endParaRPr lang="en-US" sz="3200" dirty="0">
              <a:solidFill>
                <a:srgbClr val="2A2A40"/>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Ernie Green Industries subsidiary</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Medical, aerospace, consumer products</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New complex in Columbus, OH</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Goal: bring outsourced work back from China</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Consolidate operations, R&amp;D proximity</a:t>
            </a:r>
          </a:p>
        </p:txBody>
      </p:sp>
      <p:sp>
        <p:nvSpPr>
          <p:cNvPr id="88069" name="Rectangle 5"/>
          <p:cNvSpPr>
            <a:spLocks/>
          </p:cNvSpPr>
          <p:nvPr/>
        </p:nvSpPr>
        <p:spPr bwMode="auto">
          <a:xfrm>
            <a:off x="225425" y="5910263"/>
            <a:ext cx="8928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Dan Eaton, Business First.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Manufacturer</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s new digs gives new path to growth.</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January 4, 2013. http://www.bizjournals.com/columbus/print-edition/2013/01/04/new-digs-new-path-to-growth.html</a:t>
            </a:r>
            <a:endParaRPr lang="en-US" sz="1100">
              <a:solidFill>
                <a:srgbClr val="190104"/>
              </a:solidFill>
              <a:latin typeface="Arial" charset="0"/>
              <a:ea typeface="Arial" charset="0"/>
              <a:cs typeface="Arial" charset="0"/>
              <a:sym typeface="Arial" charset="0"/>
            </a:endParaRPr>
          </a:p>
        </p:txBody>
      </p:sp>
      <p:pic>
        <p:nvPicPr>
          <p:cNvPr id="8807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8800" y="901700"/>
            <a:ext cx="3429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216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05A1F1E0-C0CD-F244-8E14-A8307799E1F8}" type="slidenum">
              <a:rPr lang="en-US" sz="1800" smtClean="0">
                <a:solidFill>
                  <a:srgbClr val="000000"/>
                </a:solidFill>
                <a:latin typeface="Times New Roman" charset="0"/>
                <a:cs typeface="Times New Roman" charset="0"/>
                <a:sym typeface="Times New Roman" charset="0"/>
              </a:rPr>
              <a:pPr algn="r">
                <a:defRPr/>
              </a:pPr>
              <a:t>71</a:t>
            </a:fld>
            <a:endParaRPr lang="en-US" sz="1800" smtClean="0">
              <a:solidFill>
                <a:srgbClr val="000000"/>
              </a:solidFill>
              <a:latin typeface="Times New Roman" charset="0"/>
              <a:cs typeface="Times New Roman" charset="0"/>
              <a:sym typeface="Times New Roman" charset="0"/>
            </a:endParaRPr>
          </a:p>
        </p:txBody>
      </p:sp>
      <p:sp>
        <p:nvSpPr>
          <p:cNvPr id="90115" name="Rectangle 3"/>
          <p:cNvSpPr>
            <a:spLocks/>
          </p:cNvSpPr>
          <p:nvPr/>
        </p:nvSpPr>
        <p:spPr bwMode="auto">
          <a:xfrm>
            <a:off x="762000" y="-7938"/>
            <a:ext cx="79375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Commercial Irrigation Systems</a:t>
            </a:r>
          </a:p>
        </p:txBody>
      </p:sp>
      <p:sp>
        <p:nvSpPr>
          <p:cNvPr id="90116" name="Rectangle 4"/>
          <p:cNvSpPr>
            <a:spLocks/>
          </p:cNvSpPr>
          <p:nvPr/>
        </p:nvSpPr>
        <p:spPr bwMode="auto">
          <a:xfrm>
            <a:off x="215900" y="6096000"/>
            <a:ext cx="8928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The Economist.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Coming home.</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January 19, 2013. </a:t>
            </a:r>
            <a:r>
              <a:rPr lang="en-US" altLang="ja-JP" sz="1100" u="sng">
                <a:solidFill>
                  <a:srgbClr val="CCCCFF"/>
                </a:solidFill>
                <a:latin typeface="Arial" charset="0"/>
                <a:ea typeface="Arial" charset="0"/>
                <a:cs typeface="Arial" charset="0"/>
                <a:sym typeface="Arial" charset="0"/>
                <a:hlinkClick r:id="rId4"/>
              </a:rPr>
              <a:t>http://www.economist.com/news/special-report/21569570-growing-number-american-companies-are-moving-their-manufacturing-back-united</a:t>
            </a:r>
            <a:r>
              <a:rPr lang="en-US" altLang="ja-JP" sz="1100">
                <a:solidFill>
                  <a:srgbClr val="190104"/>
                </a:solidFill>
                <a:latin typeface="Arial" charset="0"/>
                <a:ea typeface="Arial" charset="0"/>
                <a:cs typeface="Arial" charset="0"/>
                <a:sym typeface="Arial" charset="0"/>
              </a:rPr>
              <a:t>. </a:t>
            </a:r>
            <a:endParaRPr lang="en-US" sz="1100">
              <a:solidFill>
                <a:srgbClr val="190104"/>
              </a:solidFill>
              <a:latin typeface="Arial" charset="0"/>
              <a:ea typeface="Arial" charset="0"/>
              <a:cs typeface="Arial" charset="0"/>
              <a:sym typeface="Arial" charset="0"/>
            </a:endParaRPr>
          </a:p>
        </p:txBody>
      </p:sp>
      <p:sp>
        <p:nvSpPr>
          <p:cNvPr id="90117" name="Rectangle 5"/>
          <p:cNvSpPr>
            <a:spLocks/>
          </p:cNvSpPr>
          <p:nvPr/>
        </p:nvSpPr>
        <p:spPr bwMode="auto">
          <a:xfrm>
            <a:off x="152400" y="2057400"/>
            <a:ext cx="885190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err="1">
                <a:solidFill>
                  <a:srgbClr val="2A2A40"/>
                </a:solidFill>
                <a:latin typeface="Arial" charset="0"/>
                <a:ea typeface="ＭＳ Ｐゴシック" charset="0"/>
                <a:sym typeface="Arial" charset="0"/>
              </a:rPr>
              <a:t>Reshored</a:t>
            </a:r>
            <a:r>
              <a:rPr lang="en-US" sz="2800" dirty="0">
                <a:solidFill>
                  <a:srgbClr val="2A2A40"/>
                </a:solidFill>
                <a:latin typeface="Arial" charset="0"/>
                <a:ea typeface="ＭＳ Ｐゴシック" charset="0"/>
                <a:sym typeface="Arial" charset="0"/>
              </a:rPr>
              <a:t> manufacturing from China to San Jose, </a:t>
            </a:r>
            <a:r>
              <a:rPr lang="en-US" sz="2800" dirty="0" smtClean="0">
                <a:solidFill>
                  <a:srgbClr val="2A2A40"/>
                </a:solidFill>
                <a:latin typeface="Arial" charset="0"/>
                <a:ea typeface="ＭＳ Ｐゴシック" charset="0"/>
                <a:sym typeface="Arial" charset="0"/>
              </a:rPr>
              <a:t>CA, </a:t>
            </a:r>
            <a:r>
              <a:rPr lang="en-US" sz="2800" dirty="0">
                <a:solidFill>
                  <a:srgbClr val="2A2A40"/>
                </a:solidFill>
                <a:latin typeface="Arial" charset="0"/>
                <a:ea typeface="ＭＳ Ｐゴシック" charset="0"/>
                <a:sym typeface="Arial" charset="0"/>
              </a:rPr>
              <a:t>in 2010</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Inventory</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Freight cost and time</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Distance between manufacturing and design</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Quality</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Total Cost</a:t>
            </a:r>
          </a:p>
        </p:txBody>
      </p:sp>
      <p:pic>
        <p:nvPicPr>
          <p:cNvPr id="90118"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19800" y="762000"/>
            <a:ext cx="28448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421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791FEA28-79EF-6845-9BC1-634E57004C14}" type="slidenum">
              <a:rPr lang="en-US" sz="1800" smtClean="0">
                <a:solidFill>
                  <a:srgbClr val="000000"/>
                </a:solidFill>
                <a:latin typeface="Times New Roman" charset="0"/>
                <a:cs typeface="Times New Roman" charset="0"/>
                <a:sym typeface="Times New Roman" charset="0"/>
              </a:rPr>
              <a:pPr algn="r">
                <a:defRPr/>
              </a:pPr>
              <a:t>72</a:t>
            </a:fld>
            <a:endParaRPr lang="en-US" sz="1800" smtClean="0">
              <a:solidFill>
                <a:srgbClr val="000000"/>
              </a:solidFill>
              <a:latin typeface="Times New Roman" charset="0"/>
              <a:cs typeface="Times New Roman" charset="0"/>
              <a:sym typeface="Times New Roman" charset="0"/>
            </a:endParaRPr>
          </a:p>
        </p:txBody>
      </p:sp>
      <p:sp>
        <p:nvSpPr>
          <p:cNvPr id="92163" name="Rectangle 3"/>
          <p:cNvSpPr>
            <a:spLocks/>
          </p:cNvSpPr>
          <p:nvPr/>
        </p:nvSpPr>
        <p:spPr bwMode="auto">
          <a:xfrm>
            <a:off x="914400" y="228600"/>
            <a:ext cx="7175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Kitchenware </a:t>
            </a:r>
            <a:endParaRPr lang="en-US" sz="3200" dirty="0" smtClean="0">
              <a:solidFill>
                <a:srgbClr val="2A2A40"/>
              </a:solidFill>
              <a:latin typeface="Arial" charset="0"/>
              <a:ea typeface="ＭＳ Ｐゴシック" charset="0"/>
              <a:sym typeface="Arial" charset="0"/>
            </a:endParaRPr>
          </a:p>
          <a:p>
            <a:r>
              <a:rPr lang="en-US" sz="3200" dirty="0" smtClean="0">
                <a:solidFill>
                  <a:srgbClr val="2A2A40"/>
                </a:solidFill>
                <a:latin typeface="Arial" charset="0"/>
                <a:ea typeface="ＭＳ Ｐゴシック" charset="0"/>
                <a:sym typeface="Arial" charset="0"/>
              </a:rPr>
              <a:t>(</a:t>
            </a:r>
            <a:r>
              <a:rPr lang="en-US" sz="3200" dirty="0">
                <a:solidFill>
                  <a:srgbClr val="2A2A40"/>
                </a:solidFill>
                <a:latin typeface="Arial" charset="0"/>
                <a:ea typeface="ＭＳ Ｐゴシック" charset="0"/>
                <a:sym typeface="Arial" charset="0"/>
              </a:rPr>
              <a:t>Expansion)</a:t>
            </a:r>
          </a:p>
        </p:txBody>
      </p:sp>
      <p:sp>
        <p:nvSpPr>
          <p:cNvPr id="92164" name="Rectangle 4"/>
          <p:cNvSpPr>
            <a:spLocks/>
          </p:cNvSpPr>
          <p:nvPr/>
        </p:nvSpPr>
        <p:spPr bwMode="auto">
          <a:xfrm>
            <a:off x="152400" y="2057400"/>
            <a:ext cx="88519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Expanding Monaca, PA facility</a:t>
            </a:r>
            <a:endParaRPr lang="en-US" sz="24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$1.8 million investment to expand factory, establish new </a:t>
            </a:r>
            <a:r>
              <a:rPr lang="ja-JP" altLang="en-US" sz="2800" dirty="0">
                <a:solidFill>
                  <a:srgbClr val="2A2A40"/>
                </a:solidFill>
                <a:latin typeface="Arial" charset="0"/>
                <a:ea typeface="ＭＳ Ｐゴシック" charset="0"/>
                <a:sym typeface="Arial" charset="0"/>
              </a:rPr>
              <a:t>“</a:t>
            </a:r>
            <a:r>
              <a:rPr lang="en-US" altLang="ja-JP" sz="2800" dirty="0">
                <a:solidFill>
                  <a:srgbClr val="2A2A40"/>
                </a:solidFill>
                <a:latin typeface="Arial" charset="0"/>
                <a:ea typeface="Arial" charset="0"/>
                <a:cs typeface="Arial" charset="0"/>
                <a:sym typeface="Arial" charset="0"/>
              </a:rPr>
              <a:t>Made in USA</a:t>
            </a:r>
            <a:r>
              <a:rPr lang="ja-JP" altLang="en-US" sz="2800" dirty="0">
                <a:solidFill>
                  <a:srgbClr val="2A2A40"/>
                </a:solidFill>
                <a:latin typeface="Arial" charset="0"/>
                <a:ea typeface="ＭＳ Ｐゴシック" charset="0"/>
                <a:sym typeface="Arial" charset="0"/>
              </a:rPr>
              <a:t>”</a:t>
            </a:r>
            <a:r>
              <a:rPr lang="en-US" altLang="ja-JP" sz="2800" dirty="0">
                <a:solidFill>
                  <a:srgbClr val="2A2A40"/>
                </a:solidFill>
                <a:latin typeface="Arial" charset="0"/>
                <a:ea typeface="Arial" charset="0"/>
                <a:cs typeface="Arial" charset="0"/>
                <a:sym typeface="Arial" charset="0"/>
              </a:rPr>
              <a:t> product line</a:t>
            </a:r>
            <a:endParaRPr lang="en-US" altLang="ja-JP" sz="2400" dirty="0">
              <a:solidFill>
                <a:srgbClr val="666699"/>
              </a:solidFill>
              <a:latin typeface="Arial" charset="0"/>
              <a:ea typeface="Lucida Grande" charset="0"/>
              <a:cs typeface="Lucida Grande" charset="0"/>
              <a:sym typeface="Arial" charset="0"/>
            </a:endParaRPr>
          </a:p>
          <a:p>
            <a:pPr marL="303213" indent="-303213" algn="l">
              <a:spcBef>
                <a:spcPts val="500"/>
              </a:spcBef>
              <a:buClr>
                <a:srgbClr val="E40B2A"/>
              </a:buClr>
              <a:buSzPct val="80000"/>
              <a:buFont typeface="Arial" charset="0"/>
              <a:buChar char="●"/>
            </a:pPr>
            <a:r>
              <a:rPr lang="en-US" sz="2800" dirty="0">
                <a:solidFill>
                  <a:srgbClr val="2A2A40"/>
                </a:solidFill>
                <a:latin typeface="Arial" charset="0"/>
                <a:ea typeface="Arial" charset="0"/>
                <a:cs typeface="Arial" charset="0"/>
                <a:sym typeface="Arial" charset="0"/>
              </a:rPr>
              <a:t>2 new manufacturing jobs</a:t>
            </a:r>
            <a:endParaRPr lang="en-US" sz="2400" dirty="0">
              <a:solidFill>
                <a:srgbClr val="666699"/>
              </a:solidFill>
              <a:latin typeface="Arial" charset="0"/>
              <a:ea typeface="Lucida Grande" charset="0"/>
              <a:cs typeface="Lucida Grande" charset="0"/>
              <a:sym typeface="Arial" charset="0"/>
            </a:endParaRPr>
          </a:p>
          <a:p>
            <a:pPr marL="303213" indent="-303213" algn="l">
              <a:spcBef>
                <a:spcPts val="500"/>
              </a:spcBef>
              <a:buClr>
                <a:srgbClr val="E40B2A"/>
              </a:buClr>
              <a:buSzPct val="80000"/>
              <a:buFont typeface="Arial" charset="0"/>
              <a:buChar char="●"/>
            </a:pPr>
            <a:r>
              <a:rPr lang="en-US" sz="2800" dirty="0">
                <a:solidFill>
                  <a:srgbClr val="2A2A40"/>
                </a:solidFill>
                <a:latin typeface="Arial" charset="0"/>
                <a:ea typeface="Arial" charset="0"/>
                <a:cs typeface="Arial" charset="0"/>
                <a:sym typeface="Arial" charset="0"/>
              </a:rPr>
              <a:t>Reasons:</a:t>
            </a:r>
            <a:endParaRPr lang="en-US" sz="2400" dirty="0">
              <a:solidFill>
                <a:srgbClr val="666699"/>
              </a:solidFill>
              <a:latin typeface="Arial" charset="0"/>
              <a:ea typeface="Lucida Grande" charset="0"/>
              <a:cs typeface="Lucida Grande" charset="0"/>
              <a:sym typeface="Arial" charset="0"/>
            </a:endParaRPr>
          </a:p>
          <a:p>
            <a:pPr marL="760413" lvl="1" indent="-303213" algn="l">
              <a:spcBef>
                <a:spcPts val="400"/>
              </a:spcBef>
              <a:buClr>
                <a:srgbClr val="E40B2A"/>
              </a:buClr>
              <a:buSzPct val="69000"/>
              <a:buFont typeface="Arial" charset="0"/>
              <a:buChar char="●"/>
            </a:pPr>
            <a:r>
              <a:rPr lang="en-US" sz="2400" dirty="0" err="1">
                <a:solidFill>
                  <a:srgbClr val="2A2A40"/>
                </a:solidFill>
                <a:latin typeface="Arial" charset="0"/>
                <a:ea typeface="Arial" charset="0"/>
                <a:cs typeface="Arial" charset="0"/>
                <a:sym typeface="Arial" charset="0"/>
              </a:rPr>
              <a:t>Walmart</a:t>
            </a:r>
            <a:r>
              <a:rPr lang="en-US" sz="2400" dirty="0">
                <a:solidFill>
                  <a:srgbClr val="2A2A40"/>
                </a:solidFill>
                <a:latin typeface="Arial" charset="0"/>
                <a:ea typeface="Arial" charset="0"/>
                <a:cs typeface="Arial" charset="0"/>
                <a:sym typeface="Arial" charset="0"/>
              </a:rPr>
              <a:t> pledge</a:t>
            </a:r>
          </a:p>
        </p:txBody>
      </p:sp>
      <p:sp>
        <p:nvSpPr>
          <p:cNvPr id="92165" name="Rectangle 5"/>
          <p:cNvSpPr>
            <a:spLocks/>
          </p:cNvSpPr>
          <p:nvPr/>
        </p:nvSpPr>
        <p:spPr bwMode="auto">
          <a:xfrm>
            <a:off x="152400" y="5943600"/>
            <a:ext cx="8851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Walter Loeb, Forbes.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How </a:t>
            </a:r>
            <a:r>
              <a:rPr lang="en-US" altLang="ja-JP" sz="1100" dirty="0" err="1">
                <a:solidFill>
                  <a:srgbClr val="190104"/>
                </a:solidFill>
                <a:latin typeface="Arial" charset="0"/>
                <a:ea typeface="Arial" charset="0"/>
                <a:cs typeface="Arial" charset="0"/>
                <a:sym typeface="Arial" charset="0"/>
              </a:rPr>
              <a:t>Walmart</a:t>
            </a:r>
            <a:r>
              <a:rPr lang="en-US" altLang="ja-JP" sz="1100" dirty="0">
                <a:solidFill>
                  <a:srgbClr val="190104"/>
                </a:solidFill>
                <a:latin typeface="Arial" charset="0"/>
                <a:ea typeface="Arial" charset="0"/>
                <a:cs typeface="Arial" charset="0"/>
                <a:sym typeface="Arial" charset="0"/>
              </a:rPr>
              <a:t> Plans to Bring Manufacturing Back to the United States.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November 12, 2013. </a:t>
            </a:r>
            <a:r>
              <a:rPr lang="en-US" altLang="ja-JP" sz="1100" dirty="0">
                <a:latin typeface="Arial" charset="0"/>
                <a:ea typeface="Arial" charset="0"/>
                <a:cs typeface="Arial" charset="0"/>
                <a:sym typeface="Arial" charset="0"/>
              </a:rPr>
              <a:t>http://www.forbes.com/sites/walterloeb/2013/11/12/walmart-taking-steps-to-bring-manufacturing-back-to-the-united-states/</a:t>
            </a:r>
            <a:endParaRPr lang="en-US" altLang="ja-JP" sz="2400" dirty="0">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The City Wire.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More jobs announced from Wal-Mart </a:t>
            </a:r>
            <a:r>
              <a:rPr lang="en-US" altLang="ja-JP" sz="1100" dirty="0" err="1">
                <a:solidFill>
                  <a:srgbClr val="190104"/>
                </a:solidFill>
                <a:latin typeface="Arial" charset="0"/>
                <a:ea typeface="Arial" charset="0"/>
                <a:cs typeface="Arial" charset="0"/>
                <a:sym typeface="Arial" charset="0"/>
              </a:rPr>
              <a:t>onshoring</a:t>
            </a:r>
            <a:r>
              <a:rPr lang="en-US" altLang="ja-JP" sz="1100" dirty="0">
                <a:solidFill>
                  <a:srgbClr val="190104"/>
                </a:solidFill>
                <a:latin typeface="Arial" charset="0"/>
                <a:ea typeface="Arial" charset="0"/>
                <a:cs typeface="Arial" charset="0"/>
                <a:sym typeface="Arial" charset="0"/>
              </a:rPr>
              <a:t> effort.</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October 31, 2013. http://</a:t>
            </a:r>
            <a:r>
              <a:rPr lang="en-US" altLang="ja-JP" sz="1100" dirty="0" err="1">
                <a:solidFill>
                  <a:srgbClr val="190104"/>
                </a:solidFill>
                <a:latin typeface="Arial" charset="0"/>
                <a:ea typeface="Arial" charset="0"/>
                <a:cs typeface="Arial" charset="0"/>
                <a:sym typeface="Arial" charset="0"/>
              </a:rPr>
              <a:t>www.thecitywire.com</a:t>
            </a:r>
            <a:r>
              <a:rPr lang="en-US" altLang="ja-JP" sz="1100" dirty="0">
                <a:solidFill>
                  <a:srgbClr val="190104"/>
                </a:solidFill>
                <a:latin typeface="Arial" charset="0"/>
                <a:ea typeface="Arial" charset="0"/>
                <a:cs typeface="Arial" charset="0"/>
                <a:sym typeface="Arial" charset="0"/>
              </a:rPr>
              <a:t>/node/30313#.Urct6GRDsqX</a:t>
            </a:r>
            <a:endParaRPr lang="en-US" sz="1100" dirty="0">
              <a:solidFill>
                <a:srgbClr val="190104"/>
              </a:solidFill>
              <a:latin typeface="Arial" charset="0"/>
              <a:ea typeface="Arial" charset="0"/>
              <a:cs typeface="Arial" charset="0"/>
              <a:sym typeface="Arial" charset="0"/>
            </a:endParaRPr>
          </a:p>
        </p:txBody>
      </p:sp>
      <p:pic>
        <p:nvPicPr>
          <p:cNvPr id="92166"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76800" y="1162759"/>
            <a:ext cx="4203700" cy="666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523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386B9D59-C663-5144-B85B-3C67DCA62757}" type="slidenum">
              <a:rPr lang="en-US" sz="1800" smtClean="0">
                <a:solidFill>
                  <a:srgbClr val="000000"/>
                </a:solidFill>
                <a:latin typeface="Times New Roman" charset="0"/>
                <a:cs typeface="Times New Roman" charset="0"/>
                <a:sym typeface="Times New Roman" charset="0"/>
              </a:rPr>
              <a:pPr algn="r">
                <a:defRPr/>
              </a:pPr>
              <a:t>73</a:t>
            </a:fld>
            <a:endParaRPr lang="en-US" sz="1800" smtClean="0">
              <a:solidFill>
                <a:srgbClr val="000000"/>
              </a:solidFill>
              <a:latin typeface="Times New Roman" charset="0"/>
              <a:cs typeface="Times New Roman" charset="0"/>
              <a:sym typeface="Times New Roman" charset="0"/>
            </a:endParaRPr>
          </a:p>
        </p:txBody>
      </p:sp>
      <p:sp>
        <p:nvSpPr>
          <p:cNvPr id="93187" name="Rectangle 3"/>
          <p:cNvSpPr>
            <a:spLocks/>
          </p:cNvSpPr>
          <p:nvPr/>
        </p:nvSpPr>
        <p:spPr bwMode="auto">
          <a:xfrm>
            <a:off x="292100" y="-36513"/>
            <a:ext cx="79375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3D Printers                                </a:t>
            </a:r>
          </a:p>
        </p:txBody>
      </p:sp>
      <p:sp>
        <p:nvSpPr>
          <p:cNvPr id="93188" name="Rectangle 4"/>
          <p:cNvSpPr>
            <a:spLocks/>
          </p:cNvSpPr>
          <p:nvPr/>
        </p:nvSpPr>
        <p:spPr bwMode="auto">
          <a:xfrm>
            <a:off x="152400" y="1828800"/>
            <a:ext cx="88519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400" dirty="0">
                <a:solidFill>
                  <a:srgbClr val="2A2A40"/>
                </a:solidFill>
                <a:latin typeface="Arial Italic" charset="0"/>
                <a:ea typeface="ＭＳ Ｐゴシック" charset="0"/>
                <a:sym typeface="Arial Italic" charset="0"/>
              </a:rPr>
              <a:t>3-D printing is technological advance that can enable and convince manufacturers to </a:t>
            </a:r>
            <a:r>
              <a:rPr lang="en-US" sz="2400" dirty="0" err="1">
                <a:solidFill>
                  <a:srgbClr val="2A2A40"/>
                </a:solidFill>
                <a:latin typeface="Arial Italic" charset="0"/>
                <a:ea typeface="ＭＳ Ｐゴシック" charset="0"/>
                <a:sym typeface="Arial Italic" charset="0"/>
              </a:rPr>
              <a:t>reshore</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err="1">
                <a:solidFill>
                  <a:srgbClr val="2A2A40"/>
                </a:solidFill>
                <a:latin typeface="Arial" charset="0"/>
                <a:ea typeface="ＭＳ Ｐゴシック" charset="0"/>
                <a:sym typeface="Arial" charset="0"/>
              </a:rPr>
              <a:t>ExOne</a:t>
            </a:r>
            <a:r>
              <a:rPr lang="en-US" sz="2400" dirty="0">
                <a:solidFill>
                  <a:srgbClr val="2A2A40"/>
                </a:solidFill>
                <a:latin typeface="Arial" charset="0"/>
                <a:ea typeface="ＭＳ Ｐゴシック" charset="0"/>
                <a:sym typeface="Arial" charset="0"/>
              </a:rPr>
              <a:t> is manufacturing 3-D printers in Pittsburgh, PA</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3-D is new industry, creating new factory jobs</a:t>
            </a:r>
            <a:endParaRPr lang="en-US" sz="2400" dirty="0">
              <a:solidFill>
                <a:srgbClr val="666699"/>
              </a:solidFill>
              <a:latin typeface="Arial" charset="0"/>
              <a:ea typeface="ＭＳ Ｐゴシック" charset="0"/>
              <a:sym typeface="Arial" charset="0"/>
            </a:endParaRPr>
          </a:p>
          <a:p>
            <a:pPr marL="703263" lvl="1" indent="-341313" algn="l">
              <a:spcBef>
                <a:spcPts val="500"/>
              </a:spcBef>
              <a:buClr>
                <a:srgbClr val="E40B2A"/>
              </a:buClr>
              <a:buSzPct val="64000"/>
              <a:buFont typeface="Wingdings" charset="0"/>
              <a:buChar char="l"/>
            </a:pPr>
            <a:r>
              <a:rPr lang="en-US" sz="2000" dirty="0">
                <a:solidFill>
                  <a:srgbClr val="2A2A40"/>
                </a:solidFill>
                <a:latin typeface="Arial" charset="0"/>
                <a:ea typeface="ＭＳ Ｐゴシック" charset="0"/>
                <a:sym typeface="Arial" charset="0"/>
              </a:rPr>
              <a:t>Though fewer overall jobs, require higher-level skills</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Reasons to use 3-D printing:</a:t>
            </a:r>
            <a:endParaRPr lang="en-US" sz="2400" dirty="0">
              <a:solidFill>
                <a:srgbClr val="666699"/>
              </a:solidFill>
              <a:latin typeface="Arial" charset="0"/>
              <a:ea typeface="ＭＳ Ｐゴシック" charset="0"/>
              <a:sym typeface="Arial" charset="0"/>
            </a:endParaRPr>
          </a:p>
          <a:p>
            <a:pPr marL="703263" lvl="1" indent="-341313" algn="l">
              <a:spcBef>
                <a:spcPts val="500"/>
              </a:spcBef>
              <a:buClr>
                <a:srgbClr val="E40B2A"/>
              </a:buClr>
              <a:buSzPct val="64000"/>
              <a:buFont typeface="Wingdings" charset="0"/>
              <a:buChar char="l"/>
            </a:pPr>
            <a:r>
              <a:rPr lang="en-US" sz="2000" dirty="0">
                <a:solidFill>
                  <a:srgbClr val="2A2A40"/>
                </a:solidFill>
                <a:latin typeface="Arial" charset="0"/>
                <a:ea typeface="ＭＳ Ｐゴシック" charset="0"/>
                <a:sym typeface="Arial" charset="0"/>
              </a:rPr>
              <a:t>Better quality</a:t>
            </a:r>
            <a:endParaRPr lang="en-US" sz="2400" dirty="0">
              <a:solidFill>
                <a:srgbClr val="666699"/>
              </a:solidFill>
              <a:latin typeface="Arial" charset="0"/>
              <a:ea typeface="ＭＳ Ｐゴシック" charset="0"/>
              <a:sym typeface="Arial" charset="0"/>
            </a:endParaRPr>
          </a:p>
          <a:p>
            <a:pPr marL="703263" lvl="1" indent="-341313" algn="l">
              <a:spcBef>
                <a:spcPts val="500"/>
              </a:spcBef>
              <a:buClr>
                <a:srgbClr val="E40B2A"/>
              </a:buClr>
              <a:buSzPct val="64000"/>
              <a:buFont typeface="Wingdings" charset="0"/>
              <a:buChar char="l"/>
            </a:pPr>
            <a:r>
              <a:rPr lang="en-US" sz="2000" dirty="0">
                <a:solidFill>
                  <a:srgbClr val="2A2A40"/>
                </a:solidFill>
                <a:latin typeface="Arial" charset="0"/>
                <a:ea typeface="ＭＳ Ｐゴシック" charset="0"/>
                <a:sym typeface="Arial" charset="0"/>
              </a:rPr>
              <a:t>More innovative design</a:t>
            </a:r>
            <a:endParaRPr lang="en-US" sz="2400" dirty="0">
              <a:solidFill>
                <a:srgbClr val="666699"/>
              </a:solidFill>
              <a:latin typeface="Arial" charset="0"/>
              <a:ea typeface="ＭＳ Ｐゴシック" charset="0"/>
              <a:sym typeface="Arial" charset="0"/>
            </a:endParaRPr>
          </a:p>
          <a:p>
            <a:pPr marL="703263" lvl="1" indent="-341313" algn="l">
              <a:spcBef>
                <a:spcPts val="500"/>
              </a:spcBef>
              <a:buClr>
                <a:srgbClr val="E40B2A"/>
              </a:buClr>
              <a:buSzPct val="64000"/>
              <a:buFont typeface="Wingdings" charset="0"/>
              <a:buChar char="l"/>
            </a:pPr>
            <a:r>
              <a:rPr lang="en-US" sz="2000" dirty="0">
                <a:solidFill>
                  <a:srgbClr val="2A2A40"/>
                </a:solidFill>
                <a:latin typeface="Arial" charset="0"/>
                <a:ea typeface="ＭＳ Ｐゴシック" charset="0"/>
                <a:sym typeface="Arial" charset="0"/>
              </a:rPr>
              <a:t>More rapid production</a:t>
            </a:r>
            <a:endParaRPr lang="en-US" sz="2400" dirty="0">
              <a:solidFill>
                <a:srgbClr val="666699"/>
              </a:solidFill>
              <a:latin typeface="Arial" charset="0"/>
              <a:ea typeface="ＭＳ Ｐゴシック" charset="0"/>
              <a:sym typeface="Arial" charset="0"/>
            </a:endParaRPr>
          </a:p>
          <a:p>
            <a:pPr marL="703263" lvl="1" indent="-341313" algn="l">
              <a:spcBef>
                <a:spcPts val="500"/>
              </a:spcBef>
              <a:buClr>
                <a:srgbClr val="E40B2A"/>
              </a:buClr>
              <a:buSzPct val="64000"/>
              <a:buFont typeface="Wingdings" charset="0"/>
              <a:buChar char="l"/>
            </a:pPr>
            <a:r>
              <a:rPr lang="en-US" sz="2000" dirty="0">
                <a:solidFill>
                  <a:srgbClr val="2A2A40"/>
                </a:solidFill>
                <a:latin typeface="Arial" charset="0"/>
                <a:ea typeface="ＭＳ Ｐゴシック" charset="0"/>
                <a:sym typeface="Arial" charset="0"/>
              </a:rPr>
              <a:t>Lower cost for high-tech fabricated metal parts than conventional and overseas production</a:t>
            </a:r>
          </a:p>
        </p:txBody>
      </p:sp>
      <p:sp>
        <p:nvSpPr>
          <p:cNvPr id="93189" name="Rectangle 5"/>
          <p:cNvSpPr>
            <a:spLocks/>
          </p:cNvSpPr>
          <p:nvPr/>
        </p:nvSpPr>
        <p:spPr bwMode="auto">
          <a:xfrm>
            <a:off x="152400" y="6172200"/>
            <a:ext cx="8928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Rana Foroohar and Bill Saporito.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Made in the U.S.A.</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a:t>
            </a:r>
            <a:r>
              <a:rPr lang="en-US" altLang="ja-JP" sz="1100">
                <a:solidFill>
                  <a:srgbClr val="190104"/>
                </a:solidFill>
                <a:latin typeface="Arial Italic" charset="0"/>
                <a:ea typeface="Arial Italic" charset="0"/>
                <a:cs typeface="Arial Italic" charset="0"/>
                <a:sym typeface="Arial Italic" charset="0"/>
              </a:rPr>
              <a:t>Time Business</a:t>
            </a:r>
            <a:r>
              <a:rPr lang="en-US" altLang="ja-JP" sz="1100">
                <a:solidFill>
                  <a:srgbClr val="190104"/>
                </a:solidFill>
                <a:latin typeface="Arial" charset="0"/>
                <a:ea typeface="Arial" charset="0"/>
                <a:cs typeface="Arial" charset="0"/>
                <a:sym typeface="Arial" charset="0"/>
              </a:rPr>
              <a:t>, April 22, 2013. http://business.time.com/made-in-the-u-s-a/#photos.</a:t>
            </a:r>
            <a:endParaRPr lang="en-US" sz="1100">
              <a:solidFill>
                <a:srgbClr val="190104"/>
              </a:solidFill>
              <a:latin typeface="Arial" charset="0"/>
              <a:ea typeface="Arial" charset="0"/>
              <a:cs typeface="Arial" charset="0"/>
              <a:sym typeface="Arial" charset="0"/>
            </a:endParaRPr>
          </a:p>
        </p:txBody>
      </p:sp>
      <p:pic>
        <p:nvPicPr>
          <p:cNvPr id="93190" name="Picture 6"/>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334000" y="609600"/>
            <a:ext cx="35687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728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C827BD1E-740F-5A41-AD72-FEEF50EBC81B}" type="slidenum">
              <a:rPr lang="en-US" sz="1800" smtClean="0">
                <a:solidFill>
                  <a:srgbClr val="000000"/>
                </a:solidFill>
                <a:latin typeface="Times New Roman" charset="0"/>
                <a:cs typeface="Times New Roman" charset="0"/>
                <a:sym typeface="Times New Roman" charset="0"/>
              </a:rPr>
              <a:pPr algn="r">
                <a:defRPr/>
              </a:pPr>
              <a:t>74</a:t>
            </a:fld>
            <a:endParaRPr lang="en-US" sz="1800" smtClean="0">
              <a:solidFill>
                <a:srgbClr val="000000"/>
              </a:solidFill>
              <a:latin typeface="Times New Roman" charset="0"/>
              <a:cs typeface="Times New Roman" charset="0"/>
              <a:sym typeface="Times New Roman" charset="0"/>
            </a:endParaRPr>
          </a:p>
        </p:txBody>
      </p:sp>
      <p:sp>
        <p:nvSpPr>
          <p:cNvPr id="95235" name="Rectangle 3"/>
          <p:cNvSpPr>
            <a:spLocks/>
          </p:cNvSpPr>
          <p:nvPr/>
        </p:nvSpPr>
        <p:spPr bwMode="auto">
          <a:xfrm>
            <a:off x="381000" y="-4763"/>
            <a:ext cx="79375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3D Printing</a:t>
            </a:r>
          </a:p>
        </p:txBody>
      </p:sp>
      <p:sp>
        <p:nvSpPr>
          <p:cNvPr id="95236" name="Rectangle 4"/>
          <p:cNvSpPr>
            <a:spLocks/>
          </p:cNvSpPr>
          <p:nvPr/>
        </p:nvSpPr>
        <p:spPr bwMode="auto">
          <a:xfrm>
            <a:off x="152400" y="2057400"/>
            <a:ext cx="88519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Pittsburgh, PA</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69000"/>
              <a:buFont typeface="Wingdings" charset="0"/>
              <a:buChar char="l"/>
            </a:pPr>
            <a:r>
              <a:rPr lang="en-US" sz="2800" dirty="0">
                <a:solidFill>
                  <a:srgbClr val="2A2A40"/>
                </a:solidFill>
                <a:latin typeface="Arial" charset="0"/>
                <a:ea typeface="ＭＳ Ｐゴシック" charset="0"/>
                <a:sym typeface="Arial" charset="0"/>
              </a:rPr>
              <a:t>New industry, new factory jobs</a:t>
            </a:r>
            <a:endParaRPr lang="en-US" sz="2400" dirty="0">
              <a:solidFill>
                <a:srgbClr val="666699"/>
              </a:solidFill>
              <a:latin typeface="Arial" charset="0"/>
              <a:ea typeface="ＭＳ Ｐゴシック" charset="0"/>
              <a:sym typeface="Arial" charset="0"/>
            </a:endParaRPr>
          </a:p>
          <a:p>
            <a:pPr marL="703263" lvl="1" indent="-341313" algn="l">
              <a:spcBef>
                <a:spcPts val="600"/>
              </a:spcBef>
              <a:buClr>
                <a:srgbClr val="E40B2A"/>
              </a:buClr>
              <a:buSzPct val="64000"/>
              <a:buFont typeface="Wingdings" charset="0"/>
              <a:buChar char="l"/>
            </a:pPr>
            <a:r>
              <a:rPr lang="en-US" sz="2400" dirty="0">
                <a:solidFill>
                  <a:srgbClr val="2A2A40"/>
                </a:solidFill>
                <a:latin typeface="Arial" charset="0"/>
                <a:ea typeface="ＭＳ Ｐゴシック" charset="0"/>
                <a:sym typeface="Arial" charset="0"/>
              </a:rPr>
              <a:t>Though fewer overall jobs, require higher-level skills</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69000"/>
              <a:buFont typeface="Wingdings" charset="0"/>
              <a:buChar char="l"/>
            </a:pPr>
            <a:r>
              <a:rPr lang="en-US" sz="2800" dirty="0">
                <a:solidFill>
                  <a:srgbClr val="2A2A40"/>
                </a:solidFill>
                <a:latin typeface="Arial" charset="0"/>
                <a:ea typeface="ＭＳ Ｐゴシック" charset="0"/>
                <a:sym typeface="Arial" charset="0"/>
              </a:rPr>
              <a:t>Better quality, more innovative design, more rapid production, lower cost for high-tech fabricated metal parts than conventional and overseas production</a:t>
            </a:r>
          </a:p>
        </p:txBody>
      </p:sp>
      <p:sp>
        <p:nvSpPr>
          <p:cNvPr id="95237" name="Rectangle 5"/>
          <p:cNvSpPr>
            <a:spLocks/>
          </p:cNvSpPr>
          <p:nvPr/>
        </p:nvSpPr>
        <p:spPr bwMode="auto">
          <a:xfrm>
            <a:off x="152400" y="6172200"/>
            <a:ext cx="8928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Rana Foroohar and Bill Saporito.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Made in the U.S.A.</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a:t>
            </a:r>
            <a:r>
              <a:rPr lang="en-US" altLang="ja-JP" sz="1100">
                <a:solidFill>
                  <a:srgbClr val="190104"/>
                </a:solidFill>
                <a:latin typeface="Arial Italic" charset="0"/>
                <a:ea typeface="Arial Italic" charset="0"/>
                <a:cs typeface="Arial Italic" charset="0"/>
                <a:sym typeface="Arial Italic" charset="0"/>
              </a:rPr>
              <a:t>Time Business</a:t>
            </a:r>
            <a:r>
              <a:rPr lang="en-US" altLang="ja-JP" sz="1100">
                <a:solidFill>
                  <a:srgbClr val="190104"/>
                </a:solidFill>
                <a:latin typeface="Arial" charset="0"/>
                <a:ea typeface="Arial" charset="0"/>
                <a:cs typeface="Arial" charset="0"/>
                <a:sym typeface="Arial" charset="0"/>
              </a:rPr>
              <a:t>, April 22, 2013. http://business.time.com/made-in-the-u-s-a/#photos.</a:t>
            </a:r>
            <a:endParaRPr lang="en-US" sz="1100">
              <a:solidFill>
                <a:srgbClr val="190104"/>
              </a:solidFill>
              <a:latin typeface="Arial" charset="0"/>
              <a:ea typeface="Arial" charset="0"/>
              <a:cs typeface="Arial" charset="0"/>
              <a:sym typeface="Arial" charset="0"/>
            </a:endParaRPr>
          </a:p>
        </p:txBody>
      </p:sp>
      <p:pic>
        <p:nvPicPr>
          <p:cNvPr id="9523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35563" y="635000"/>
            <a:ext cx="40005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830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AF6E2CB4-ED98-0D4F-B761-5384352C8660}" type="slidenum">
              <a:rPr lang="en-US" sz="1800" smtClean="0">
                <a:solidFill>
                  <a:srgbClr val="000000"/>
                </a:solidFill>
                <a:latin typeface="Times New Roman" charset="0"/>
                <a:cs typeface="Times New Roman" charset="0"/>
                <a:sym typeface="Times New Roman" charset="0"/>
              </a:rPr>
              <a:pPr algn="r">
                <a:defRPr/>
              </a:pPr>
              <a:t>75</a:t>
            </a:fld>
            <a:endParaRPr lang="en-US" sz="1800" smtClean="0">
              <a:solidFill>
                <a:srgbClr val="000000"/>
              </a:solidFill>
              <a:latin typeface="Times New Roman" charset="0"/>
              <a:cs typeface="Times New Roman" charset="0"/>
              <a:sym typeface="Times New Roman" charset="0"/>
            </a:endParaRPr>
          </a:p>
        </p:txBody>
      </p:sp>
      <p:sp>
        <p:nvSpPr>
          <p:cNvPr id="98307" name="Rectangle 3"/>
          <p:cNvSpPr>
            <a:spLocks noGrp="1" noChangeArrowheads="1"/>
          </p:cNvSpPr>
          <p:nvPr>
            <p:ph type="title"/>
          </p:nvPr>
        </p:nvSpPr>
        <p:spPr>
          <a:xfrm>
            <a:off x="1943100" y="0"/>
            <a:ext cx="5334000" cy="1200150"/>
          </a:xfrm>
        </p:spPr>
        <p:txBody>
          <a:bodyPr/>
          <a:lstStyle/>
          <a:p>
            <a:pPr algn="ctr" eaLnBrk="1" hangingPunct="1">
              <a:tabLst>
                <a:tab pos="723900" algn="l"/>
                <a:tab pos="1447800" algn="l"/>
                <a:tab pos="2171700" algn="l"/>
                <a:tab pos="2895600" algn="l"/>
                <a:tab pos="3619500" algn="l"/>
                <a:tab pos="4343400" algn="l"/>
                <a:tab pos="5067300" algn="l"/>
              </a:tabLst>
              <a:defRPr/>
            </a:pPr>
            <a:r>
              <a:rPr lang="en-US" sz="3200" dirty="0" smtClean="0">
                <a:solidFill>
                  <a:srgbClr val="2A2A40"/>
                </a:solidFill>
              </a:rPr>
              <a:t>Aircraft</a:t>
            </a:r>
            <a:br>
              <a:rPr lang="en-US" sz="3200" dirty="0" smtClean="0">
                <a:solidFill>
                  <a:srgbClr val="2A2A40"/>
                </a:solidFill>
              </a:rPr>
            </a:br>
            <a:r>
              <a:rPr lang="en-US" sz="3200" dirty="0" smtClean="0">
                <a:solidFill>
                  <a:srgbClr val="2A2A40"/>
                </a:solidFill>
              </a:rPr>
              <a:t>(</a:t>
            </a:r>
            <a:r>
              <a:rPr lang="en-US" sz="3200" dirty="0">
                <a:solidFill>
                  <a:srgbClr val="2A2A40"/>
                </a:solidFill>
                <a:latin typeface="Arial" charset="0"/>
                <a:ea typeface="ＭＳ Ｐゴシック" charset="0"/>
              </a:rPr>
              <a:t>Foreign Direct Investment</a:t>
            </a:r>
            <a:r>
              <a:rPr lang="en-US" sz="3200" dirty="0" smtClean="0">
                <a:solidFill>
                  <a:srgbClr val="2A2A40"/>
                </a:solidFill>
              </a:rPr>
              <a:t>)</a:t>
            </a:r>
          </a:p>
        </p:txBody>
      </p:sp>
      <p:sp>
        <p:nvSpPr>
          <p:cNvPr id="96260" name="Rectangle 4"/>
          <p:cNvSpPr>
            <a:spLocks/>
          </p:cNvSpPr>
          <p:nvPr/>
        </p:nvSpPr>
        <p:spPr bwMode="auto">
          <a:xfrm>
            <a:off x="7938" y="2500313"/>
            <a:ext cx="8851900"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654050" indent="-273050" algn="l">
              <a:buClr>
                <a:srgbClr val="E40B2A"/>
              </a:buClr>
              <a:buSzPct val="69000"/>
              <a:buFont typeface="Arial" charset="0"/>
              <a:buChar char="●"/>
            </a:pPr>
            <a:r>
              <a:rPr lang="en-US" sz="2800" dirty="0">
                <a:latin typeface="Arial" charset="0"/>
                <a:ea typeface="ＭＳ Ｐゴシック" charset="0"/>
                <a:sym typeface="Arial" charset="0"/>
              </a:rPr>
              <a:t>Germany to Montrose, CO</a:t>
            </a:r>
          </a:p>
          <a:p>
            <a:pPr marL="654050" indent="-273050" algn="l">
              <a:spcBef>
                <a:spcPts val="400"/>
              </a:spcBef>
              <a:buClr>
                <a:srgbClr val="E40B2A"/>
              </a:buClr>
              <a:buSzPct val="69000"/>
              <a:buFont typeface="Arial" charset="0"/>
              <a:buChar char="●"/>
            </a:pPr>
            <a:r>
              <a:rPr lang="en-US" sz="2800" dirty="0">
                <a:latin typeface="Arial" charset="0"/>
                <a:ea typeface="ＭＳ Ｐゴシック" charset="0"/>
                <a:sym typeface="Arial" charset="0"/>
              </a:rPr>
              <a:t>200 jobs</a:t>
            </a:r>
          </a:p>
        </p:txBody>
      </p:sp>
      <p:sp>
        <p:nvSpPr>
          <p:cNvPr id="96261" name="Rectangle 5"/>
          <p:cNvSpPr>
            <a:spLocks/>
          </p:cNvSpPr>
          <p:nvPr/>
        </p:nvSpPr>
        <p:spPr bwMode="auto">
          <a:xfrm>
            <a:off x="228600" y="6172200"/>
            <a:ext cx="8775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100">
                <a:solidFill>
                  <a:srgbClr val="190104"/>
                </a:solidFill>
                <a:latin typeface="Arial" charset="0"/>
                <a:ea typeface="ＭＳ Ｐゴシック" charset="0"/>
                <a:sym typeface="Arial" charset="0"/>
              </a:rPr>
              <a:t>Sources: http://www.areadevelopment.com/newsitems/7-27-2010/extra-montrose-colorado-aircraft07272.shtml</a:t>
            </a:r>
          </a:p>
        </p:txBody>
      </p:sp>
      <p:pic>
        <p:nvPicPr>
          <p:cNvPr id="96262"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48400" y="1200150"/>
            <a:ext cx="26670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035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F3FB061B-2D41-BA43-A321-E21297A83D98}" type="slidenum">
              <a:rPr lang="en-US" sz="1800" smtClean="0">
                <a:solidFill>
                  <a:srgbClr val="000000"/>
                </a:solidFill>
                <a:latin typeface="Times New Roman" charset="0"/>
                <a:cs typeface="Times New Roman" charset="0"/>
                <a:sym typeface="Times New Roman" charset="0"/>
              </a:rPr>
              <a:pPr algn="r">
                <a:defRPr/>
              </a:pPr>
              <a:t>76</a:t>
            </a:fld>
            <a:endParaRPr lang="en-US" sz="1800" smtClean="0">
              <a:solidFill>
                <a:srgbClr val="000000"/>
              </a:solidFill>
              <a:latin typeface="Times New Roman" charset="0"/>
              <a:cs typeface="Times New Roman" charset="0"/>
              <a:sym typeface="Times New Roman" charset="0"/>
            </a:endParaRPr>
          </a:p>
        </p:txBody>
      </p:sp>
      <p:sp>
        <p:nvSpPr>
          <p:cNvPr id="100355" name="Rectangle 3"/>
          <p:cNvSpPr>
            <a:spLocks noGrp="1" noChangeArrowheads="1"/>
          </p:cNvSpPr>
          <p:nvPr>
            <p:ph type="title"/>
          </p:nvPr>
        </p:nvSpPr>
        <p:spPr>
          <a:xfrm>
            <a:off x="1654175" y="0"/>
            <a:ext cx="6146800" cy="5334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High-End Sleeping Bags</a:t>
            </a:r>
          </a:p>
        </p:txBody>
      </p:sp>
      <p:sp>
        <p:nvSpPr>
          <p:cNvPr id="98308" name="Rectangle 4"/>
          <p:cNvSpPr>
            <a:spLocks/>
          </p:cNvSpPr>
          <p:nvPr/>
        </p:nvSpPr>
        <p:spPr bwMode="auto">
          <a:xfrm>
            <a:off x="152400" y="1901825"/>
            <a:ext cx="88519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China to Haleyville, AL</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20 jobs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33% production increase</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Tariffs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Skilled workforce</a:t>
            </a:r>
          </a:p>
        </p:txBody>
      </p:sp>
      <p:sp>
        <p:nvSpPr>
          <p:cNvPr id="98309" name="Rectangle 5"/>
          <p:cNvSpPr>
            <a:spLocks/>
          </p:cNvSpPr>
          <p:nvPr/>
        </p:nvSpPr>
        <p:spPr bwMode="auto">
          <a:xfrm>
            <a:off x="198438" y="5943600"/>
            <a:ext cx="8775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a:ea typeface="ＭＳ Ｐゴシック" charset="0"/>
                <a:cs typeface="Arial"/>
                <a:sym typeface="Arial" charset="0"/>
              </a:rPr>
              <a:t>Source: Mark </a:t>
            </a:r>
            <a:r>
              <a:rPr lang="en-US" sz="1100" dirty="0" err="1">
                <a:solidFill>
                  <a:srgbClr val="190104"/>
                </a:solidFill>
                <a:latin typeface="Arial"/>
                <a:ea typeface="ＭＳ Ｐゴシック" charset="0"/>
                <a:cs typeface="Arial"/>
                <a:sym typeface="Arial" charset="0"/>
              </a:rPr>
              <a:t>Shortt</a:t>
            </a:r>
            <a:r>
              <a:rPr lang="en-US" sz="1100" dirty="0">
                <a:solidFill>
                  <a:srgbClr val="190104"/>
                </a:solidFill>
                <a:latin typeface="Arial"/>
                <a:ea typeface="ＭＳ Ｐゴシック" charset="0"/>
                <a:cs typeface="Arial"/>
                <a:sym typeface="Arial" charset="0"/>
              </a:rPr>
              <a:t>, </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Yes, You Can Go Home Again, Say Some Manufacturers.</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Design2Part Magazine. January 1, 2010.</a:t>
            </a:r>
            <a:endParaRPr lang="en-US" altLang="ja-JP" sz="1100" dirty="0">
              <a:latin typeface="Arial"/>
              <a:ea typeface="Lucida Grande" charset="0"/>
              <a:cs typeface="Arial"/>
              <a:sym typeface="Arial" charset="0"/>
            </a:endParaRPr>
          </a:p>
          <a:p>
            <a:pPr algn="l"/>
            <a:r>
              <a:rPr lang="ja-JP" altLang="en-US" sz="1100" dirty="0">
                <a:solidFill>
                  <a:srgbClr val="190104"/>
                </a:solidFill>
                <a:latin typeface="Arial"/>
                <a:ea typeface="ＭＳ Ｐゴシック" charset="0"/>
                <a:cs typeface="Arial"/>
                <a:sym typeface="Arial" charset="0"/>
              </a:rPr>
              <a:t>“</a:t>
            </a:r>
            <a:r>
              <a:rPr lang="en-US" altLang="ja-JP" sz="1100" dirty="0" err="1">
                <a:solidFill>
                  <a:srgbClr val="190104"/>
                </a:solidFill>
                <a:latin typeface="Arial"/>
                <a:ea typeface="Arial" charset="0"/>
                <a:cs typeface="Arial"/>
                <a:sym typeface="Arial" charset="0"/>
              </a:rPr>
              <a:t>Exxel</a:t>
            </a:r>
            <a:r>
              <a:rPr lang="en-US" altLang="ja-JP" sz="1100" dirty="0">
                <a:solidFill>
                  <a:srgbClr val="190104"/>
                </a:solidFill>
                <a:latin typeface="Arial"/>
                <a:ea typeface="Arial" charset="0"/>
                <a:cs typeface="Arial"/>
                <a:sym typeface="Arial" charset="0"/>
              </a:rPr>
              <a:t> Outdoors expanding Haleyville, Alabama, production after tariff law expires.</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Area Development, December 28, 2010.</a:t>
            </a:r>
            <a:endParaRPr lang="en-US" sz="1100" dirty="0">
              <a:solidFill>
                <a:srgbClr val="190104"/>
              </a:solidFill>
              <a:latin typeface="Arial"/>
              <a:ea typeface="Arial" charset="0"/>
              <a:cs typeface="Arial"/>
              <a:sym typeface="Arial" charset="0"/>
            </a:endParaRPr>
          </a:p>
        </p:txBody>
      </p:sp>
      <p:pic>
        <p:nvPicPr>
          <p:cNvPr id="9831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0" y="619125"/>
            <a:ext cx="222567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137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C5C75C4A-763A-9447-8731-B61599C5263F}" type="slidenum">
              <a:rPr lang="en-US" sz="1800" smtClean="0">
                <a:solidFill>
                  <a:srgbClr val="000000"/>
                </a:solidFill>
                <a:latin typeface="Times New Roman" charset="0"/>
                <a:cs typeface="Times New Roman" charset="0"/>
                <a:sym typeface="Times New Roman" charset="0"/>
              </a:rPr>
              <a:pPr algn="r">
                <a:defRPr/>
              </a:pPr>
              <a:t>77</a:t>
            </a:fld>
            <a:endParaRPr lang="en-US" sz="1800" smtClean="0">
              <a:solidFill>
                <a:srgbClr val="000000"/>
              </a:solidFill>
              <a:latin typeface="Times New Roman" charset="0"/>
              <a:cs typeface="Times New Roman" charset="0"/>
              <a:sym typeface="Times New Roman" charset="0"/>
            </a:endParaRPr>
          </a:p>
        </p:txBody>
      </p:sp>
      <p:sp>
        <p:nvSpPr>
          <p:cNvPr id="99331" name="Rectangle 3"/>
          <p:cNvSpPr>
            <a:spLocks/>
          </p:cNvSpPr>
          <p:nvPr/>
        </p:nvSpPr>
        <p:spPr bwMode="auto">
          <a:xfrm>
            <a:off x="152400" y="1282700"/>
            <a:ext cx="885190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Athens, Greece to Johnstown, NY in 2005</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Initial $27 million investment, $200 million total</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Initially employed 60 workers; currently employs 250 and expects to hire additional 150</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Government incentives</a:t>
            </a:r>
            <a:endParaRPr lang="en-US" sz="20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Proximity to market</a:t>
            </a:r>
            <a:endParaRPr lang="en-US" sz="20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000" dirty="0">
                <a:solidFill>
                  <a:srgbClr val="2A2A40"/>
                </a:solidFill>
                <a:latin typeface="Arial" charset="0"/>
                <a:ea typeface="ＭＳ Ｐゴシック" charset="0"/>
                <a:sym typeface="Arial" charset="0"/>
              </a:rPr>
              <a:t>Proximity to raw materials (milk)</a:t>
            </a:r>
            <a:endParaRPr lang="en-US" sz="20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Largest of FAGE</a:t>
            </a:r>
            <a:r>
              <a:rPr lang="ja-JP" altLang="en-US" sz="2400" dirty="0">
                <a:solidFill>
                  <a:srgbClr val="2A2A40"/>
                </a:solidFill>
                <a:latin typeface="Arial" charset="0"/>
                <a:ea typeface="ＭＳ Ｐゴシック" charset="0"/>
                <a:sym typeface="Arial" charset="0"/>
              </a:rPr>
              <a:t>’</a:t>
            </a:r>
            <a:r>
              <a:rPr lang="en-US" altLang="ja-JP" sz="2400" dirty="0">
                <a:solidFill>
                  <a:srgbClr val="2A2A40"/>
                </a:solidFill>
                <a:latin typeface="Arial" charset="0"/>
                <a:ea typeface="Arial" charset="0"/>
                <a:cs typeface="Arial" charset="0"/>
                <a:sym typeface="Arial" charset="0"/>
              </a:rPr>
              <a:t>s production facilities</a:t>
            </a:r>
            <a:endParaRPr lang="en-US" altLang="ja-JP" sz="2400" dirty="0">
              <a:solidFill>
                <a:srgbClr val="666699"/>
              </a:solidFill>
              <a:latin typeface="Arial" charset="0"/>
              <a:ea typeface="Lucida Grande" charset="0"/>
              <a:cs typeface="Lucida Grande" charset="0"/>
              <a:sym typeface="Arial" charset="0"/>
            </a:endParaRPr>
          </a:p>
          <a:p>
            <a:pPr marL="303213" indent="-303213" algn="l">
              <a:spcBef>
                <a:spcPts val="600"/>
              </a:spcBef>
              <a:buClr>
                <a:srgbClr val="E40B2A"/>
              </a:buClr>
              <a:buSzPct val="80000"/>
              <a:buFont typeface="Wingdings" charset="0"/>
              <a:buChar char="l"/>
            </a:pPr>
            <a:r>
              <a:rPr lang="en-US" sz="2400" dirty="0">
                <a:solidFill>
                  <a:srgbClr val="2A2A40"/>
                </a:solidFill>
                <a:latin typeface="Arial" charset="0"/>
                <a:ea typeface="Arial" charset="0"/>
                <a:cs typeface="Arial" charset="0"/>
                <a:sym typeface="Arial" charset="0"/>
              </a:rPr>
              <a:t>Since opening in 2008, plant</a:t>
            </a:r>
            <a:r>
              <a:rPr lang="ja-JP" altLang="en-US" sz="2400" dirty="0">
                <a:solidFill>
                  <a:srgbClr val="2A2A40"/>
                </a:solidFill>
                <a:latin typeface="Arial" charset="0"/>
                <a:ea typeface="ＭＳ Ｐゴシック" charset="0"/>
                <a:sym typeface="Arial" charset="0"/>
              </a:rPr>
              <a:t>’</a:t>
            </a:r>
            <a:r>
              <a:rPr lang="en-US" altLang="ja-JP" sz="2400" dirty="0">
                <a:solidFill>
                  <a:srgbClr val="2A2A40"/>
                </a:solidFill>
                <a:latin typeface="Arial" charset="0"/>
                <a:ea typeface="Arial" charset="0"/>
                <a:cs typeface="Arial" charset="0"/>
                <a:sym typeface="Arial" charset="0"/>
              </a:rPr>
              <a:t>s production has increased more than tenfold</a:t>
            </a:r>
            <a:endParaRPr lang="en-US" sz="2400" dirty="0">
              <a:solidFill>
                <a:srgbClr val="2A2A40"/>
              </a:solidFill>
              <a:latin typeface="Arial" charset="0"/>
              <a:ea typeface="Arial" charset="0"/>
              <a:cs typeface="Arial" charset="0"/>
              <a:sym typeface="Arial" charset="0"/>
            </a:endParaRPr>
          </a:p>
        </p:txBody>
      </p:sp>
      <p:sp>
        <p:nvSpPr>
          <p:cNvPr id="99332" name="Rectangle 4"/>
          <p:cNvSpPr>
            <a:spLocks/>
          </p:cNvSpPr>
          <p:nvPr/>
        </p:nvSpPr>
        <p:spPr bwMode="auto">
          <a:xfrm>
            <a:off x="152400" y="5949950"/>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a:ea typeface="ＭＳ Ｐゴシック" charset="0"/>
                <a:cs typeface="Arial"/>
                <a:sym typeface="Arial" charset="0"/>
              </a:rPr>
              <a:t>Source: Adam </a:t>
            </a:r>
            <a:r>
              <a:rPr lang="en-US" sz="1100" dirty="0" err="1">
                <a:solidFill>
                  <a:srgbClr val="190104"/>
                </a:solidFill>
                <a:latin typeface="Arial"/>
                <a:ea typeface="ＭＳ Ｐゴシック" charset="0"/>
                <a:cs typeface="Arial"/>
                <a:sym typeface="Arial" charset="0"/>
              </a:rPr>
              <a:t>Sichko</a:t>
            </a:r>
            <a:r>
              <a:rPr lang="en-US" sz="1100" dirty="0">
                <a:solidFill>
                  <a:srgbClr val="190104"/>
                </a:solidFill>
                <a:latin typeface="Arial"/>
                <a:ea typeface="ＭＳ Ｐゴシック" charset="0"/>
                <a:cs typeface="Arial"/>
                <a:sym typeface="Arial" charset="0"/>
              </a:rPr>
              <a:t>, </a:t>
            </a:r>
            <a:r>
              <a:rPr lang="en-US" sz="1100" dirty="0">
                <a:solidFill>
                  <a:srgbClr val="190104"/>
                </a:solidFill>
                <a:latin typeface="Arial"/>
                <a:ea typeface="ＭＳ Ｐゴシック" charset="0"/>
                <a:cs typeface="Arial"/>
                <a:sym typeface="Arial Italic" charset="0"/>
              </a:rPr>
              <a:t>Albany Business Review</a:t>
            </a:r>
            <a:r>
              <a:rPr lang="en-US" sz="1100" dirty="0">
                <a:solidFill>
                  <a:srgbClr val="190104"/>
                </a:solidFill>
                <a:latin typeface="Arial"/>
                <a:ea typeface="ＭＳ Ｐゴシック" charset="0"/>
                <a:cs typeface="Arial"/>
                <a:sym typeface="Arial" charset="0"/>
              </a:rPr>
              <a:t>. </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Investors bet big on NY yogurt.</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September 13, 2013.</a:t>
            </a:r>
            <a:endParaRPr lang="en-US" altLang="ja-JP" sz="1100" dirty="0">
              <a:solidFill>
                <a:srgbClr val="666699"/>
              </a:solidFill>
              <a:latin typeface="Arial"/>
              <a:ea typeface="Lucida Grande" charset="0"/>
              <a:cs typeface="Arial"/>
              <a:sym typeface="Arial" charset="0"/>
            </a:endParaRPr>
          </a:p>
          <a:p>
            <a:pPr algn="l"/>
            <a:r>
              <a:rPr lang="en-US" sz="1100" dirty="0">
                <a:solidFill>
                  <a:srgbClr val="190104"/>
                </a:solidFill>
                <a:latin typeface="Arial"/>
                <a:ea typeface="Arial Italic" charset="0"/>
                <a:cs typeface="Arial"/>
                <a:sym typeface="Arial Italic" charset="0"/>
              </a:rPr>
              <a:t>Albany Business Review</a:t>
            </a:r>
            <a:r>
              <a:rPr lang="en-US" sz="1100" dirty="0">
                <a:solidFill>
                  <a:srgbClr val="190104"/>
                </a:solidFill>
                <a:latin typeface="Arial"/>
                <a:ea typeface="Arial" charset="0"/>
                <a:cs typeface="Arial"/>
                <a:sym typeface="Arial" charset="0"/>
              </a:rPr>
              <a:t>. </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Greek dairy company to build Johnstown plant in spring.</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April 1, 2005.</a:t>
            </a:r>
            <a:endParaRPr lang="en-US" altLang="ja-JP" sz="1100" dirty="0">
              <a:solidFill>
                <a:srgbClr val="666699"/>
              </a:solidFill>
              <a:latin typeface="Arial"/>
              <a:ea typeface="Lucida Grande" charset="0"/>
              <a:cs typeface="Arial"/>
              <a:sym typeface="Arial" charset="0"/>
            </a:endParaRPr>
          </a:p>
          <a:p>
            <a:pPr algn="l"/>
            <a:r>
              <a:rPr lang="en-US" sz="1100" dirty="0">
                <a:solidFill>
                  <a:srgbClr val="190104"/>
                </a:solidFill>
                <a:latin typeface="Arial"/>
                <a:ea typeface="Arial Italic" charset="0"/>
                <a:cs typeface="Arial"/>
                <a:sym typeface="Arial Italic" charset="0"/>
              </a:rPr>
              <a:t>FAGE</a:t>
            </a:r>
            <a:r>
              <a:rPr lang="en-US" sz="1100" dirty="0">
                <a:solidFill>
                  <a:srgbClr val="190104"/>
                </a:solidFill>
                <a:latin typeface="Arial"/>
                <a:ea typeface="Arial" charset="0"/>
                <a:cs typeface="Arial"/>
                <a:sym typeface="Arial" charset="0"/>
              </a:rPr>
              <a:t>. The FAGE Story. </a:t>
            </a:r>
            <a:r>
              <a:rPr lang="en-US" sz="1100" dirty="0">
                <a:latin typeface="Arial"/>
                <a:ea typeface="Arial" charset="0"/>
                <a:cs typeface="Arial"/>
                <a:sym typeface="Arial" charset="0"/>
              </a:rPr>
              <a:t>http://company.usa.fage.eu/fage-story</a:t>
            </a:r>
            <a:r>
              <a:rPr lang="en-US" sz="1100" dirty="0">
                <a:solidFill>
                  <a:srgbClr val="190104"/>
                </a:solidFill>
                <a:latin typeface="Arial"/>
                <a:ea typeface="Arial" charset="0"/>
                <a:cs typeface="Arial"/>
                <a:sym typeface="Arial" charset="0"/>
              </a:rPr>
              <a:t>. </a:t>
            </a:r>
            <a:endParaRPr lang="en-US" sz="1100" dirty="0">
              <a:solidFill>
                <a:srgbClr val="666699"/>
              </a:solidFill>
              <a:latin typeface="Arial"/>
              <a:ea typeface="Lucida Grande" charset="0"/>
              <a:cs typeface="Arial"/>
              <a:sym typeface="Arial" charset="0"/>
            </a:endParaRPr>
          </a:p>
          <a:p>
            <a:pPr algn="l"/>
            <a:r>
              <a:rPr lang="en-US" sz="1100" dirty="0">
                <a:solidFill>
                  <a:srgbClr val="190104"/>
                </a:solidFill>
                <a:latin typeface="Arial"/>
                <a:ea typeface="Arial" charset="0"/>
                <a:cs typeface="Arial"/>
                <a:sym typeface="Arial" charset="0"/>
              </a:rPr>
              <a:t>William </a:t>
            </a:r>
            <a:r>
              <a:rPr lang="en-US" sz="1100" dirty="0" err="1">
                <a:solidFill>
                  <a:srgbClr val="190104"/>
                </a:solidFill>
                <a:latin typeface="Arial"/>
                <a:ea typeface="Arial" charset="0"/>
                <a:cs typeface="Arial"/>
                <a:sym typeface="Arial" charset="0"/>
              </a:rPr>
              <a:t>Neuman</a:t>
            </a:r>
            <a:r>
              <a:rPr lang="en-US" sz="1100" dirty="0">
                <a:solidFill>
                  <a:srgbClr val="190104"/>
                </a:solidFill>
                <a:latin typeface="Arial"/>
                <a:ea typeface="Arial" charset="0"/>
                <a:cs typeface="Arial"/>
                <a:sym typeface="Arial" charset="0"/>
              </a:rPr>
              <a:t>, </a:t>
            </a:r>
            <a:r>
              <a:rPr lang="en-US" sz="1100" dirty="0">
                <a:solidFill>
                  <a:srgbClr val="190104"/>
                </a:solidFill>
                <a:latin typeface="Arial"/>
                <a:ea typeface="Arial Italic" charset="0"/>
                <a:cs typeface="Arial"/>
                <a:sym typeface="Arial Italic" charset="0"/>
              </a:rPr>
              <a:t>The New York Times</a:t>
            </a:r>
            <a:r>
              <a:rPr lang="en-US" sz="1100" dirty="0">
                <a:solidFill>
                  <a:srgbClr val="190104"/>
                </a:solidFill>
                <a:latin typeface="Arial"/>
                <a:ea typeface="Arial" charset="0"/>
                <a:cs typeface="Arial"/>
                <a:sym typeface="Arial" charset="0"/>
              </a:rPr>
              <a:t>. </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Greek Yogurt a Boon for New York State.</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January 12, 2012.</a:t>
            </a:r>
            <a:endParaRPr lang="en-US" sz="1100" dirty="0">
              <a:solidFill>
                <a:srgbClr val="190104"/>
              </a:solidFill>
              <a:latin typeface="Arial"/>
              <a:ea typeface="Arial" charset="0"/>
              <a:cs typeface="Arial"/>
              <a:sym typeface="Arial" charset="0"/>
            </a:endParaRPr>
          </a:p>
        </p:txBody>
      </p:sp>
      <p:sp>
        <p:nvSpPr>
          <p:cNvPr id="99333" name="Rectangle 5"/>
          <p:cNvSpPr>
            <a:spLocks/>
          </p:cNvSpPr>
          <p:nvPr/>
        </p:nvSpPr>
        <p:spPr bwMode="auto">
          <a:xfrm>
            <a:off x="1752600" y="-6350"/>
            <a:ext cx="52705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Greek Yogurt</a:t>
            </a:r>
            <a:br>
              <a:rPr lang="en-US" sz="3200" dirty="0">
                <a:solidFill>
                  <a:srgbClr val="2A2A40"/>
                </a:solidFill>
                <a:latin typeface="Arial" charset="0"/>
                <a:ea typeface="ＭＳ Ｐゴシック" charset="0"/>
                <a:sym typeface="Arial" charset="0"/>
              </a:rPr>
            </a:br>
            <a:r>
              <a:rPr lang="en-US" sz="3200" dirty="0">
                <a:solidFill>
                  <a:srgbClr val="2A2A40"/>
                </a:solidFill>
                <a:latin typeface="Arial" charset="0"/>
                <a:ea typeface="ＭＳ Ｐゴシック" charset="0"/>
                <a:sym typeface="Arial" charset="0"/>
              </a:rPr>
              <a:t>(Foreign Direct Investment)</a:t>
            </a:r>
          </a:p>
        </p:txBody>
      </p:sp>
      <p:pic>
        <p:nvPicPr>
          <p:cNvPr id="99334"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5775" y="760412"/>
            <a:ext cx="230822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342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DE49CB3C-A4CA-8943-A77F-6F61125A0320}" type="slidenum">
              <a:rPr lang="en-US" sz="1800" smtClean="0">
                <a:solidFill>
                  <a:srgbClr val="000000"/>
                </a:solidFill>
                <a:latin typeface="Times New Roman" charset="0"/>
                <a:cs typeface="Times New Roman" charset="0"/>
                <a:sym typeface="Times New Roman" charset="0"/>
              </a:rPr>
              <a:pPr algn="r">
                <a:defRPr/>
              </a:pPr>
              <a:t>78</a:t>
            </a:fld>
            <a:endParaRPr lang="en-US" sz="1800" smtClean="0">
              <a:solidFill>
                <a:srgbClr val="000000"/>
              </a:solidFill>
              <a:latin typeface="Times New Roman" charset="0"/>
              <a:cs typeface="Times New Roman" charset="0"/>
              <a:sym typeface="Times New Roman" charset="0"/>
            </a:endParaRPr>
          </a:p>
        </p:txBody>
      </p:sp>
      <p:sp>
        <p:nvSpPr>
          <p:cNvPr id="101379" name="Rectangle 3"/>
          <p:cNvSpPr>
            <a:spLocks/>
          </p:cNvSpPr>
          <p:nvPr/>
        </p:nvSpPr>
        <p:spPr bwMode="auto">
          <a:xfrm>
            <a:off x="609600" y="-577850"/>
            <a:ext cx="48133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pPr algn="r"/>
            <a:r>
              <a:rPr lang="en-US" sz="3200" dirty="0">
                <a:solidFill>
                  <a:srgbClr val="2A2A40"/>
                </a:solidFill>
                <a:latin typeface="Arial" charset="0"/>
                <a:ea typeface="ＭＳ Ｐゴシック" charset="0"/>
                <a:sym typeface="Arial" charset="0"/>
              </a:rPr>
              <a:t>                                              Appliances</a:t>
            </a:r>
          </a:p>
        </p:txBody>
      </p:sp>
      <p:sp>
        <p:nvSpPr>
          <p:cNvPr id="101380" name="Rectangle 4"/>
          <p:cNvSpPr>
            <a:spLocks/>
          </p:cNvSpPr>
          <p:nvPr/>
        </p:nvSpPr>
        <p:spPr bwMode="auto">
          <a:xfrm>
            <a:off x="152400" y="1524000"/>
            <a:ext cx="88519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800" dirty="0" err="1">
                <a:solidFill>
                  <a:srgbClr val="190104"/>
                </a:solidFill>
                <a:latin typeface="Arial" charset="0"/>
                <a:ea typeface="ＭＳ Ｐゴシック" charset="0"/>
                <a:sym typeface="Arial" charset="0"/>
              </a:rPr>
              <a:t>Reshored</a:t>
            </a:r>
            <a:r>
              <a:rPr lang="en-US" sz="2800" dirty="0">
                <a:solidFill>
                  <a:srgbClr val="190104"/>
                </a:solidFill>
                <a:latin typeface="Arial" charset="0"/>
                <a:ea typeface="ＭＳ Ｐゴシック" charset="0"/>
                <a:sym typeface="Arial" charset="0"/>
              </a:rPr>
              <a:t> from China to Houston, TX</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Hiring 1200</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Increased control over manufacturing inventory and distribution</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Better quality and better image </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Spent too much money fighting counterfeits</a:t>
            </a:r>
            <a:endParaRPr lang="en-US" sz="2400" dirty="0">
              <a:solidFill>
                <a:srgbClr val="666699"/>
              </a:solidFill>
              <a:latin typeface="Arial" charset="0"/>
              <a:ea typeface="ＭＳ Ｐゴシック" charset="0"/>
              <a:sym typeface="Arial" charset="0"/>
            </a:endParaRPr>
          </a:p>
          <a:p>
            <a:pPr marL="760413" lvl="1" indent="-303213" algn="l">
              <a:spcBef>
                <a:spcPts val="6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Texas supplier of plastic parts initially charged four times the cost of the Chinese supplier, but cut the price to near parity once it became clear that orders would be large and </a:t>
            </a:r>
            <a:r>
              <a:rPr lang="en-US" sz="2400" dirty="0" smtClean="0">
                <a:solidFill>
                  <a:srgbClr val="190104"/>
                </a:solidFill>
                <a:latin typeface="Arial" charset="0"/>
                <a:ea typeface="ＭＳ Ｐゴシック" charset="0"/>
                <a:sym typeface="Arial" charset="0"/>
              </a:rPr>
              <a:t>steady</a:t>
            </a:r>
            <a:endParaRPr lang="en-US" sz="2400" dirty="0">
              <a:solidFill>
                <a:srgbClr val="190104"/>
              </a:solidFill>
              <a:latin typeface="Arial" charset="0"/>
              <a:ea typeface="ＭＳ Ｐゴシック" charset="0"/>
              <a:sym typeface="Arial" charset="0"/>
            </a:endParaRPr>
          </a:p>
        </p:txBody>
      </p:sp>
      <p:sp>
        <p:nvSpPr>
          <p:cNvPr id="101381" name="Rectangle 5"/>
          <p:cNvSpPr>
            <a:spLocks/>
          </p:cNvSpPr>
          <p:nvPr/>
        </p:nvSpPr>
        <p:spPr bwMode="auto">
          <a:xfrm>
            <a:off x="838200" y="5983288"/>
            <a:ext cx="68707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endParaRPr lang="en-US" sz="1100" dirty="0">
              <a:solidFill>
                <a:srgbClr val="190104"/>
              </a:solidFill>
              <a:latin typeface="Arial" charset="0"/>
              <a:ea typeface="ＭＳ Ｐゴシック" charset="0"/>
              <a:sym typeface="Arial" charset="0"/>
            </a:endParaRPr>
          </a:p>
        </p:txBody>
      </p:sp>
      <p:pic>
        <p:nvPicPr>
          <p:cNvPr id="101382"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744537"/>
            <a:ext cx="404177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Rectangle 1"/>
          <p:cNvSpPr/>
          <p:nvPr/>
        </p:nvSpPr>
        <p:spPr>
          <a:xfrm>
            <a:off x="228600" y="6477000"/>
            <a:ext cx="7848600" cy="261610"/>
          </a:xfrm>
          <a:prstGeom prst="rect">
            <a:avLst/>
          </a:prstGeom>
        </p:spPr>
        <p:txBody>
          <a:bodyPr wrap="square">
            <a:spAutoFit/>
          </a:bodyPr>
          <a:lstStyle/>
          <a:p>
            <a:pPr lvl="1" algn="l">
              <a:spcBef>
                <a:spcPts val="600"/>
              </a:spcBef>
              <a:buClr>
                <a:srgbClr val="E40B2A"/>
              </a:buClr>
              <a:buSzPct val="69000"/>
            </a:pPr>
            <a:r>
              <a:rPr lang="en-US" sz="1100" dirty="0">
                <a:solidFill>
                  <a:srgbClr val="190104"/>
                </a:solidFill>
                <a:latin typeface="Arial" charset="0"/>
                <a:ea typeface="ＭＳ Ｐゴシック" charset="0"/>
                <a:sym typeface="Arial" charset="0"/>
              </a:rPr>
              <a:t>Source: Coming Home: Appliance Maker Drops China to Produce in Texas, Timothy </a:t>
            </a:r>
            <a:r>
              <a:rPr lang="en-US" sz="1100" dirty="0" err="1">
                <a:solidFill>
                  <a:srgbClr val="190104"/>
                </a:solidFill>
                <a:latin typeface="Arial" charset="0"/>
                <a:ea typeface="ＭＳ Ｐゴシック" charset="0"/>
                <a:sym typeface="Arial" charset="0"/>
              </a:rPr>
              <a:t>Aeppel</a:t>
            </a:r>
            <a:r>
              <a:rPr lang="en-US" sz="1100" dirty="0">
                <a:solidFill>
                  <a:srgbClr val="190104"/>
                </a:solidFill>
                <a:latin typeface="Arial" charset="0"/>
                <a:ea typeface="ＭＳ Ｐゴシック" charset="0"/>
                <a:sym typeface="Arial" charset="0"/>
              </a:rPr>
              <a:t>, WSJ 8/24/2009</a:t>
            </a:r>
          </a:p>
        </p:txBody>
      </p:sp>
    </p:spTree>
  </p:cSld>
  <p:clrMapOvr>
    <a:masterClrMapping/>
  </p:clrMapOvr>
  <p:transition xmlns:p14="http://schemas.microsoft.com/office/powerpoint/2010/mai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445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AAC3D706-A86D-B94A-AA5F-55CA582E7720}" type="slidenum">
              <a:rPr lang="en-US" sz="1800" smtClean="0">
                <a:solidFill>
                  <a:srgbClr val="000000"/>
                </a:solidFill>
                <a:latin typeface="Times New Roman" charset="0"/>
                <a:cs typeface="Times New Roman" charset="0"/>
                <a:sym typeface="Times New Roman" charset="0"/>
              </a:rPr>
              <a:pPr algn="r">
                <a:defRPr/>
              </a:pPr>
              <a:t>79</a:t>
            </a:fld>
            <a:endParaRPr lang="en-US" sz="1800" smtClean="0">
              <a:solidFill>
                <a:srgbClr val="000000"/>
              </a:solidFill>
              <a:latin typeface="Times New Roman" charset="0"/>
              <a:cs typeface="Times New Roman" charset="0"/>
              <a:sym typeface="Times New Roman" charset="0"/>
            </a:endParaRPr>
          </a:p>
        </p:txBody>
      </p:sp>
      <p:sp>
        <p:nvSpPr>
          <p:cNvPr id="104451" name="Rectangle 3"/>
          <p:cNvSpPr>
            <a:spLocks noGrp="1" noChangeArrowheads="1"/>
          </p:cNvSpPr>
          <p:nvPr>
            <p:ph type="title"/>
          </p:nvPr>
        </p:nvSpPr>
        <p:spPr>
          <a:xfrm>
            <a:off x="1654175" y="0"/>
            <a:ext cx="6146800" cy="1103313"/>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Automotive Parts for Nissan</a:t>
            </a:r>
            <a:br>
              <a:rPr lang="en-US" sz="3200" dirty="0" smtClean="0">
                <a:solidFill>
                  <a:srgbClr val="2A2A40"/>
                </a:solidFill>
              </a:rPr>
            </a:br>
            <a:r>
              <a:rPr lang="en-US" sz="3200" dirty="0" smtClean="0">
                <a:solidFill>
                  <a:srgbClr val="2A2A40"/>
                </a:solidFill>
              </a:rPr>
              <a:t>(</a:t>
            </a:r>
            <a:r>
              <a:rPr lang="en-US" sz="3200" dirty="0">
                <a:solidFill>
                  <a:srgbClr val="2A2A40"/>
                </a:solidFill>
                <a:latin typeface="Arial" charset="0"/>
                <a:ea typeface="ＭＳ Ｐゴシック" charset="0"/>
              </a:rPr>
              <a:t>Foreign Direct Investment</a:t>
            </a:r>
            <a:r>
              <a:rPr lang="en-US" sz="3200" dirty="0" smtClean="0">
                <a:solidFill>
                  <a:srgbClr val="2A2A40"/>
                </a:solidFill>
              </a:rPr>
              <a:t>)</a:t>
            </a:r>
          </a:p>
        </p:txBody>
      </p:sp>
      <p:sp>
        <p:nvSpPr>
          <p:cNvPr id="102404" name="Rectangle 4"/>
          <p:cNvSpPr>
            <a:spLocks/>
          </p:cNvSpPr>
          <p:nvPr/>
        </p:nvSpPr>
        <p:spPr bwMode="auto">
          <a:xfrm>
            <a:off x="117475" y="2324100"/>
            <a:ext cx="88519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France to Madison, MS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180,000 sq. ft.</a:t>
            </a:r>
          </a:p>
        </p:txBody>
      </p:sp>
      <p:sp>
        <p:nvSpPr>
          <p:cNvPr id="102405" name="Rectangle 5"/>
          <p:cNvSpPr>
            <a:spLocks/>
          </p:cNvSpPr>
          <p:nvPr/>
        </p:nvSpPr>
        <p:spPr bwMode="auto">
          <a:xfrm>
            <a:off x="190500" y="5918200"/>
            <a:ext cx="8775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a:ea typeface="ＭＳ Ｐゴシック" charset="0"/>
                <a:cs typeface="Arial"/>
                <a:sym typeface="Arial" charset="0"/>
              </a:rPr>
              <a:t>Source: Harold L. </a:t>
            </a:r>
            <a:r>
              <a:rPr lang="en-US" sz="1100" dirty="0" err="1">
                <a:solidFill>
                  <a:srgbClr val="190104"/>
                </a:solidFill>
                <a:latin typeface="Arial"/>
                <a:ea typeface="ＭＳ Ｐゴシック" charset="0"/>
                <a:cs typeface="Arial"/>
                <a:sym typeface="Arial" charset="0"/>
              </a:rPr>
              <a:t>Sirkin</a:t>
            </a:r>
            <a:r>
              <a:rPr lang="en-US" sz="1100" dirty="0">
                <a:solidFill>
                  <a:srgbClr val="190104"/>
                </a:solidFill>
                <a:latin typeface="Arial"/>
                <a:ea typeface="ＭＳ Ｐゴシック" charset="0"/>
                <a:cs typeface="Arial"/>
                <a:sym typeface="Arial" charset="0"/>
              </a:rPr>
              <a:t>, </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Made in the USA—and China.</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a:t>
            </a:r>
            <a:r>
              <a:rPr lang="en-US" altLang="ja-JP" sz="1100" dirty="0">
                <a:solidFill>
                  <a:srgbClr val="190104"/>
                </a:solidFill>
                <a:latin typeface="Arial"/>
                <a:ea typeface="Arial Italic" charset="0"/>
                <a:cs typeface="Arial"/>
                <a:sym typeface="Arial Italic" charset="0"/>
              </a:rPr>
              <a:t>Bloomberg</a:t>
            </a:r>
            <a:r>
              <a:rPr lang="en-US" altLang="ja-JP" sz="1100" dirty="0">
                <a:solidFill>
                  <a:srgbClr val="190104"/>
                </a:solidFill>
                <a:latin typeface="Arial"/>
                <a:ea typeface="Arial" charset="0"/>
                <a:cs typeface="Arial"/>
                <a:sym typeface="Arial" charset="0"/>
              </a:rPr>
              <a:t>. August 5, 2011.</a:t>
            </a:r>
            <a:endParaRPr lang="en-US" sz="1100" dirty="0">
              <a:solidFill>
                <a:srgbClr val="190104"/>
              </a:solidFill>
              <a:latin typeface="Arial"/>
              <a:ea typeface="Arial" charset="0"/>
              <a:cs typeface="Arial"/>
              <a:sym typeface="Arial" charset="0"/>
            </a:endParaRPr>
          </a:p>
        </p:txBody>
      </p:sp>
      <p:pic>
        <p:nvPicPr>
          <p:cNvPr id="102406"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4630" b="21302"/>
          <a:stretch/>
        </p:blipFill>
        <p:spPr bwMode="auto">
          <a:xfrm>
            <a:off x="5925906" y="1145876"/>
            <a:ext cx="3184758" cy="114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43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5D8BC8B9-3FB6-1947-A6CC-C57BF979708B}" type="slidenum">
              <a:rPr lang="en-US" sz="1800" smtClean="0">
                <a:solidFill>
                  <a:srgbClr val="000000"/>
                </a:solidFill>
                <a:latin typeface="Times New Roman" charset="0"/>
                <a:cs typeface="Times New Roman" charset="0"/>
                <a:sym typeface="Times New Roman" charset="0"/>
              </a:rPr>
              <a:pPr algn="r">
                <a:defRPr/>
              </a:pPr>
              <a:t>8</a:t>
            </a:fld>
            <a:endParaRPr lang="en-US" sz="1800" smtClean="0">
              <a:solidFill>
                <a:srgbClr val="000000"/>
              </a:solidFill>
              <a:latin typeface="Times New Roman" charset="0"/>
              <a:cs typeface="Times New Roman" charset="0"/>
              <a:sym typeface="Times New Roman" charset="0"/>
            </a:endParaRPr>
          </a:p>
        </p:txBody>
      </p:sp>
      <p:sp>
        <p:nvSpPr>
          <p:cNvPr id="16387" name="Rectangle 3"/>
          <p:cNvSpPr>
            <a:spLocks/>
          </p:cNvSpPr>
          <p:nvPr/>
        </p:nvSpPr>
        <p:spPr bwMode="auto">
          <a:xfrm>
            <a:off x="1206500" y="26987"/>
            <a:ext cx="79375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HVAC </a:t>
            </a:r>
            <a:r>
              <a:rPr lang="en-US" sz="3200" dirty="0">
                <a:solidFill>
                  <a:srgbClr val="2A2A40"/>
                </a:solidFill>
                <a:latin typeface="Lucida Grande" charset="0"/>
                <a:ea typeface="ＭＳ Ｐゴシック" charset="0"/>
                <a:sym typeface="Lucida Grande" charset="0"/>
              </a:rPr>
              <a:t>Grills, Registers, Diffusers</a:t>
            </a:r>
          </a:p>
        </p:txBody>
      </p:sp>
      <p:sp>
        <p:nvSpPr>
          <p:cNvPr id="16388" name="Rectangle 4"/>
          <p:cNvSpPr>
            <a:spLocks/>
          </p:cNvSpPr>
          <p:nvPr/>
        </p:nvSpPr>
        <p:spPr bwMode="auto">
          <a:xfrm>
            <a:off x="242888" y="1905000"/>
            <a:ext cx="88519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Mexico and China to Mississippi and Florida</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Looking to double domestic plant sizes in future</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Lead time; Freight cost; Inventory</a:t>
            </a:r>
            <a:endParaRPr lang="en-US" sz="24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ja-JP" altLang="en-US" sz="2400" dirty="0">
                <a:solidFill>
                  <a:srgbClr val="2A2A40"/>
                </a:solidFill>
                <a:latin typeface="Arial" charset="0"/>
                <a:ea typeface="ＭＳ Ｐゴシック" charset="0"/>
                <a:sym typeface="Arial" charset="0"/>
              </a:rPr>
              <a:t>“</a:t>
            </a:r>
            <a:r>
              <a:rPr lang="en-US" altLang="ja-JP" sz="2400" dirty="0">
                <a:solidFill>
                  <a:srgbClr val="2A2A40"/>
                </a:solidFill>
                <a:latin typeface="Arial" charset="0"/>
                <a:ea typeface="Arial" charset="0"/>
                <a:cs typeface="Arial" charset="0"/>
                <a:sym typeface="Arial" charset="0"/>
              </a:rPr>
              <a:t>We needed to move rapidly and come out with new products.</a:t>
            </a:r>
            <a:r>
              <a:rPr lang="ja-JP" altLang="en-US" sz="2400" dirty="0">
                <a:solidFill>
                  <a:srgbClr val="2A2A40"/>
                </a:solidFill>
                <a:latin typeface="Arial" charset="0"/>
                <a:ea typeface="ＭＳ Ｐゴシック" charset="0"/>
                <a:sym typeface="Arial" charset="0"/>
              </a:rPr>
              <a:t>”</a:t>
            </a:r>
            <a:endParaRPr lang="en-US" altLang="ja-JP" sz="2400" dirty="0">
              <a:solidFill>
                <a:srgbClr val="666699"/>
              </a:solidFill>
              <a:latin typeface="Arial" charset="0"/>
              <a:ea typeface="Lucida Grande" charset="0"/>
              <a:cs typeface="Lucida Grande"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Arial" charset="0"/>
                <a:cs typeface="Arial" charset="0"/>
                <a:sym typeface="Arial" charset="0"/>
              </a:rPr>
              <a:t>Still looking for more government incentives</a:t>
            </a:r>
          </a:p>
        </p:txBody>
      </p:sp>
      <p:sp>
        <p:nvSpPr>
          <p:cNvPr id="16389" name="Rectangle 5"/>
          <p:cNvSpPr>
            <a:spLocks/>
          </p:cNvSpPr>
          <p:nvPr/>
        </p:nvSpPr>
        <p:spPr bwMode="auto">
          <a:xfrm>
            <a:off x="225425" y="5910263"/>
            <a:ext cx="8928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Ted Carter, Mississippi Business.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AirGuide is a reshoring win for Clarksdale.</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August 23, 2013. http://msbusiness.com/blog/2013/08/23/airguide-reshoring-win-clarksdale/</a:t>
            </a:r>
            <a:endParaRPr lang="en-US" sz="1100">
              <a:solidFill>
                <a:srgbClr val="190104"/>
              </a:solidFill>
              <a:latin typeface="Arial" charset="0"/>
              <a:ea typeface="Arial" charset="0"/>
              <a:cs typeface="Arial" charset="0"/>
              <a:sym typeface="Arial" charset="0"/>
            </a:endParaRPr>
          </a:p>
        </p:txBody>
      </p:sp>
      <p:pic>
        <p:nvPicPr>
          <p:cNvPr id="1639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51425" y="533400"/>
            <a:ext cx="40767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547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05498F59-2A37-F841-B4E1-C3BA487EE732}" type="slidenum">
              <a:rPr lang="en-US" sz="1800" smtClean="0">
                <a:solidFill>
                  <a:srgbClr val="000000"/>
                </a:solidFill>
                <a:latin typeface="Times New Roman" charset="0"/>
                <a:cs typeface="Times New Roman" charset="0"/>
                <a:sym typeface="Times New Roman" charset="0"/>
              </a:rPr>
              <a:pPr algn="r">
                <a:defRPr/>
              </a:pPr>
              <a:t>80</a:t>
            </a:fld>
            <a:endParaRPr lang="en-US" sz="1800" smtClean="0">
              <a:solidFill>
                <a:srgbClr val="000000"/>
              </a:solidFill>
              <a:latin typeface="Times New Roman" charset="0"/>
              <a:cs typeface="Times New Roman" charset="0"/>
              <a:sym typeface="Times New Roman" charset="0"/>
            </a:endParaRPr>
          </a:p>
        </p:txBody>
      </p:sp>
      <p:sp>
        <p:nvSpPr>
          <p:cNvPr id="105475" name="Rectangle 3"/>
          <p:cNvSpPr>
            <a:spLocks noGrp="1" noChangeArrowheads="1"/>
          </p:cNvSpPr>
          <p:nvPr>
            <p:ph type="title"/>
          </p:nvPr>
        </p:nvSpPr>
        <p:spPr>
          <a:xfrm>
            <a:off x="2159000" y="0"/>
            <a:ext cx="6146800" cy="10668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Photo and Digital Imaging Paper (</a:t>
            </a:r>
            <a:r>
              <a:rPr lang="en-US" sz="3200" dirty="0">
                <a:solidFill>
                  <a:srgbClr val="2A2A40"/>
                </a:solidFill>
                <a:latin typeface="Arial" charset="0"/>
                <a:ea typeface="ＭＳ Ｐゴシック" charset="0"/>
              </a:rPr>
              <a:t>Foreign Direct Investment</a:t>
            </a:r>
            <a:r>
              <a:rPr lang="en-US" sz="3200" dirty="0" smtClean="0">
                <a:solidFill>
                  <a:srgbClr val="2A2A40"/>
                </a:solidFill>
              </a:rPr>
              <a:t>)</a:t>
            </a:r>
          </a:p>
        </p:txBody>
      </p:sp>
      <p:sp>
        <p:nvSpPr>
          <p:cNvPr id="103428" name="Rectangle 4"/>
          <p:cNvSpPr>
            <a:spLocks/>
          </p:cNvSpPr>
          <p:nvPr/>
        </p:nvSpPr>
        <p:spPr bwMode="auto">
          <a:xfrm>
            <a:off x="114300" y="2273300"/>
            <a:ext cx="88519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Germany to Pulaski, NY</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290 jobs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Government incentives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Infrastructure</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Skilled workforce</a:t>
            </a:r>
          </a:p>
        </p:txBody>
      </p:sp>
      <p:sp>
        <p:nvSpPr>
          <p:cNvPr id="103429" name="Rectangle 5"/>
          <p:cNvSpPr>
            <a:spLocks/>
          </p:cNvSpPr>
          <p:nvPr/>
        </p:nvSpPr>
        <p:spPr bwMode="auto">
          <a:xfrm>
            <a:off x="152400" y="6096000"/>
            <a:ext cx="8775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a:ea typeface="ＭＳ Ｐゴシック" charset="0"/>
                <a:cs typeface="Arial"/>
                <a:sym typeface="Arial" charset="0"/>
              </a:rPr>
              <a:t>Source: Adrienne </a:t>
            </a:r>
            <a:r>
              <a:rPr lang="en-US" sz="1100" dirty="0" err="1">
                <a:solidFill>
                  <a:srgbClr val="190104"/>
                </a:solidFill>
                <a:latin typeface="Arial"/>
                <a:ea typeface="ＭＳ Ｐゴシック" charset="0"/>
                <a:cs typeface="Arial"/>
                <a:sym typeface="Arial" charset="0"/>
              </a:rPr>
              <a:t>Selko</a:t>
            </a:r>
            <a:r>
              <a:rPr lang="en-US" sz="1100" dirty="0">
                <a:solidFill>
                  <a:srgbClr val="190104"/>
                </a:solidFill>
                <a:latin typeface="Arial"/>
                <a:ea typeface="ＭＳ Ｐゴシック" charset="0"/>
                <a:cs typeface="Arial"/>
                <a:sym typeface="Arial" charset="0"/>
              </a:rPr>
              <a:t>, </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Specialty Paper Company Brings Manufacturing Jobs Back to U.S. Facility.</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a:t>
            </a:r>
            <a:r>
              <a:rPr lang="en-US" altLang="ja-JP" sz="1100" dirty="0">
                <a:solidFill>
                  <a:srgbClr val="190104"/>
                </a:solidFill>
                <a:latin typeface="Arial"/>
                <a:ea typeface="Arial Italic" charset="0"/>
                <a:cs typeface="Arial"/>
                <a:sym typeface="Arial Italic" charset="0"/>
              </a:rPr>
              <a:t>Industry Week</a:t>
            </a:r>
            <a:r>
              <a:rPr lang="en-US" altLang="ja-JP" sz="1100" dirty="0">
                <a:solidFill>
                  <a:srgbClr val="190104"/>
                </a:solidFill>
                <a:latin typeface="Arial"/>
                <a:ea typeface="Arial" charset="0"/>
                <a:cs typeface="Arial"/>
                <a:sym typeface="Arial" charset="0"/>
              </a:rPr>
              <a:t>. http://</a:t>
            </a:r>
            <a:r>
              <a:rPr lang="en-US" altLang="ja-JP" sz="1100" dirty="0" err="1">
                <a:solidFill>
                  <a:srgbClr val="190104"/>
                </a:solidFill>
                <a:latin typeface="Arial"/>
                <a:ea typeface="Arial" charset="0"/>
                <a:cs typeface="Arial"/>
                <a:sym typeface="Arial" charset="0"/>
              </a:rPr>
              <a:t>www.industryweek.com</a:t>
            </a:r>
            <a:r>
              <a:rPr lang="en-US" altLang="ja-JP" sz="1100" dirty="0">
                <a:solidFill>
                  <a:srgbClr val="190104"/>
                </a:solidFill>
                <a:latin typeface="Arial"/>
                <a:ea typeface="Arial" charset="0"/>
                <a:cs typeface="Arial"/>
                <a:sym typeface="Arial" charset="0"/>
              </a:rPr>
              <a:t>/expansion-management/specialty-paper-company-brings-manufacturing-jobs-back-us-facility. April 15, 2014.</a:t>
            </a:r>
            <a:endParaRPr lang="en-US" sz="1100" dirty="0">
              <a:solidFill>
                <a:srgbClr val="190104"/>
              </a:solidFill>
              <a:latin typeface="Arial"/>
              <a:ea typeface="Arial" charset="0"/>
              <a:cs typeface="Arial"/>
              <a:sym typeface="Arial" charset="0"/>
            </a:endParaRPr>
          </a:p>
        </p:txBody>
      </p:sp>
      <p:pic>
        <p:nvPicPr>
          <p:cNvPr id="103430"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81600" y="1352550"/>
            <a:ext cx="34750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3619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E882CEBA-798F-7247-9901-BC8FA1D9DF7B}" type="slidenum">
              <a:rPr lang="en-US" sz="1800" smtClean="0">
                <a:solidFill>
                  <a:srgbClr val="000000"/>
                </a:solidFill>
                <a:latin typeface="Times New Roman" charset="0"/>
                <a:cs typeface="Times New Roman" charset="0"/>
                <a:sym typeface="Times New Roman" charset="0"/>
              </a:rPr>
              <a:pPr algn="r">
                <a:defRPr/>
              </a:pPr>
              <a:t>81</a:t>
            </a:fld>
            <a:endParaRPr lang="en-US" sz="1800" smtClean="0">
              <a:solidFill>
                <a:srgbClr val="000000"/>
              </a:solidFill>
              <a:latin typeface="Times New Roman" charset="0"/>
              <a:cs typeface="Times New Roman" charset="0"/>
              <a:sym typeface="Times New Roman" charset="0"/>
            </a:endParaRPr>
          </a:p>
        </p:txBody>
      </p:sp>
      <p:sp>
        <p:nvSpPr>
          <p:cNvPr id="136195" name="Rectangle 3"/>
          <p:cNvSpPr>
            <a:spLocks noGrp="1" noChangeArrowheads="1"/>
          </p:cNvSpPr>
          <p:nvPr>
            <p:ph type="title"/>
          </p:nvPr>
        </p:nvSpPr>
        <p:spPr>
          <a:xfrm>
            <a:off x="1524000" y="0"/>
            <a:ext cx="6146800" cy="11430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Silicon Metal</a:t>
            </a:r>
            <a:br>
              <a:rPr lang="en-US" sz="3200" dirty="0" smtClean="0">
                <a:solidFill>
                  <a:srgbClr val="2A2A40"/>
                </a:solidFill>
              </a:rPr>
            </a:br>
            <a:r>
              <a:rPr lang="en-US" sz="3200" dirty="0" smtClean="0">
                <a:solidFill>
                  <a:srgbClr val="2A2A40"/>
                </a:solidFill>
              </a:rPr>
              <a:t>(</a:t>
            </a:r>
            <a:r>
              <a:rPr lang="en-US" sz="3200" dirty="0">
                <a:solidFill>
                  <a:srgbClr val="2A2A40"/>
                </a:solidFill>
                <a:latin typeface="Arial" charset="0"/>
                <a:ea typeface="ＭＳ Ｐゴシック" charset="0"/>
              </a:rPr>
              <a:t>Foreign Direct Investment</a:t>
            </a:r>
            <a:r>
              <a:rPr lang="en-US" sz="3200" dirty="0" smtClean="0">
                <a:solidFill>
                  <a:srgbClr val="2A2A40"/>
                </a:solidFill>
              </a:rPr>
              <a:t>)</a:t>
            </a:r>
          </a:p>
        </p:txBody>
      </p:sp>
      <p:sp>
        <p:nvSpPr>
          <p:cNvPr id="134148" name="Rectangle 4"/>
          <p:cNvSpPr>
            <a:spLocks/>
          </p:cNvSpPr>
          <p:nvPr/>
        </p:nvSpPr>
        <p:spPr bwMode="auto">
          <a:xfrm>
            <a:off x="152400" y="1752600"/>
            <a:ext cx="88519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Spain to Québec</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CAD 375 million investment</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300+ jobs, plus indirect construction-related jobs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Government incentives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Access to raw materials, potential for vertical integration</a:t>
            </a:r>
          </a:p>
          <a:p>
            <a:pPr marL="711200" lvl="1" indent="-254000" algn="l">
              <a:buClr>
                <a:srgbClr val="E40B2A"/>
              </a:buClr>
              <a:buSzPct val="69000"/>
              <a:buFont typeface="Arial" charset="0"/>
              <a:buChar char="●"/>
            </a:pPr>
            <a:r>
              <a:rPr lang="ja-JP" altLang="en-US" sz="2400" dirty="0">
                <a:latin typeface="Arial" charset="0"/>
                <a:ea typeface="ＭＳ Ｐゴシック" charset="0"/>
                <a:sym typeface="Arial" charset="0"/>
              </a:rPr>
              <a:t>“</a:t>
            </a:r>
            <a:r>
              <a:rPr lang="en-US" altLang="ja-JP" sz="2400" dirty="0">
                <a:latin typeface="Arial" charset="0"/>
                <a:ea typeface="Arial" charset="0"/>
                <a:cs typeface="Arial" charset="0"/>
                <a:sym typeface="Arial" charset="0"/>
              </a:rPr>
              <a:t>Québec [has] all the necessary ingredients for the construction of a competitive plant.</a:t>
            </a:r>
            <a:r>
              <a:rPr lang="ja-JP" altLang="en-US" sz="2400" dirty="0">
                <a:latin typeface="Arial" charset="0"/>
                <a:ea typeface="ＭＳ Ｐゴシック" charset="0"/>
                <a:sym typeface="Arial" charset="0"/>
              </a:rPr>
              <a:t>”</a:t>
            </a:r>
            <a:endParaRPr lang="en-US" sz="2400" dirty="0">
              <a:latin typeface="Arial" charset="0"/>
              <a:ea typeface="ＭＳ Ｐゴシック" charset="0"/>
              <a:sym typeface="Arial" charset="0"/>
            </a:endParaRPr>
          </a:p>
        </p:txBody>
      </p:sp>
      <p:sp>
        <p:nvSpPr>
          <p:cNvPr id="134149" name="Rectangle 5"/>
          <p:cNvSpPr>
            <a:spLocks/>
          </p:cNvSpPr>
          <p:nvPr/>
        </p:nvSpPr>
        <p:spPr bwMode="auto">
          <a:xfrm>
            <a:off x="190500" y="5918200"/>
            <a:ext cx="8775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100" dirty="0">
                <a:solidFill>
                  <a:srgbClr val="190104"/>
                </a:solidFill>
                <a:latin typeface="Arial" charset="0"/>
                <a:ea typeface="ＭＳ Ｐゴシック" charset="0"/>
                <a:sym typeface="Arial" charset="0"/>
              </a:rPr>
              <a:t>Source: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Spanish company to build silicon metal plant in Québec: 300 new jobs.</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Relation </a:t>
            </a:r>
            <a:r>
              <a:rPr lang="en-US" altLang="ja-JP" sz="1100" dirty="0" err="1">
                <a:solidFill>
                  <a:srgbClr val="190104"/>
                </a:solidFill>
                <a:latin typeface="Arial Italic" charset="0"/>
                <a:ea typeface="Arial Italic" charset="0"/>
                <a:cs typeface="Arial Italic" charset="0"/>
                <a:sym typeface="Arial Italic" charset="0"/>
              </a:rPr>
              <a:t>internationales</a:t>
            </a:r>
            <a:r>
              <a:rPr lang="en-US" altLang="ja-JP" sz="1100" dirty="0">
                <a:solidFill>
                  <a:srgbClr val="190104"/>
                </a:solidFill>
                <a:latin typeface="Arial Italic" charset="0"/>
                <a:ea typeface="Arial Italic" charset="0"/>
                <a:cs typeface="Arial Italic" charset="0"/>
                <a:sym typeface="Arial Italic" charset="0"/>
              </a:rPr>
              <a:t>, </a:t>
            </a:r>
            <a:r>
              <a:rPr lang="en-US" altLang="ja-JP" sz="1100" dirty="0" err="1">
                <a:solidFill>
                  <a:srgbClr val="190104"/>
                </a:solidFill>
                <a:latin typeface="Arial Italic" charset="0"/>
                <a:ea typeface="Arial Italic" charset="0"/>
                <a:cs typeface="Arial Italic" charset="0"/>
                <a:sym typeface="Arial Italic" charset="0"/>
              </a:rPr>
              <a:t>Francophonie</a:t>
            </a:r>
            <a:r>
              <a:rPr lang="en-US" altLang="ja-JP" sz="1100" dirty="0">
                <a:solidFill>
                  <a:srgbClr val="190104"/>
                </a:solidFill>
                <a:latin typeface="Arial Italic" charset="0"/>
                <a:ea typeface="Arial Italic" charset="0"/>
                <a:cs typeface="Arial Italic" charset="0"/>
                <a:sym typeface="Arial Italic" charset="0"/>
              </a:rPr>
              <a:t> et Commerce </a:t>
            </a:r>
            <a:r>
              <a:rPr lang="en-US" altLang="ja-JP" sz="1100" dirty="0" err="1">
                <a:solidFill>
                  <a:srgbClr val="190104"/>
                </a:solidFill>
                <a:latin typeface="Arial Italic" charset="0"/>
                <a:ea typeface="Arial Italic" charset="0"/>
                <a:cs typeface="Arial Italic" charset="0"/>
                <a:sym typeface="Arial Italic" charset="0"/>
              </a:rPr>
              <a:t>extérieur</a:t>
            </a:r>
            <a:r>
              <a:rPr lang="en-US" altLang="ja-JP" sz="1100" dirty="0">
                <a:solidFill>
                  <a:srgbClr val="190104"/>
                </a:solidFill>
                <a:latin typeface="Arial Italic" charset="0"/>
                <a:ea typeface="Arial Italic" charset="0"/>
                <a:cs typeface="Arial Italic" charset="0"/>
                <a:sym typeface="Arial Italic" charset="0"/>
              </a:rPr>
              <a:t>. </a:t>
            </a:r>
            <a:r>
              <a:rPr lang="en-US" altLang="ja-JP" sz="1100" dirty="0">
                <a:solidFill>
                  <a:srgbClr val="190104"/>
                </a:solidFill>
                <a:latin typeface="Arial" charset="0"/>
                <a:ea typeface="Arial" charset="0"/>
                <a:cs typeface="Arial" charset="0"/>
                <a:sym typeface="Arial" charset="0"/>
              </a:rPr>
              <a:t>January 22, 2014.</a:t>
            </a:r>
            <a:endParaRPr lang="en-US" altLang="ja-JP" sz="2400" dirty="0">
              <a:solidFill>
                <a:schemeClr val="tx1"/>
              </a:solidFill>
              <a:latin typeface="Arial" charset="0"/>
              <a:ea typeface="Lucida Grande" charset="0"/>
              <a:cs typeface="Lucida Grande" charset="0"/>
              <a:sym typeface="Arial" charset="0"/>
            </a:endParaRPr>
          </a:p>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ja-JP" altLang="en-US" sz="1100" dirty="0">
                <a:solidFill>
                  <a:srgbClr val="190104"/>
                </a:solidFill>
                <a:latin typeface="Arial" charset="0"/>
                <a:ea typeface="ＭＳ Ｐゴシック" charset="0"/>
                <a:sym typeface="Arial" charset="0"/>
              </a:rPr>
              <a:t>“</a:t>
            </a:r>
            <a:r>
              <a:rPr lang="en-US" altLang="ja-JP" sz="1100" dirty="0" err="1">
                <a:solidFill>
                  <a:srgbClr val="190104"/>
                </a:solidFill>
                <a:latin typeface="Arial" charset="0"/>
                <a:ea typeface="Arial" charset="0"/>
                <a:cs typeface="Arial" charset="0"/>
                <a:sym typeface="Arial" charset="0"/>
              </a:rPr>
              <a:t>FerroAtlántica</a:t>
            </a:r>
            <a:r>
              <a:rPr lang="en-US" altLang="ja-JP" sz="1100" dirty="0">
                <a:solidFill>
                  <a:srgbClr val="190104"/>
                </a:solidFill>
                <a:latin typeface="Arial" charset="0"/>
                <a:ea typeface="Arial" charset="0"/>
                <a:cs typeface="Arial" charset="0"/>
                <a:sym typeface="Arial" charset="0"/>
              </a:rPr>
              <a:t> Chooses Québec for Its New Silicon Metal Plant: 300 High-Quality Jobs to Be Created.</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err="1">
                <a:solidFill>
                  <a:srgbClr val="190104"/>
                </a:solidFill>
                <a:latin typeface="Arial Italic" charset="0"/>
                <a:ea typeface="Arial Italic" charset="0"/>
                <a:cs typeface="Arial Italic" charset="0"/>
                <a:sym typeface="Arial Italic" charset="0"/>
              </a:rPr>
              <a:t>Investissement</a:t>
            </a:r>
            <a:r>
              <a:rPr lang="en-US" altLang="ja-JP" sz="1100" dirty="0">
                <a:solidFill>
                  <a:srgbClr val="190104"/>
                </a:solidFill>
                <a:latin typeface="Arial Italic" charset="0"/>
                <a:ea typeface="Arial Italic" charset="0"/>
                <a:cs typeface="Arial Italic" charset="0"/>
                <a:sym typeface="Arial Italic" charset="0"/>
              </a:rPr>
              <a:t> Québec.</a:t>
            </a:r>
            <a:r>
              <a:rPr lang="en-US" altLang="ja-JP" sz="1100" dirty="0">
                <a:solidFill>
                  <a:srgbClr val="190104"/>
                </a:solidFill>
                <a:latin typeface="Arial" charset="0"/>
                <a:ea typeface="Arial" charset="0"/>
                <a:cs typeface="Arial" charset="0"/>
                <a:sym typeface="Arial" charset="0"/>
              </a:rPr>
              <a:t> January 22, 2014.</a:t>
            </a:r>
            <a:endParaRPr lang="en-US" sz="1100" dirty="0">
              <a:solidFill>
                <a:srgbClr val="190104"/>
              </a:solidFill>
              <a:latin typeface="Arial" charset="0"/>
              <a:ea typeface="Arial" charset="0"/>
              <a:cs typeface="Arial" charset="0"/>
              <a:sym typeface="Arial" charset="0"/>
            </a:endParaRPr>
          </a:p>
        </p:txBody>
      </p:sp>
      <p:pic>
        <p:nvPicPr>
          <p:cNvPr id="13415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1600" y="1219200"/>
            <a:ext cx="43180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752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4E38B025-7F6B-C34A-ABE4-30E03D03C646}" type="slidenum">
              <a:rPr lang="en-US" sz="1800" smtClean="0">
                <a:solidFill>
                  <a:srgbClr val="000000"/>
                </a:solidFill>
                <a:latin typeface="Times New Roman" charset="0"/>
                <a:cs typeface="Times New Roman" charset="0"/>
                <a:sym typeface="Times New Roman" charset="0"/>
              </a:rPr>
              <a:pPr algn="r">
                <a:defRPr/>
              </a:pPr>
              <a:t>82</a:t>
            </a:fld>
            <a:endParaRPr lang="en-US" sz="1800" smtClean="0">
              <a:solidFill>
                <a:srgbClr val="000000"/>
              </a:solidFill>
              <a:latin typeface="Times New Roman" charset="0"/>
              <a:cs typeface="Times New Roman" charset="0"/>
              <a:sym typeface="Times New Roman" charset="0"/>
            </a:endParaRPr>
          </a:p>
        </p:txBody>
      </p:sp>
      <p:sp>
        <p:nvSpPr>
          <p:cNvPr id="105475" name="Rectangle 3"/>
          <p:cNvSpPr>
            <a:spLocks/>
          </p:cNvSpPr>
          <p:nvPr/>
        </p:nvSpPr>
        <p:spPr bwMode="auto">
          <a:xfrm>
            <a:off x="2133600" y="-31750"/>
            <a:ext cx="53467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Electronic Components</a:t>
            </a:r>
          </a:p>
        </p:txBody>
      </p:sp>
      <p:sp>
        <p:nvSpPr>
          <p:cNvPr id="105476" name="Rectangle 4"/>
          <p:cNvSpPr>
            <a:spLocks/>
          </p:cNvSpPr>
          <p:nvPr/>
        </p:nvSpPr>
        <p:spPr bwMode="auto">
          <a:xfrm>
            <a:off x="152400" y="2082800"/>
            <a:ext cx="88519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lnSpc>
                <a:spcPct val="90000"/>
              </a:lnSpc>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Asia and India to Grand Rapids, MI</a:t>
            </a:r>
            <a:endParaRPr lang="en-US" sz="2800" dirty="0">
              <a:solidFill>
                <a:srgbClr val="666699"/>
              </a:solidFill>
              <a:latin typeface="Arial" charset="0"/>
              <a:ea typeface="ＭＳ Ｐゴシック" charset="0"/>
              <a:sym typeface="Arial" charset="0"/>
            </a:endParaRPr>
          </a:p>
          <a:p>
            <a:pPr marL="303213" indent="-303213" algn="l">
              <a:lnSpc>
                <a:spcPct val="90000"/>
              </a:lnSpc>
              <a:spcBef>
                <a:spcPts val="7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115 new employees initially, 100 more over the next year</a:t>
            </a:r>
            <a:endParaRPr lang="en-US" sz="2800" dirty="0">
              <a:solidFill>
                <a:srgbClr val="666699"/>
              </a:solidFill>
              <a:latin typeface="Arial" charset="0"/>
              <a:ea typeface="ＭＳ Ｐゴシック" charset="0"/>
              <a:sym typeface="Arial" charset="0"/>
            </a:endParaRPr>
          </a:p>
          <a:p>
            <a:pPr marL="303213" indent="-303213" algn="l">
              <a:lnSpc>
                <a:spcPct val="90000"/>
              </a:lnSpc>
              <a:spcBef>
                <a:spcPts val="7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0413" lvl="1" indent="-303213" algn="l">
              <a:lnSpc>
                <a:spcPct val="90000"/>
              </a:lnSpc>
              <a:spcBef>
                <a:spcPts val="7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City and state government incentives, tax breaks</a:t>
            </a:r>
            <a:endParaRPr lang="en-US" sz="2400" dirty="0">
              <a:solidFill>
                <a:srgbClr val="666699"/>
              </a:solidFill>
              <a:latin typeface="Arial" charset="0"/>
              <a:ea typeface="ＭＳ Ｐゴシック" charset="0"/>
              <a:sym typeface="Arial" charset="0"/>
            </a:endParaRPr>
          </a:p>
          <a:p>
            <a:pPr marL="760413" lvl="1" indent="-303213" algn="l">
              <a:lnSpc>
                <a:spcPct val="90000"/>
              </a:lnSpc>
              <a:spcBef>
                <a:spcPts val="700"/>
              </a:spcBef>
              <a:buClr>
                <a:srgbClr val="E40B2A"/>
              </a:buClr>
              <a:buSzPct val="69000"/>
              <a:buFont typeface="Wingdings" charset="0"/>
              <a:buChar char="l"/>
            </a:pPr>
            <a:r>
              <a:rPr lang="ja-JP" altLang="en-US" sz="2400" dirty="0">
                <a:solidFill>
                  <a:srgbClr val="2A2A40"/>
                </a:solidFill>
                <a:latin typeface="Arial" charset="0"/>
                <a:ea typeface="ＭＳ Ｐゴシック" charset="0"/>
                <a:sym typeface="Arial" charset="0"/>
              </a:rPr>
              <a:t>“</a:t>
            </a:r>
            <a:r>
              <a:rPr lang="en-US" altLang="ja-JP" sz="2400" dirty="0">
                <a:solidFill>
                  <a:srgbClr val="2A2A40"/>
                </a:solidFill>
                <a:latin typeface="Arial" charset="0"/>
                <a:ea typeface="Arial" charset="0"/>
                <a:cs typeface="Arial" charset="0"/>
                <a:sym typeface="Arial" charset="0"/>
              </a:rPr>
              <a:t>We </a:t>
            </a:r>
            <a:r>
              <a:rPr lang="en-US" altLang="ja-JP" sz="2400" dirty="0" smtClean="0">
                <a:solidFill>
                  <a:srgbClr val="2A2A40"/>
                </a:solidFill>
                <a:latin typeface="Arial" charset="0"/>
                <a:ea typeface="Arial" charset="0"/>
                <a:cs typeface="Arial" charset="0"/>
                <a:sym typeface="Arial" charset="0"/>
              </a:rPr>
              <a:t>weren</a:t>
            </a:r>
            <a:r>
              <a:rPr lang="en-US" altLang="ja-JP" sz="2400" dirty="0" smtClean="0">
                <a:solidFill>
                  <a:srgbClr val="2A2A40"/>
                </a:solidFill>
                <a:latin typeface="Arial" charset="0"/>
                <a:ea typeface="ＭＳ Ｐゴシック" charset="0"/>
                <a:sym typeface="Arial" charset="0"/>
              </a:rPr>
              <a:t>’</a:t>
            </a:r>
            <a:r>
              <a:rPr lang="en-US" altLang="ja-JP" sz="2400" dirty="0" smtClean="0">
                <a:solidFill>
                  <a:srgbClr val="2A2A40"/>
                </a:solidFill>
                <a:latin typeface="Arial" charset="0"/>
                <a:ea typeface="Arial" charset="0"/>
                <a:cs typeface="Arial" charset="0"/>
                <a:sym typeface="Arial" charset="0"/>
              </a:rPr>
              <a:t>t </a:t>
            </a:r>
            <a:r>
              <a:rPr lang="en-US" altLang="ja-JP" sz="2400" dirty="0">
                <a:solidFill>
                  <a:srgbClr val="2A2A40"/>
                </a:solidFill>
                <a:latin typeface="Arial" charset="0"/>
                <a:ea typeface="Arial" charset="0"/>
                <a:cs typeface="Arial" charset="0"/>
                <a:sym typeface="Arial" charset="0"/>
              </a:rPr>
              <a:t>as competitive as we used to be…now </a:t>
            </a:r>
            <a:r>
              <a:rPr lang="en-US" altLang="ja-JP" sz="2400" dirty="0" smtClean="0">
                <a:solidFill>
                  <a:srgbClr val="2A2A40"/>
                </a:solidFill>
                <a:latin typeface="Arial" charset="0"/>
                <a:ea typeface="Arial" charset="0"/>
                <a:cs typeface="Arial" charset="0"/>
                <a:sym typeface="Arial" charset="0"/>
              </a:rPr>
              <a:t>we</a:t>
            </a:r>
            <a:r>
              <a:rPr lang="en-US" altLang="ja-JP" sz="2400" dirty="0" smtClean="0">
                <a:solidFill>
                  <a:srgbClr val="2A2A40"/>
                </a:solidFill>
                <a:latin typeface="Arial" charset="0"/>
                <a:ea typeface="ＭＳ Ｐゴシック" charset="0"/>
                <a:sym typeface="Arial" charset="0"/>
              </a:rPr>
              <a:t>’</a:t>
            </a:r>
            <a:r>
              <a:rPr lang="en-US" altLang="ja-JP" sz="2400" dirty="0" smtClean="0">
                <a:solidFill>
                  <a:srgbClr val="2A2A40"/>
                </a:solidFill>
                <a:latin typeface="Arial" charset="0"/>
                <a:ea typeface="Arial" charset="0"/>
                <a:cs typeface="Arial" charset="0"/>
                <a:sym typeface="Arial" charset="0"/>
              </a:rPr>
              <a:t>re </a:t>
            </a:r>
            <a:r>
              <a:rPr lang="en-US" altLang="ja-JP" sz="2400" dirty="0">
                <a:solidFill>
                  <a:srgbClr val="2A2A40"/>
                </a:solidFill>
                <a:latin typeface="Arial" charset="0"/>
                <a:ea typeface="Arial" charset="0"/>
                <a:cs typeface="Arial" charset="0"/>
                <a:sym typeface="Arial" charset="0"/>
              </a:rPr>
              <a:t>bringing [the jobs] back and enabling the local economy to grow.</a:t>
            </a:r>
            <a:r>
              <a:rPr lang="ja-JP" altLang="en-US" sz="2400" dirty="0">
                <a:solidFill>
                  <a:srgbClr val="2A2A40"/>
                </a:solidFill>
                <a:latin typeface="Arial" charset="0"/>
                <a:ea typeface="ＭＳ Ｐゴシック" charset="0"/>
                <a:sym typeface="Arial" charset="0"/>
              </a:rPr>
              <a:t>”</a:t>
            </a:r>
            <a:endParaRPr lang="en-US" sz="2400" dirty="0">
              <a:solidFill>
                <a:srgbClr val="2A2A40"/>
              </a:solidFill>
              <a:latin typeface="Arial" charset="0"/>
              <a:ea typeface="ＭＳ Ｐゴシック" charset="0"/>
              <a:sym typeface="Arial" charset="0"/>
            </a:endParaRPr>
          </a:p>
        </p:txBody>
      </p:sp>
      <p:sp>
        <p:nvSpPr>
          <p:cNvPr id="105477" name="Rectangle 5"/>
          <p:cNvSpPr>
            <a:spLocks/>
          </p:cNvSpPr>
          <p:nvPr/>
        </p:nvSpPr>
        <p:spPr bwMode="auto">
          <a:xfrm>
            <a:off x="228600" y="6172200"/>
            <a:ext cx="8775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Peter Ross, </a:t>
            </a:r>
            <a:r>
              <a:rPr lang="en-US" sz="1100" dirty="0">
                <a:solidFill>
                  <a:srgbClr val="190104"/>
                </a:solidFill>
                <a:latin typeface="Arial Italic" charset="0"/>
                <a:ea typeface="ＭＳ Ｐゴシック" charset="0"/>
                <a:sym typeface="Arial Italic" charset="0"/>
              </a:rPr>
              <a:t>WZZM 13</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err="1">
                <a:solidFill>
                  <a:srgbClr val="190104"/>
                </a:solidFill>
                <a:latin typeface="Arial" charset="0"/>
                <a:ea typeface="Arial" charset="0"/>
                <a:cs typeface="Arial" charset="0"/>
                <a:sym typeface="Arial" charset="0"/>
              </a:rPr>
              <a:t>Firstronic</a:t>
            </a:r>
            <a:r>
              <a:rPr lang="en-US" altLang="ja-JP" sz="1100" dirty="0">
                <a:solidFill>
                  <a:srgbClr val="190104"/>
                </a:solidFill>
                <a:latin typeface="Arial" charset="0"/>
                <a:ea typeface="Arial" charset="0"/>
                <a:cs typeface="Arial" charset="0"/>
                <a:sym typeface="Arial" charset="0"/>
              </a:rPr>
              <a:t> hiring thanks to </a:t>
            </a:r>
            <a:r>
              <a:rPr lang="ja-JP" altLang="en-US" sz="1100" dirty="0">
                <a:solidFill>
                  <a:srgbClr val="190104"/>
                </a:solidFill>
                <a:latin typeface="Arial" charset="0"/>
                <a:ea typeface="ＭＳ Ｐゴシック" charset="0"/>
                <a:sym typeface="Arial" charset="0"/>
              </a:rPr>
              <a:t>“</a:t>
            </a:r>
            <a:r>
              <a:rPr lang="en-US" altLang="ja-JP" sz="1100" dirty="0" err="1">
                <a:solidFill>
                  <a:srgbClr val="190104"/>
                </a:solidFill>
                <a:latin typeface="Arial" charset="0"/>
                <a:ea typeface="Arial" charset="0"/>
                <a:cs typeface="Arial" charset="0"/>
                <a:sym typeface="Arial" charset="0"/>
              </a:rPr>
              <a:t>onshoring</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electronic work.</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October 23, 2013. </a:t>
            </a:r>
            <a:r>
              <a:rPr lang="en-US" altLang="ja-JP" sz="1100" u="sng" dirty="0">
                <a:latin typeface="Arial" charset="0"/>
                <a:ea typeface="Arial" charset="0"/>
                <a:cs typeface="Arial" charset="0"/>
                <a:sym typeface="Arial" charset="0"/>
              </a:rPr>
              <a:t>http://grnorth.wzzm13.com/news/news/178453-firstronic-hiring-thanks-onshoring-electronic-work</a:t>
            </a:r>
            <a:r>
              <a:rPr lang="en-US" altLang="ja-JP" sz="1100" dirty="0">
                <a:solidFill>
                  <a:srgbClr val="190104"/>
                </a:solidFill>
                <a:latin typeface="Arial" charset="0"/>
                <a:ea typeface="Arial" charset="0"/>
                <a:cs typeface="Arial" charset="0"/>
                <a:sym typeface="Arial" charset="0"/>
              </a:rPr>
              <a:t>. </a:t>
            </a:r>
            <a:endParaRPr lang="en-US" sz="1100" dirty="0">
              <a:solidFill>
                <a:srgbClr val="190104"/>
              </a:solidFill>
              <a:latin typeface="Arial" charset="0"/>
              <a:ea typeface="Arial" charset="0"/>
              <a:cs typeface="Arial" charset="0"/>
              <a:sym typeface="Arial" charset="0"/>
            </a:endParaRPr>
          </a:p>
        </p:txBody>
      </p:sp>
      <p:pic>
        <p:nvPicPr>
          <p:cNvPr id="10547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43600" y="609600"/>
            <a:ext cx="3009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854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F0BB7AC1-6A7A-D845-81BE-F2D23D511E8A}" type="slidenum">
              <a:rPr lang="en-US" sz="1800" smtClean="0">
                <a:solidFill>
                  <a:srgbClr val="000000"/>
                </a:solidFill>
                <a:latin typeface="Times New Roman" charset="0"/>
                <a:cs typeface="Times New Roman" charset="0"/>
                <a:sym typeface="Times New Roman" charset="0"/>
              </a:rPr>
              <a:pPr algn="r">
                <a:defRPr/>
              </a:pPr>
              <a:t>83</a:t>
            </a:fld>
            <a:endParaRPr lang="en-US" sz="1800" smtClean="0">
              <a:solidFill>
                <a:srgbClr val="000000"/>
              </a:solidFill>
              <a:latin typeface="Times New Roman" charset="0"/>
              <a:cs typeface="Times New Roman" charset="0"/>
              <a:sym typeface="Times New Roman" charset="0"/>
            </a:endParaRPr>
          </a:p>
        </p:txBody>
      </p:sp>
      <p:sp>
        <p:nvSpPr>
          <p:cNvPr id="106499" name="Rectangle 3"/>
          <p:cNvSpPr>
            <a:spLocks/>
          </p:cNvSpPr>
          <p:nvPr/>
        </p:nvSpPr>
        <p:spPr bwMode="auto">
          <a:xfrm>
            <a:off x="1219200" y="-4763"/>
            <a:ext cx="79375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Contract Electronics Manufacturing</a:t>
            </a:r>
          </a:p>
        </p:txBody>
      </p:sp>
      <p:sp>
        <p:nvSpPr>
          <p:cNvPr id="106500" name="Rectangle 4"/>
          <p:cNvSpPr>
            <a:spLocks/>
          </p:cNvSpPr>
          <p:nvPr/>
        </p:nvSpPr>
        <p:spPr bwMode="auto">
          <a:xfrm>
            <a:off x="292100" y="1155700"/>
            <a:ext cx="88519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spcBef>
                <a:spcPts val="800"/>
              </a:spcBef>
            </a:pPr>
            <a:endParaRPr lang="en-US" sz="3200" dirty="0">
              <a:solidFill>
                <a:srgbClr val="2A2A40"/>
              </a:solidFill>
              <a:latin typeface="Arial" charset="0"/>
              <a:ea typeface="ＭＳ Ｐゴシック" charset="0"/>
              <a:sym typeface="Arial" charset="0"/>
            </a:endParaRPr>
          </a:p>
          <a:p>
            <a:pPr algn="l">
              <a:spcBef>
                <a:spcPts val="8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 For </a:t>
            </a:r>
            <a:r>
              <a:rPr lang="en-US" sz="2800" dirty="0">
                <a:solidFill>
                  <a:srgbClr val="2A2A40"/>
                </a:solidFill>
                <a:latin typeface="Arial" charset="0"/>
                <a:ea typeface="ＭＳ Ｐゴシック" charset="0"/>
                <a:sym typeface="Arial" charset="0"/>
              </a:rPr>
              <a:t>Google/Motorola Moto X: 2,000 jobs in Fort </a:t>
            </a:r>
            <a:r>
              <a:rPr lang="en-US" sz="2800" dirty="0" smtClean="0">
                <a:solidFill>
                  <a:srgbClr val="2A2A40"/>
                </a:solidFill>
                <a:latin typeface="Arial" charset="0"/>
                <a:ea typeface="ＭＳ Ｐゴシック" charset="0"/>
                <a:sym typeface="Arial" charset="0"/>
              </a:rPr>
              <a:t> Worth</a:t>
            </a:r>
            <a:r>
              <a:rPr lang="en-US" sz="2800" dirty="0">
                <a:solidFill>
                  <a:srgbClr val="2A2A40"/>
                </a:solidFill>
                <a:latin typeface="Arial" charset="0"/>
                <a:ea typeface="ＭＳ Ｐゴシック" charset="0"/>
                <a:sym typeface="Arial" charset="0"/>
              </a:rPr>
              <a:t>, </a:t>
            </a:r>
            <a:r>
              <a:rPr lang="en-US" sz="2800" dirty="0" smtClean="0">
                <a:solidFill>
                  <a:srgbClr val="2A2A40"/>
                </a:solidFill>
                <a:latin typeface="Arial" charset="0"/>
                <a:ea typeface="ＭＳ Ｐゴシック" charset="0"/>
                <a:sym typeface="Arial" charset="0"/>
              </a:rPr>
              <a:t>TX</a:t>
            </a:r>
          </a:p>
          <a:p>
            <a:pPr algn="l">
              <a:spcBef>
                <a:spcPts val="8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 Solar </a:t>
            </a:r>
            <a:r>
              <a:rPr lang="en-US" sz="2800" dirty="0">
                <a:solidFill>
                  <a:srgbClr val="2A2A40"/>
                </a:solidFill>
                <a:latin typeface="Arial" charset="0"/>
                <a:ea typeface="ＭＳ Ｐゴシック" charset="0"/>
                <a:sym typeface="Arial" charset="0"/>
              </a:rPr>
              <a:t>panels with </a:t>
            </a:r>
            <a:r>
              <a:rPr lang="en-US" sz="2800" dirty="0" err="1">
                <a:solidFill>
                  <a:srgbClr val="2A2A40"/>
                </a:solidFill>
                <a:latin typeface="Arial" charset="0"/>
                <a:ea typeface="ＭＳ Ｐゴシック" charset="0"/>
                <a:sym typeface="Arial" charset="0"/>
              </a:rPr>
              <a:t>SunPower</a:t>
            </a:r>
            <a:r>
              <a:rPr lang="en-US" sz="2800" dirty="0">
                <a:solidFill>
                  <a:srgbClr val="2A2A40"/>
                </a:solidFill>
                <a:latin typeface="Arial" charset="0"/>
                <a:ea typeface="ＭＳ Ｐゴシック" charset="0"/>
                <a:sym typeface="Arial" charset="0"/>
              </a:rPr>
              <a:t> Corp. in Milpitas, </a:t>
            </a:r>
            <a:r>
              <a:rPr lang="en-US" sz="2800" dirty="0" smtClean="0">
                <a:solidFill>
                  <a:srgbClr val="2A2A40"/>
                </a:solidFill>
                <a:latin typeface="Arial" charset="0"/>
                <a:ea typeface="ＭＳ Ｐゴシック" charset="0"/>
                <a:sym typeface="Arial" charset="0"/>
              </a:rPr>
              <a:t>CA</a:t>
            </a:r>
            <a:endParaRPr lang="en-US" sz="2800" dirty="0">
              <a:solidFill>
                <a:srgbClr val="666699"/>
              </a:solidFill>
              <a:latin typeface="Arial" charset="0"/>
              <a:ea typeface="ＭＳ Ｐゴシック" charset="0"/>
              <a:sym typeface="Arial" charset="0"/>
            </a:endParaRPr>
          </a:p>
          <a:p>
            <a:pPr algn="l">
              <a:spcBef>
                <a:spcPts val="8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 100 jobs</a:t>
            </a:r>
          </a:p>
          <a:p>
            <a:pPr algn="l">
              <a:spcBef>
                <a:spcPts val="8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 Apple</a:t>
            </a:r>
            <a:r>
              <a:rPr lang="ja-JP" altLang="en-US" sz="2800" dirty="0" smtClean="0">
                <a:solidFill>
                  <a:srgbClr val="2A2A40"/>
                </a:solidFill>
                <a:latin typeface="Arial" charset="0"/>
                <a:ea typeface="ＭＳ Ｐゴシック" charset="0"/>
                <a:sym typeface="Arial" charset="0"/>
              </a:rPr>
              <a:t>’</a:t>
            </a:r>
            <a:r>
              <a:rPr lang="en-US" altLang="ja-JP" sz="2800" dirty="0" smtClean="0">
                <a:solidFill>
                  <a:srgbClr val="2A2A40"/>
                </a:solidFill>
                <a:latin typeface="Arial" charset="0"/>
                <a:ea typeface="Arial" charset="0"/>
                <a:cs typeface="Arial" charset="0"/>
                <a:sym typeface="Arial" charset="0"/>
              </a:rPr>
              <a:t>s </a:t>
            </a:r>
            <a:r>
              <a:rPr lang="en-US" altLang="ja-JP" sz="2800" dirty="0">
                <a:solidFill>
                  <a:srgbClr val="2A2A40"/>
                </a:solidFill>
                <a:latin typeface="Arial" charset="0"/>
                <a:ea typeface="Arial" charset="0"/>
                <a:cs typeface="Arial" charset="0"/>
                <a:sym typeface="Arial" charset="0"/>
              </a:rPr>
              <a:t>Mac Pro in Austin, TX: 1,700 jobs</a:t>
            </a:r>
            <a:endParaRPr lang="en-US" sz="2800" dirty="0">
              <a:solidFill>
                <a:srgbClr val="2A2A40"/>
              </a:solidFill>
              <a:latin typeface="Arial" charset="0"/>
              <a:ea typeface="Arial" charset="0"/>
              <a:cs typeface="Arial" charset="0"/>
              <a:sym typeface="Arial" charset="0"/>
            </a:endParaRPr>
          </a:p>
          <a:p>
            <a:pPr algn="l">
              <a:spcBef>
                <a:spcPts val="8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 Reason:</a:t>
            </a:r>
          </a:p>
          <a:p>
            <a:pPr lvl="1" algn="l">
              <a:spcBef>
                <a:spcPts val="8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Government incentives</a:t>
            </a:r>
            <a:endParaRPr lang="en-US" sz="2400" dirty="0">
              <a:solidFill>
                <a:srgbClr val="666699"/>
              </a:solidFill>
              <a:latin typeface="Arial" charset="0"/>
              <a:ea typeface="ＭＳ Ｐゴシック" charset="0"/>
              <a:sym typeface="Arial" charset="0"/>
            </a:endParaRPr>
          </a:p>
          <a:p>
            <a:pPr algn="l">
              <a:spcBef>
                <a:spcPts val="800"/>
              </a:spcBef>
              <a:buClr>
                <a:srgbClr val="E40B2A"/>
              </a:buClr>
              <a:buSzPct val="80000"/>
              <a:buFont typeface="Wingdings" charset="0"/>
              <a:buChar char="l"/>
            </a:pPr>
            <a:endParaRPr lang="en-US" sz="3200" dirty="0">
              <a:solidFill>
                <a:srgbClr val="2A2A40"/>
              </a:solidFill>
              <a:latin typeface="Arial" charset="0"/>
              <a:ea typeface="Arial" charset="0"/>
              <a:cs typeface="Arial" charset="0"/>
              <a:sym typeface="Arial" charset="0"/>
            </a:endParaRPr>
          </a:p>
          <a:p>
            <a:pPr algn="l">
              <a:spcBef>
                <a:spcPts val="800"/>
              </a:spcBef>
              <a:buClr>
                <a:srgbClr val="E40B2A"/>
              </a:buClr>
              <a:buSzPct val="80000"/>
              <a:buFont typeface="Wingdings" charset="0"/>
              <a:buChar char="l"/>
            </a:pPr>
            <a:endParaRPr lang="en-US" sz="3200" dirty="0">
              <a:solidFill>
                <a:srgbClr val="666699"/>
              </a:solidFill>
              <a:latin typeface="Arial" charset="0"/>
              <a:ea typeface="ＭＳ Ｐゴシック" charset="0"/>
              <a:sym typeface="Arial" charset="0"/>
            </a:endParaRPr>
          </a:p>
          <a:p>
            <a:pPr algn="l">
              <a:spcBef>
                <a:spcPts val="800"/>
              </a:spcBef>
              <a:buClr>
                <a:srgbClr val="E40B2A"/>
              </a:buClr>
              <a:buSzPct val="80000"/>
              <a:buFont typeface="Wingdings" charset="0"/>
              <a:buChar char="l"/>
            </a:pPr>
            <a:endParaRPr lang="en-US" sz="2400" dirty="0" smtClean="0">
              <a:solidFill>
                <a:srgbClr val="666699"/>
              </a:solidFill>
              <a:latin typeface="Arial" charset="0"/>
              <a:ea typeface="ＭＳ Ｐゴシック" charset="0"/>
              <a:sym typeface="Arial" charset="0"/>
            </a:endParaRPr>
          </a:p>
        </p:txBody>
      </p:sp>
      <p:sp>
        <p:nvSpPr>
          <p:cNvPr id="106501" name="Rectangle 5"/>
          <p:cNvSpPr>
            <a:spLocks/>
          </p:cNvSpPr>
          <p:nvPr/>
        </p:nvSpPr>
        <p:spPr bwMode="auto">
          <a:xfrm>
            <a:off x="76200" y="6172200"/>
            <a:ext cx="93805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Carl </a:t>
            </a:r>
            <a:r>
              <a:rPr lang="en-US" sz="1100" dirty="0" err="1">
                <a:solidFill>
                  <a:srgbClr val="190104"/>
                </a:solidFill>
                <a:latin typeface="Arial" charset="0"/>
                <a:ea typeface="ＭＳ Ｐゴシック" charset="0"/>
                <a:sym typeface="Arial" charset="0"/>
              </a:rPr>
              <a:t>Franzen</a:t>
            </a:r>
            <a:r>
              <a:rPr lang="en-US" sz="1100" dirty="0">
                <a:solidFill>
                  <a:srgbClr val="190104"/>
                </a:solidFill>
                <a:latin typeface="Arial" charset="0"/>
                <a:ea typeface="ＭＳ Ｐゴシック" charset="0"/>
                <a:sym typeface="Arial" charset="0"/>
              </a:rPr>
              <a:t>, The Verge.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Made in America 2.0: behind Google and Apple</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s sudden patriotism.</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endParaRPr lang="en-US" altLang="ja-JP" sz="2400" dirty="0">
              <a:solidFill>
                <a:srgbClr val="666699"/>
              </a:solidFill>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PR Newswire. </a:t>
            </a:r>
            <a:r>
              <a:rPr lang="ja-JP" altLang="en-US" sz="1100" dirty="0">
                <a:solidFill>
                  <a:srgbClr val="190104"/>
                </a:solidFill>
                <a:latin typeface="Arial" charset="0"/>
                <a:ea typeface="ＭＳ Ｐゴシック" charset="0"/>
                <a:sym typeface="Arial" charset="0"/>
              </a:rPr>
              <a:t>“</a:t>
            </a:r>
            <a:r>
              <a:rPr lang="en-US" altLang="ja-JP" sz="1100" dirty="0" err="1">
                <a:solidFill>
                  <a:srgbClr val="190104"/>
                </a:solidFill>
                <a:latin typeface="Arial" charset="0"/>
                <a:ea typeface="Arial" charset="0"/>
                <a:cs typeface="Arial" charset="0"/>
                <a:sym typeface="Arial" charset="0"/>
              </a:rPr>
              <a:t>SunPower</a:t>
            </a:r>
            <a:r>
              <a:rPr lang="en-US" altLang="ja-JP" sz="1100" dirty="0">
                <a:solidFill>
                  <a:srgbClr val="190104"/>
                </a:solidFill>
                <a:latin typeface="Arial" charset="0"/>
                <a:ea typeface="Arial" charset="0"/>
                <a:cs typeface="Arial" charset="0"/>
                <a:sym typeface="Arial" charset="0"/>
              </a:rPr>
              <a:t> Partners with Flextronics and Announces Silicon Valley Manufacturing Facility.</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endParaRPr lang="en-US" altLang="ja-JP" sz="2400" dirty="0">
              <a:solidFill>
                <a:srgbClr val="666699"/>
              </a:solidFill>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Tom Spring, CRN: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10 Tech Companies Bringing Jobs Back to the U.S.</a:t>
            </a:r>
            <a:r>
              <a:rPr lang="ja-JP" altLang="en-US" sz="1100" dirty="0">
                <a:solidFill>
                  <a:srgbClr val="190104"/>
                </a:solidFill>
                <a:latin typeface="Arial" charset="0"/>
                <a:ea typeface="ＭＳ Ｐゴシック" charset="0"/>
                <a:sym typeface="Arial" charset="0"/>
              </a:rPr>
              <a:t>”</a:t>
            </a:r>
            <a:endParaRPr lang="en-US" sz="1100" dirty="0">
              <a:solidFill>
                <a:srgbClr val="190104"/>
              </a:solidFill>
              <a:latin typeface="Arial" charset="0"/>
              <a:ea typeface="ＭＳ Ｐゴシック" charset="0"/>
              <a:sym typeface="Arial" charset="0"/>
            </a:endParaRPr>
          </a:p>
        </p:txBody>
      </p:sp>
      <p:pic>
        <p:nvPicPr>
          <p:cNvPr id="106502"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22687" y="533400"/>
            <a:ext cx="41435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957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5CEEDDCE-DE0B-7243-BE4A-A935A6000AD3}" type="slidenum">
              <a:rPr lang="en-US" sz="1800" smtClean="0">
                <a:solidFill>
                  <a:srgbClr val="000000"/>
                </a:solidFill>
                <a:latin typeface="Times New Roman" charset="0"/>
                <a:cs typeface="Times New Roman" charset="0"/>
                <a:sym typeface="Times New Roman" charset="0"/>
              </a:rPr>
              <a:pPr algn="r">
                <a:defRPr/>
              </a:pPr>
              <a:t>84</a:t>
            </a:fld>
            <a:endParaRPr lang="en-US" sz="1800" smtClean="0">
              <a:solidFill>
                <a:srgbClr val="000000"/>
              </a:solidFill>
              <a:latin typeface="Times New Roman" charset="0"/>
              <a:cs typeface="Times New Roman" charset="0"/>
              <a:sym typeface="Times New Roman" charset="0"/>
            </a:endParaRPr>
          </a:p>
        </p:txBody>
      </p:sp>
      <p:sp>
        <p:nvSpPr>
          <p:cNvPr id="109571" name="Rectangle 3"/>
          <p:cNvSpPr>
            <a:spLocks noGrp="1" noChangeArrowheads="1"/>
          </p:cNvSpPr>
          <p:nvPr>
            <p:ph type="title"/>
          </p:nvPr>
        </p:nvSpPr>
        <p:spPr>
          <a:xfrm>
            <a:off x="1652588" y="0"/>
            <a:ext cx="7034212" cy="11430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err="1" smtClean="0">
                <a:solidFill>
                  <a:srgbClr val="2A2A40"/>
                </a:solidFill>
              </a:rPr>
              <a:t>Fluortubing</a:t>
            </a:r>
            <a:r>
              <a:rPr lang="en-US" sz="3200" dirty="0" smtClean="0">
                <a:solidFill>
                  <a:srgbClr val="2A2A40"/>
                </a:solidFill>
              </a:rPr>
              <a:t> USA: Plastic Tubing</a:t>
            </a:r>
            <a:br>
              <a:rPr lang="en-US" sz="3200" dirty="0" smtClean="0">
                <a:solidFill>
                  <a:srgbClr val="2A2A40"/>
                </a:solidFill>
              </a:rPr>
            </a:br>
            <a:r>
              <a:rPr lang="en-US" sz="3200" dirty="0" smtClean="0">
                <a:solidFill>
                  <a:srgbClr val="2A2A40"/>
                </a:solidFill>
              </a:rPr>
              <a:t>(</a:t>
            </a:r>
            <a:r>
              <a:rPr lang="en-US" sz="3200" dirty="0">
                <a:solidFill>
                  <a:srgbClr val="2A2A40"/>
                </a:solidFill>
                <a:latin typeface="Arial" charset="0"/>
                <a:ea typeface="ＭＳ Ｐゴシック" charset="0"/>
              </a:rPr>
              <a:t>Foreign Direct Investment</a:t>
            </a:r>
            <a:r>
              <a:rPr lang="en-US" sz="3200" dirty="0" smtClean="0">
                <a:solidFill>
                  <a:srgbClr val="2A2A40"/>
                </a:solidFill>
              </a:rPr>
              <a:t>)</a:t>
            </a:r>
          </a:p>
        </p:txBody>
      </p:sp>
      <p:sp>
        <p:nvSpPr>
          <p:cNvPr id="107524" name="Rectangle 4"/>
          <p:cNvSpPr>
            <a:spLocks/>
          </p:cNvSpPr>
          <p:nvPr/>
        </p:nvSpPr>
        <p:spPr bwMode="auto">
          <a:xfrm>
            <a:off x="114300" y="1820863"/>
            <a:ext cx="88519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Netherlands to Campbellsville, KY</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10 jobs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$800k investment</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en-US" sz="2400" dirty="0" smtClean="0">
                <a:latin typeface="Arial" charset="0"/>
                <a:ea typeface="ＭＳ Ｐゴシック" charset="0"/>
                <a:sym typeface="Arial" charset="0"/>
              </a:rPr>
              <a:t>Shipping </a:t>
            </a:r>
            <a:r>
              <a:rPr lang="en-US" sz="2400" dirty="0">
                <a:latin typeface="Arial" charset="0"/>
                <a:ea typeface="ＭＳ Ｐゴシック" charset="0"/>
                <a:sym typeface="Arial" charset="0"/>
              </a:rPr>
              <a:t>costs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Government incentives</a:t>
            </a:r>
          </a:p>
        </p:txBody>
      </p:sp>
      <p:sp>
        <p:nvSpPr>
          <p:cNvPr id="107525" name="Rectangle 5"/>
          <p:cNvSpPr>
            <a:spLocks/>
          </p:cNvSpPr>
          <p:nvPr/>
        </p:nvSpPr>
        <p:spPr bwMode="auto">
          <a:xfrm>
            <a:off x="190500" y="6115050"/>
            <a:ext cx="8775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Area Development, December 20, 2013. </a:t>
            </a:r>
            <a:r>
              <a:rPr lang="en-US" sz="1100" u="sng" dirty="0">
                <a:latin typeface="Arial" charset="0"/>
                <a:ea typeface="ＭＳ Ｐゴシック" charset="0"/>
                <a:sym typeface="Arial" charset="0"/>
              </a:rPr>
              <a:t>http://</a:t>
            </a:r>
            <a:r>
              <a:rPr lang="en-US" sz="1100" u="sng" dirty="0" err="1">
                <a:latin typeface="Arial" charset="0"/>
                <a:ea typeface="ＭＳ Ｐゴシック" charset="0"/>
                <a:sym typeface="Arial" charset="0"/>
              </a:rPr>
              <a:t>www.areadevelopment.com</a:t>
            </a:r>
            <a:r>
              <a:rPr lang="en-US" sz="1100" u="sng" dirty="0">
                <a:latin typeface="Arial" charset="0"/>
                <a:ea typeface="ＭＳ Ｐゴシック" charset="0"/>
                <a:sym typeface="Arial" charset="0"/>
              </a:rPr>
              <a:t>/</a:t>
            </a:r>
            <a:r>
              <a:rPr lang="en-US" sz="1100" u="sng" dirty="0" err="1">
                <a:latin typeface="Arial" charset="0"/>
                <a:ea typeface="ＭＳ Ｐゴシック" charset="0"/>
                <a:sym typeface="Arial" charset="0"/>
              </a:rPr>
              <a:t>newsItems</a:t>
            </a:r>
            <a:r>
              <a:rPr lang="en-US" sz="1100" u="sng" dirty="0">
                <a:latin typeface="Arial" charset="0"/>
                <a:ea typeface="ＭＳ Ｐゴシック" charset="0"/>
                <a:sym typeface="Arial" charset="0"/>
              </a:rPr>
              <a:t>/12-20-2013/fluortubing-usa-operations-center-expansion-campbellsville-kentucky782332.shtml</a:t>
            </a:r>
          </a:p>
        </p:txBody>
      </p:sp>
      <p:pic>
        <p:nvPicPr>
          <p:cNvPr id="2" name="Picture 1" descr="fluortubing_logo.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0800" y="990600"/>
            <a:ext cx="2654300" cy="796289"/>
          </a:xfrm>
          <a:prstGeom prst="rect">
            <a:avLst/>
          </a:prstGeom>
        </p:spPr>
      </p:pic>
    </p:spTree>
  </p:cSld>
  <p:clrMapOvr>
    <a:masterClrMapping/>
  </p:clrMapOvr>
  <p:transition xmlns:p14="http://schemas.microsoft.com/office/powerpoint/2010/mai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059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AB7A4D2D-B244-244B-BA4F-BD0C2835EE8D}" type="slidenum">
              <a:rPr lang="en-US" sz="1800" smtClean="0">
                <a:solidFill>
                  <a:srgbClr val="000000"/>
                </a:solidFill>
                <a:latin typeface="Times New Roman" charset="0"/>
                <a:cs typeface="Times New Roman" charset="0"/>
                <a:sym typeface="Times New Roman" charset="0"/>
              </a:rPr>
              <a:pPr algn="r">
                <a:defRPr/>
              </a:pPr>
              <a:t>85</a:t>
            </a:fld>
            <a:endParaRPr lang="en-US" sz="1800" smtClean="0">
              <a:solidFill>
                <a:srgbClr val="000000"/>
              </a:solidFill>
              <a:latin typeface="Times New Roman" charset="0"/>
              <a:cs typeface="Times New Roman" charset="0"/>
              <a:sym typeface="Times New Roman" charset="0"/>
            </a:endParaRPr>
          </a:p>
        </p:txBody>
      </p:sp>
      <p:sp>
        <p:nvSpPr>
          <p:cNvPr id="108547" name="Rectangle 3"/>
          <p:cNvSpPr>
            <a:spLocks/>
          </p:cNvSpPr>
          <p:nvPr/>
        </p:nvSpPr>
        <p:spPr bwMode="auto">
          <a:xfrm>
            <a:off x="152400" y="1600200"/>
            <a:ext cx="88519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Hybrid transmission component from Japan</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Battery pack assembly from Mexico</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err="1">
                <a:solidFill>
                  <a:srgbClr val="2A2A40"/>
                </a:solidFill>
                <a:latin typeface="Arial" charset="0"/>
                <a:ea typeface="ＭＳ Ｐゴシック" charset="0"/>
                <a:sym typeface="Arial" charset="0"/>
              </a:rPr>
              <a:t>Reshored</a:t>
            </a:r>
            <a:r>
              <a:rPr lang="en-US" sz="2800" dirty="0">
                <a:solidFill>
                  <a:srgbClr val="2A2A40"/>
                </a:solidFill>
                <a:latin typeface="Arial" charset="0"/>
                <a:ea typeface="ＭＳ Ｐゴシック" charset="0"/>
                <a:sym typeface="Arial" charset="0"/>
              </a:rPr>
              <a:t> to OH and MI</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Steel forging from India</a:t>
            </a:r>
            <a:endParaRPr lang="en-US" sz="28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Reason:</a:t>
            </a:r>
          </a:p>
          <a:p>
            <a:pPr marL="760413" lvl="1" indent="-303213" algn="l">
              <a:spcBef>
                <a:spcPts val="600"/>
              </a:spcBef>
              <a:buClr>
                <a:srgbClr val="E40B2A"/>
              </a:buClr>
              <a:buSzPct val="80000"/>
              <a:buFont typeface="Wingdings" charset="0"/>
              <a:buChar char="l"/>
            </a:pPr>
            <a:r>
              <a:rPr lang="en-US" sz="2400" dirty="0" smtClean="0">
                <a:solidFill>
                  <a:srgbClr val="2A2A40"/>
                </a:solidFill>
                <a:latin typeface="Arial" charset="0"/>
                <a:ea typeface="ＭＳ Ｐゴシック" charset="0"/>
                <a:sym typeface="Arial" charset="0"/>
              </a:rPr>
              <a:t>To be </a:t>
            </a:r>
            <a:r>
              <a:rPr lang="en-US" sz="2400" dirty="0">
                <a:solidFill>
                  <a:srgbClr val="2A2A40"/>
                </a:solidFill>
                <a:latin typeface="Arial" charset="0"/>
                <a:ea typeface="ＭＳ Ｐゴシック" charset="0"/>
                <a:sym typeface="Arial" charset="0"/>
              </a:rPr>
              <a:t>sure quality standards are followed</a:t>
            </a:r>
          </a:p>
        </p:txBody>
      </p:sp>
      <p:sp>
        <p:nvSpPr>
          <p:cNvPr id="108548" name="Rectangle 4"/>
          <p:cNvSpPr>
            <a:spLocks/>
          </p:cNvSpPr>
          <p:nvPr/>
        </p:nvSpPr>
        <p:spPr bwMode="auto">
          <a:xfrm>
            <a:off x="228600" y="6400800"/>
            <a:ext cx="6819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chemeClr val="bg2"/>
                </a:solidFill>
                <a:latin typeface="Arial"/>
                <a:ea typeface="ＭＳ Ｐゴシック" charset="0"/>
                <a:cs typeface="Arial"/>
                <a:sym typeface="Arial" charset="0"/>
              </a:rPr>
              <a:t>Source: Deseret News 8/4/10 </a:t>
            </a:r>
            <a:r>
              <a:rPr lang="en-US" sz="1100" dirty="0">
                <a:solidFill>
                  <a:schemeClr val="bg2"/>
                </a:solidFill>
                <a:latin typeface="Arial"/>
                <a:ea typeface="ＭＳ Ｐゴシック" charset="0"/>
                <a:cs typeface="Arial"/>
                <a:sym typeface="Arial Italic" charset="0"/>
              </a:rPr>
              <a:t>Ford says UAW deals bring work back to its plants</a:t>
            </a:r>
          </a:p>
        </p:txBody>
      </p:sp>
      <p:pic>
        <p:nvPicPr>
          <p:cNvPr id="108549"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60960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8550" name="Rectangle 6"/>
          <p:cNvSpPr>
            <a:spLocks/>
          </p:cNvSpPr>
          <p:nvPr/>
        </p:nvSpPr>
        <p:spPr bwMode="auto">
          <a:xfrm>
            <a:off x="2895600" y="1588"/>
            <a:ext cx="4356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3200" dirty="0">
                <a:solidFill>
                  <a:srgbClr val="2A2A40"/>
                </a:solidFill>
                <a:latin typeface="Arial" charset="0"/>
                <a:ea typeface="ＭＳ Ｐゴシック" charset="0"/>
                <a:sym typeface="Arial" charset="0"/>
              </a:rPr>
              <a:t>Automobile Parts</a:t>
            </a:r>
          </a:p>
        </p:txBody>
      </p:sp>
    </p:spTree>
  </p:cSld>
  <p:clrMapOvr>
    <a:masterClrMapping/>
  </p:clrMapOvr>
  <p:transition xmlns:p14="http://schemas.microsoft.com/office/powerpoint/2010/mai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161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1BB622DD-FACD-9345-A7C9-8E5FCD8B46B8}" type="slidenum">
              <a:rPr lang="en-US" sz="1800" smtClean="0">
                <a:solidFill>
                  <a:srgbClr val="000000"/>
                </a:solidFill>
                <a:latin typeface="Times New Roman" charset="0"/>
                <a:cs typeface="Times New Roman" charset="0"/>
                <a:sym typeface="Times New Roman" charset="0"/>
              </a:rPr>
              <a:pPr algn="r">
                <a:defRPr/>
              </a:pPr>
              <a:t>86</a:t>
            </a:fld>
            <a:endParaRPr lang="en-US" sz="1800" smtClean="0">
              <a:solidFill>
                <a:srgbClr val="000000"/>
              </a:solidFill>
              <a:latin typeface="Times New Roman" charset="0"/>
              <a:cs typeface="Times New Roman" charset="0"/>
              <a:sym typeface="Times New Roman" charset="0"/>
            </a:endParaRPr>
          </a:p>
        </p:txBody>
      </p:sp>
      <p:sp>
        <p:nvSpPr>
          <p:cNvPr id="109571" name="Rectangle 3"/>
          <p:cNvSpPr>
            <a:spLocks/>
          </p:cNvSpPr>
          <p:nvPr/>
        </p:nvSpPr>
        <p:spPr bwMode="auto">
          <a:xfrm>
            <a:off x="685800" y="14287"/>
            <a:ext cx="79375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Ford Fusion</a:t>
            </a:r>
          </a:p>
        </p:txBody>
      </p:sp>
      <p:sp>
        <p:nvSpPr>
          <p:cNvPr id="109572" name="Rectangle 4"/>
          <p:cNvSpPr>
            <a:spLocks/>
          </p:cNvSpPr>
          <p:nvPr/>
        </p:nvSpPr>
        <p:spPr bwMode="auto">
          <a:xfrm>
            <a:off x="152400" y="1600200"/>
            <a:ext cx="88519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800" dirty="0" err="1">
                <a:solidFill>
                  <a:srgbClr val="190104"/>
                </a:solidFill>
                <a:latin typeface="Arial" charset="0"/>
                <a:ea typeface="ＭＳ Ｐゴシック" charset="0"/>
                <a:sym typeface="Arial" charset="0"/>
              </a:rPr>
              <a:t>Flatrock</a:t>
            </a:r>
            <a:r>
              <a:rPr lang="en-US" sz="2800" dirty="0">
                <a:solidFill>
                  <a:srgbClr val="190104"/>
                </a:solidFill>
                <a:latin typeface="Arial" charset="0"/>
                <a:ea typeface="ＭＳ Ｐゴシック" charset="0"/>
                <a:sym typeface="Arial" charset="0"/>
              </a:rPr>
              <a:t>, MI</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Mexico plant was at capacity so </a:t>
            </a:r>
            <a:r>
              <a:rPr lang="en-US" sz="2800" dirty="0" err="1">
                <a:solidFill>
                  <a:srgbClr val="190104"/>
                </a:solidFill>
                <a:latin typeface="Arial" charset="0"/>
                <a:ea typeface="ＭＳ Ｐゴシック" charset="0"/>
                <a:sym typeface="Arial" charset="0"/>
              </a:rPr>
              <a:t>reshored</a:t>
            </a:r>
            <a:r>
              <a:rPr lang="en-US" sz="2800" dirty="0">
                <a:solidFill>
                  <a:srgbClr val="190104"/>
                </a:solidFill>
                <a:latin typeface="Arial" charset="0"/>
                <a:ea typeface="ＭＳ Ｐゴシック" charset="0"/>
                <a:sym typeface="Arial" charset="0"/>
              </a:rPr>
              <a:t> expansion</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$550 million investment</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Part of 2011 deal with UAW to add/retain 12,000 domestic jobs by 2015 and insource from Mexico, China, and Japan</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Recession restructuring made Ford leaner, more productive, and more efficient</a:t>
            </a:r>
          </a:p>
        </p:txBody>
      </p:sp>
      <p:sp>
        <p:nvSpPr>
          <p:cNvPr id="109573" name="Rectangle 5"/>
          <p:cNvSpPr>
            <a:spLocks/>
          </p:cNvSpPr>
          <p:nvPr/>
        </p:nvSpPr>
        <p:spPr bwMode="auto">
          <a:xfrm>
            <a:off x="228600" y="6019800"/>
            <a:ext cx="8699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Jane C. </a:t>
            </a:r>
            <a:r>
              <a:rPr lang="en-US" sz="1100" dirty="0" err="1">
                <a:solidFill>
                  <a:srgbClr val="190104"/>
                </a:solidFill>
                <a:latin typeface="Arial" charset="0"/>
                <a:ea typeface="ＭＳ Ｐゴシック" charset="0"/>
                <a:sym typeface="Arial" charset="0"/>
              </a:rPr>
              <a:t>Timm</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With Fusion plant, Ford</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s Detroit homecoming.</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t>
            </a:r>
            <a:r>
              <a:rPr lang="en-US" altLang="ja-JP" sz="1100" dirty="0">
                <a:solidFill>
                  <a:srgbClr val="190104"/>
                </a:solidFill>
                <a:latin typeface="Arial Italic" charset="0"/>
                <a:ea typeface="Arial Italic" charset="0"/>
                <a:cs typeface="Arial Italic" charset="0"/>
                <a:sym typeface="Arial Italic" charset="0"/>
              </a:rPr>
              <a:t>MSNBC.</a:t>
            </a:r>
            <a:r>
              <a:rPr lang="en-US" altLang="ja-JP" sz="1100" dirty="0">
                <a:solidFill>
                  <a:srgbClr val="190104"/>
                </a:solidFill>
                <a:latin typeface="Arial" charset="0"/>
                <a:ea typeface="Arial" charset="0"/>
                <a:cs typeface="Arial" charset="0"/>
                <a:sym typeface="Arial" charset="0"/>
              </a:rPr>
              <a:t> August 29, 2013. http://</a:t>
            </a:r>
            <a:r>
              <a:rPr lang="en-US" altLang="ja-JP" sz="1100" dirty="0" err="1">
                <a:solidFill>
                  <a:srgbClr val="190104"/>
                </a:solidFill>
                <a:latin typeface="Arial" charset="0"/>
                <a:ea typeface="Arial" charset="0"/>
                <a:cs typeface="Arial" charset="0"/>
                <a:sym typeface="Arial" charset="0"/>
              </a:rPr>
              <a:t>tv.msnbc.com</a:t>
            </a:r>
            <a:r>
              <a:rPr lang="en-US" altLang="ja-JP" sz="1100" dirty="0">
                <a:solidFill>
                  <a:srgbClr val="190104"/>
                </a:solidFill>
                <a:latin typeface="Arial" charset="0"/>
                <a:ea typeface="Arial" charset="0"/>
                <a:cs typeface="Arial" charset="0"/>
                <a:sym typeface="Arial" charset="0"/>
              </a:rPr>
              <a:t>/2013/08/29/with-fusion-plant-fords-homecoming/.</a:t>
            </a:r>
            <a:endParaRPr lang="en-US" sz="1100" dirty="0">
              <a:solidFill>
                <a:srgbClr val="190104"/>
              </a:solidFill>
              <a:latin typeface="Arial" charset="0"/>
              <a:ea typeface="Arial" charset="0"/>
              <a:cs typeface="Arial" charset="0"/>
              <a:sym typeface="Arial" charset="0"/>
            </a:endParaRPr>
          </a:p>
        </p:txBody>
      </p:sp>
      <p:pic>
        <p:nvPicPr>
          <p:cNvPr id="109574"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858000" y="660400"/>
            <a:ext cx="19177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264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A4440962-0EA3-5144-857C-E25AE859EC01}" type="slidenum">
              <a:rPr lang="en-US" sz="1800" smtClean="0">
                <a:solidFill>
                  <a:srgbClr val="000000"/>
                </a:solidFill>
                <a:latin typeface="Times New Roman" charset="0"/>
                <a:cs typeface="Times New Roman" charset="0"/>
                <a:sym typeface="Times New Roman" charset="0"/>
              </a:rPr>
              <a:pPr algn="r">
                <a:defRPr/>
              </a:pPr>
              <a:t>87</a:t>
            </a:fld>
            <a:endParaRPr lang="en-US" sz="1800" smtClean="0">
              <a:solidFill>
                <a:srgbClr val="000000"/>
              </a:solidFill>
              <a:latin typeface="Times New Roman" charset="0"/>
              <a:cs typeface="Times New Roman" charset="0"/>
              <a:sym typeface="Times New Roman" charset="0"/>
            </a:endParaRPr>
          </a:p>
        </p:txBody>
      </p:sp>
      <p:sp>
        <p:nvSpPr>
          <p:cNvPr id="112643" name="Rectangle 3"/>
          <p:cNvSpPr>
            <a:spLocks noGrp="1" noChangeArrowheads="1"/>
          </p:cNvSpPr>
          <p:nvPr>
            <p:ph type="title"/>
          </p:nvPr>
        </p:nvSpPr>
        <p:spPr>
          <a:xfrm>
            <a:off x="1654175" y="0"/>
            <a:ext cx="6270625" cy="5334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F-650 and F-750</a:t>
            </a:r>
          </a:p>
        </p:txBody>
      </p:sp>
      <p:sp>
        <p:nvSpPr>
          <p:cNvPr id="110596" name="Rectangle 4"/>
          <p:cNvSpPr>
            <a:spLocks/>
          </p:cNvSpPr>
          <p:nvPr/>
        </p:nvSpPr>
        <p:spPr bwMode="auto">
          <a:xfrm>
            <a:off x="125413" y="2057400"/>
            <a:ext cx="88519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Mexico to Avon Lake, OH</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$168 million investment</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Quality</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Labor concessions</a:t>
            </a:r>
          </a:p>
        </p:txBody>
      </p:sp>
      <p:sp>
        <p:nvSpPr>
          <p:cNvPr id="110597" name="Rectangle 5"/>
          <p:cNvSpPr>
            <a:spLocks/>
          </p:cNvSpPr>
          <p:nvPr/>
        </p:nvSpPr>
        <p:spPr bwMode="auto">
          <a:xfrm>
            <a:off x="152400" y="6477000"/>
            <a:ext cx="8775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a:ea typeface="ＭＳ Ｐゴシック" charset="0"/>
                <a:cs typeface="Arial"/>
                <a:sym typeface="Arial" charset="0"/>
              </a:rPr>
              <a:t>Sources: Joel Hans, </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Ford </a:t>
            </a:r>
            <a:r>
              <a:rPr lang="en-US" altLang="ja-JP" sz="1100" dirty="0" err="1">
                <a:solidFill>
                  <a:srgbClr val="190104"/>
                </a:solidFill>
                <a:latin typeface="Arial"/>
                <a:ea typeface="Arial" charset="0"/>
                <a:cs typeface="Arial"/>
                <a:sym typeface="Arial" charset="0"/>
              </a:rPr>
              <a:t>reshoring</a:t>
            </a:r>
            <a:r>
              <a:rPr lang="en-US" altLang="ja-JP" sz="1100" dirty="0">
                <a:solidFill>
                  <a:srgbClr val="190104"/>
                </a:solidFill>
                <a:latin typeface="Arial"/>
                <a:ea typeface="Arial" charset="0"/>
                <a:cs typeface="Arial"/>
                <a:sym typeface="Arial" charset="0"/>
              </a:rPr>
              <a:t> truck production from Mexico to Ohio.</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a:t>
            </a:r>
            <a:r>
              <a:rPr lang="en-US" altLang="ja-JP" sz="1100" dirty="0" err="1">
                <a:solidFill>
                  <a:srgbClr val="190104"/>
                </a:solidFill>
                <a:latin typeface="Arial"/>
                <a:ea typeface="Arial Italic" charset="0"/>
                <a:cs typeface="Arial"/>
                <a:sym typeface="Arial Italic" charset="0"/>
              </a:rPr>
              <a:t>Manufacturing.net</a:t>
            </a:r>
            <a:r>
              <a:rPr lang="en-US" altLang="ja-JP" sz="1100" dirty="0">
                <a:solidFill>
                  <a:srgbClr val="190104"/>
                </a:solidFill>
                <a:latin typeface="Arial"/>
                <a:ea typeface="Arial" charset="0"/>
                <a:cs typeface="Arial"/>
                <a:sym typeface="Arial" charset="0"/>
              </a:rPr>
              <a:t>. March 7, 2014.</a:t>
            </a:r>
            <a:endParaRPr lang="en-US" sz="1100" dirty="0">
              <a:solidFill>
                <a:srgbClr val="190104"/>
              </a:solidFill>
              <a:latin typeface="Arial"/>
              <a:ea typeface="Arial" charset="0"/>
              <a:cs typeface="Arial"/>
              <a:sym typeface="Arial" charset="0"/>
            </a:endParaRPr>
          </a:p>
        </p:txBody>
      </p:sp>
      <p:pic>
        <p:nvPicPr>
          <p:cNvPr id="11059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13438" y="630238"/>
            <a:ext cx="30289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366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2A22346B-E5BF-844C-AF87-25A026E4DB8F}" type="slidenum">
              <a:rPr lang="en-US" sz="1800" smtClean="0">
                <a:solidFill>
                  <a:srgbClr val="000000"/>
                </a:solidFill>
                <a:latin typeface="Times New Roman" charset="0"/>
                <a:cs typeface="Times New Roman" charset="0"/>
                <a:sym typeface="Times New Roman" charset="0"/>
              </a:rPr>
              <a:pPr algn="r">
                <a:defRPr/>
              </a:pPr>
              <a:t>88</a:t>
            </a:fld>
            <a:endParaRPr lang="en-US" sz="1800" smtClean="0">
              <a:solidFill>
                <a:srgbClr val="000000"/>
              </a:solidFill>
              <a:latin typeface="Times New Roman" charset="0"/>
              <a:cs typeface="Times New Roman" charset="0"/>
              <a:sym typeface="Times New Roman" charset="0"/>
            </a:endParaRPr>
          </a:p>
        </p:txBody>
      </p:sp>
      <p:sp>
        <p:nvSpPr>
          <p:cNvPr id="113667" name="Rectangle 3"/>
          <p:cNvSpPr>
            <a:spLocks noGrp="1" noChangeArrowheads="1"/>
          </p:cNvSpPr>
          <p:nvPr>
            <p:ph type="title"/>
          </p:nvPr>
        </p:nvSpPr>
        <p:spPr>
          <a:xfrm>
            <a:off x="1654175" y="0"/>
            <a:ext cx="6270625" cy="5334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2.0-liter </a:t>
            </a:r>
            <a:r>
              <a:rPr lang="en-US" sz="3200" dirty="0" err="1" smtClean="0">
                <a:solidFill>
                  <a:srgbClr val="2A2A40"/>
                </a:solidFill>
              </a:rPr>
              <a:t>EcoBoost</a:t>
            </a:r>
            <a:r>
              <a:rPr lang="en-US" sz="3200" dirty="0" smtClean="0">
                <a:solidFill>
                  <a:srgbClr val="2A2A40"/>
                </a:solidFill>
              </a:rPr>
              <a:t> Engine</a:t>
            </a:r>
          </a:p>
        </p:txBody>
      </p:sp>
      <p:sp>
        <p:nvSpPr>
          <p:cNvPr id="111620" name="Rectangle 4"/>
          <p:cNvSpPr>
            <a:spLocks/>
          </p:cNvSpPr>
          <p:nvPr/>
        </p:nvSpPr>
        <p:spPr bwMode="auto">
          <a:xfrm>
            <a:off x="155575" y="2362200"/>
            <a:ext cx="88519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Spain to Brook Park, OH</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450 jobs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$200 million investment</a:t>
            </a:r>
          </a:p>
        </p:txBody>
      </p:sp>
      <p:sp>
        <p:nvSpPr>
          <p:cNvPr id="111621" name="Rectangle 5"/>
          <p:cNvSpPr>
            <a:spLocks/>
          </p:cNvSpPr>
          <p:nvPr/>
        </p:nvSpPr>
        <p:spPr bwMode="auto">
          <a:xfrm>
            <a:off x="152400" y="6172200"/>
            <a:ext cx="8775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a:ea typeface="ＭＳ Ｐゴシック" charset="0"/>
                <a:cs typeface="Arial"/>
                <a:sym typeface="Arial" charset="0"/>
              </a:rPr>
              <a:t>Sources: Michael Shari, </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Manufacturing</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s New Lease On Life.</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a:t>
            </a:r>
            <a:r>
              <a:rPr lang="en-US" altLang="ja-JP" sz="1100" dirty="0">
                <a:solidFill>
                  <a:srgbClr val="190104"/>
                </a:solidFill>
                <a:latin typeface="Arial"/>
                <a:ea typeface="Arial Italic" charset="0"/>
                <a:cs typeface="Arial"/>
                <a:sym typeface="Arial Italic" charset="0"/>
              </a:rPr>
              <a:t>Global Finance</a:t>
            </a:r>
            <a:r>
              <a:rPr lang="en-US" altLang="ja-JP" sz="1100" dirty="0">
                <a:solidFill>
                  <a:srgbClr val="190104"/>
                </a:solidFill>
                <a:latin typeface="Arial"/>
                <a:ea typeface="Arial" charset="0"/>
                <a:cs typeface="Arial"/>
                <a:sym typeface="Arial" charset="0"/>
              </a:rPr>
              <a:t>. December 1, 2013.</a:t>
            </a:r>
            <a:endParaRPr lang="en-US" altLang="ja-JP" sz="1100" dirty="0">
              <a:latin typeface="Arial"/>
              <a:ea typeface="Lucida Grande" charset="0"/>
              <a:cs typeface="Arial"/>
              <a:sym typeface="Arial" charset="0"/>
            </a:endParaRPr>
          </a:p>
          <a:p>
            <a:pPr algn="l"/>
            <a:r>
              <a:rPr lang="en-US" sz="1100" dirty="0">
                <a:solidFill>
                  <a:srgbClr val="190104"/>
                </a:solidFill>
                <a:latin typeface="Arial"/>
                <a:ea typeface="Arial" charset="0"/>
                <a:cs typeface="Arial"/>
                <a:sym typeface="Arial" charset="0"/>
              </a:rPr>
              <a:t>Tom Prendergast, </a:t>
            </a:r>
            <a:r>
              <a:rPr lang="ja-JP" altLang="en-US" sz="1100" dirty="0">
                <a:solidFill>
                  <a:srgbClr val="190104"/>
                </a:solidFill>
                <a:latin typeface="Arial"/>
                <a:ea typeface="ＭＳ Ｐゴシック" charset="0"/>
                <a:cs typeface="Arial"/>
                <a:sym typeface="Arial" charset="0"/>
              </a:rPr>
              <a:t>“</a:t>
            </a:r>
            <a:r>
              <a:rPr lang="en-US" altLang="ja-JP" sz="1100" dirty="0" err="1">
                <a:solidFill>
                  <a:srgbClr val="190104"/>
                </a:solidFill>
                <a:latin typeface="Arial"/>
                <a:ea typeface="Arial" charset="0"/>
                <a:cs typeface="Arial"/>
                <a:sym typeface="Arial" charset="0"/>
              </a:rPr>
              <a:t>Reshoring</a:t>
            </a:r>
            <a:r>
              <a:rPr lang="en-US" altLang="ja-JP" sz="1100" dirty="0">
                <a:solidFill>
                  <a:srgbClr val="190104"/>
                </a:solidFill>
                <a:latin typeface="Arial"/>
                <a:ea typeface="Arial" charset="0"/>
                <a:cs typeface="Arial"/>
                <a:sym typeface="Arial" charset="0"/>
              </a:rPr>
              <a:t> helps drive rise in Ohio manufacturing.</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a:t>
            </a:r>
            <a:r>
              <a:rPr lang="en-US" altLang="ja-JP" sz="1100" dirty="0">
                <a:solidFill>
                  <a:srgbClr val="190104"/>
                </a:solidFill>
                <a:latin typeface="Arial"/>
                <a:ea typeface="Arial Italic" charset="0"/>
                <a:cs typeface="Arial"/>
                <a:sym typeface="Arial Italic" charset="0"/>
              </a:rPr>
              <a:t>Hi Velocity</a:t>
            </a:r>
            <a:r>
              <a:rPr lang="en-US" altLang="ja-JP" sz="1100" dirty="0">
                <a:solidFill>
                  <a:srgbClr val="190104"/>
                </a:solidFill>
                <a:latin typeface="Arial"/>
                <a:ea typeface="Arial" charset="0"/>
                <a:cs typeface="Arial"/>
                <a:sym typeface="Arial" charset="0"/>
              </a:rPr>
              <a:t>. March 28, 2013.</a:t>
            </a:r>
            <a:endParaRPr lang="en-US" sz="1100" dirty="0">
              <a:solidFill>
                <a:srgbClr val="190104"/>
              </a:solidFill>
              <a:latin typeface="Arial"/>
              <a:ea typeface="Arial" charset="0"/>
              <a:cs typeface="Arial"/>
              <a:sym typeface="Arial" charset="0"/>
            </a:endParaRPr>
          </a:p>
        </p:txBody>
      </p:sp>
      <p:pic>
        <p:nvPicPr>
          <p:cNvPr id="111622"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86450" y="609600"/>
            <a:ext cx="30289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469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6F0F1967-DF6E-6349-B3F9-5C8ABB0CAE5C}" type="slidenum">
              <a:rPr lang="en-US" sz="1800" smtClean="0">
                <a:solidFill>
                  <a:srgbClr val="000000"/>
                </a:solidFill>
                <a:latin typeface="Times New Roman" charset="0"/>
                <a:cs typeface="Times New Roman" charset="0"/>
                <a:sym typeface="Times New Roman" charset="0"/>
              </a:rPr>
              <a:pPr algn="r">
                <a:defRPr/>
              </a:pPr>
              <a:t>89</a:t>
            </a:fld>
            <a:endParaRPr lang="en-US" sz="1800" smtClean="0">
              <a:solidFill>
                <a:srgbClr val="000000"/>
              </a:solidFill>
              <a:latin typeface="Times New Roman" charset="0"/>
              <a:cs typeface="Times New Roman" charset="0"/>
              <a:sym typeface="Times New Roman" charset="0"/>
            </a:endParaRPr>
          </a:p>
        </p:txBody>
      </p:sp>
      <p:sp>
        <p:nvSpPr>
          <p:cNvPr id="114691" name="Rectangle 3"/>
          <p:cNvSpPr>
            <a:spLocks noGrp="1" noChangeArrowheads="1"/>
          </p:cNvSpPr>
          <p:nvPr>
            <p:ph type="title"/>
          </p:nvPr>
        </p:nvSpPr>
        <p:spPr>
          <a:xfrm>
            <a:off x="952500" y="0"/>
            <a:ext cx="7239000" cy="928688"/>
          </a:xfrm>
        </p:spPr>
        <p:txBody>
          <a:bodyPr/>
          <a:lstStyle/>
          <a:p>
            <a:pPr algn="ctr" eaLnBrk="1" hangingPunct="1">
              <a:defRPr/>
            </a:pPr>
            <a:r>
              <a:rPr lang="en-US" sz="3200" dirty="0" smtClean="0">
                <a:solidFill>
                  <a:srgbClr val="190104"/>
                </a:solidFill>
              </a:rPr>
              <a:t>High Quality Apparel</a:t>
            </a:r>
            <a:br>
              <a:rPr lang="en-US" sz="3200" dirty="0" smtClean="0">
                <a:solidFill>
                  <a:srgbClr val="190104"/>
                </a:solidFill>
              </a:rPr>
            </a:br>
            <a:r>
              <a:rPr lang="en-US" sz="3200" dirty="0" smtClean="0">
                <a:solidFill>
                  <a:srgbClr val="190104"/>
                </a:solidFill>
              </a:rPr>
              <a:t>(Kept from Offshoring)</a:t>
            </a:r>
          </a:p>
        </p:txBody>
      </p:sp>
      <p:sp>
        <p:nvSpPr>
          <p:cNvPr id="112645" name="Rectangle 5"/>
          <p:cNvSpPr>
            <a:spLocks/>
          </p:cNvSpPr>
          <p:nvPr/>
        </p:nvSpPr>
        <p:spPr bwMode="auto">
          <a:xfrm>
            <a:off x="152400" y="6324600"/>
            <a:ext cx="8318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p>
            <a:pPr algn="l"/>
            <a:r>
              <a:rPr lang="en-US" sz="1100" dirty="0">
                <a:latin typeface="Arial"/>
                <a:ea typeface="ＭＳ Ｐゴシック" charset="0"/>
                <a:cs typeface="Arial"/>
                <a:sym typeface="Arial" charset="0"/>
              </a:rPr>
              <a:t>Source: Janet H. Cho. </a:t>
            </a:r>
            <a:r>
              <a:rPr lang="ja-JP" altLang="en-US" sz="1100" dirty="0">
                <a:latin typeface="Arial"/>
                <a:ea typeface="ＭＳ Ｐゴシック" charset="0"/>
                <a:cs typeface="Arial"/>
                <a:sym typeface="Arial" charset="0"/>
              </a:rPr>
              <a:t>“</a:t>
            </a:r>
            <a:r>
              <a:rPr lang="en-US" altLang="ja-JP" sz="1100" dirty="0">
                <a:latin typeface="Arial"/>
                <a:ea typeface="Arial" charset="0"/>
                <a:cs typeface="Arial"/>
                <a:sym typeface="Arial" charset="0"/>
              </a:rPr>
              <a:t>Forma Apparel Manufacturing aims to create well-made clothes here in Ohio.</a:t>
            </a:r>
            <a:r>
              <a:rPr lang="ja-JP" altLang="en-US" sz="1100" dirty="0">
                <a:latin typeface="Arial"/>
                <a:ea typeface="ＭＳ Ｐゴシック" charset="0"/>
                <a:cs typeface="Arial"/>
                <a:sym typeface="Arial" charset="0"/>
              </a:rPr>
              <a:t>”</a:t>
            </a:r>
            <a:r>
              <a:rPr lang="en-US" altLang="ja-JP" sz="1100" dirty="0">
                <a:latin typeface="Arial"/>
                <a:ea typeface="Arial" charset="0"/>
                <a:cs typeface="Arial"/>
                <a:sym typeface="Arial" charset="0"/>
              </a:rPr>
              <a:t> </a:t>
            </a:r>
            <a:r>
              <a:rPr lang="en-US" altLang="ja-JP" sz="1100" dirty="0" err="1">
                <a:latin typeface="Arial"/>
                <a:ea typeface="Arial Italic" charset="0"/>
                <a:cs typeface="Arial"/>
                <a:sym typeface="Arial Italic" charset="0"/>
              </a:rPr>
              <a:t>Cleveland.com</a:t>
            </a:r>
            <a:r>
              <a:rPr lang="en-US" altLang="ja-JP" sz="1100" dirty="0">
                <a:latin typeface="Arial"/>
                <a:ea typeface="Arial" charset="0"/>
                <a:cs typeface="Arial"/>
                <a:sym typeface="Arial" charset="0"/>
              </a:rPr>
              <a:t>. July 10, 2014.</a:t>
            </a:r>
            <a:endParaRPr lang="en-US" sz="1100" dirty="0">
              <a:latin typeface="Arial"/>
              <a:ea typeface="Arial" charset="0"/>
              <a:cs typeface="Arial"/>
              <a:sym typeface="Arial" charset="0"/>
            </a:endParaRPr>
          </a:p>
        </p:txBody>
      </p:sp>
      <p:pic>
        <p:nvPicPr>
          <p:cNvPr id="112646"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53200" y="1066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112647" name="Rectangle 7"/>
          <p:cNvSpPr>
            <a:spLocks/>
          </p:cNvSpPr>
          <p:nvPr/>
        </p:nvSpPr>
        <p:spPr bwMode="auto">
          <a:xfrm>
            <a:off x="6553200" y="2514600"/>
            <a:ext cx="2057400" cy="139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p>
            <a:pPr algn="l"/>
            <a:r>
              <a:rPr lang="en-US" sz="2400" dirty="0">
                <a:solidFill>
                  <a:srgbClr val="002060"/>
                </a:solidFill>
                <a:latin typeface="Arial Bold" charset="0"/>
                <a:ea typeface="ＭＳ Ｐゴシック" charset="0"/>
                <a:sym typeface="Arial Bold" charset="0"/>
              </a:rPr>
              <a:t>Forma Apparel </a:t>
            </a:r>
            <a:r>
              <a:rPr lang="en-US" sz="2400" dirty="0" smtClean="0">
                <a:solidFill>
                  <a:srgbClr val="002060"/>
                </a:solidFill>
                <a:latin typeface="Arial Bold" charset="0"/>
                <a:ea typeface="ＭＳ Ｐゴシック" charset="0"/>
                <a:sym typeface="Arial Bold" charset="0"/>
              </a:rPr>
              <a:t>Manufacturing</a:t>
            </a:r>
            <a:endParaRPr lang="en-US" sz="2400" dirty="0">
              <a:solidFill>
                <a:srgbClr val="002060"/>
              </a:solidFill>
              <a:latin typeface="Arial Bold" charset="0"/>
              <a:ea typeface="ＭＳ Ｐゴシック" charset="0"/>
              <a:sym typeface="Arial Bold" charset="0"/>
            </a:endParaRPr>
          </a:p>
        </p:txBody>
      </p:sp>
      <p:pic>
        <p:nvPicPr>
          <p:cNvPr id="112648"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10200" y="3733800"/>
            <a:ext cx="3581400" cy="241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2" name="Rectangle 1"/>
          <p:cNvSpPr/>
          <p:nvPr/>
        </p:nvSpPr>
        <p:spPr>
          <a:xfrm>
            <a:off x="228600" y="2209800"/>
            <a:ext cx="4572000" cy="2123658"/>
          </a:xfrm>
          <a:prstGeom prst="rect">
            <a:avLst/>
          </a:prstGeom>
        </p:spPr>
        <p:txBody>
          <a:bodyPr>
            <a:spAutoFit/>
          </a:bodyPr>
          <a:lstStyle/>
          <a:p>
            <a:pPr marL="254000" indent="-254000" algn="l">
              <a:buClr>
                <a:srgbClr val="E40B2A"/>
              </a:buClr>
              <a:buSzPct val="100000"/>
              <a:buFont typeface="Arial" charset="0"/>
              <a:buChar char="●"/>
            </a:pPr>
            <a:r>
              <a:rPr lang="en-US" sz="2800" dirty="0" smtClean="0">
                <a:latin typeface="Arial" charset="0"/>
                <a:ea typeface="ＭＳ Ｐゴシック" charset="0"/>
                <a:sym typeface="Arial" charset="0"/>
              </a:rPr>
              <a:t>Cleveland, OJ</a:t>
            </a:r>
            <a:endParaRPr lang="en-US" sz="28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a:t>
            </a:r>
            <a:r>
              <a:rPr lang="en-US" sz="2800" dirty="0" smtClean="0">
                <a:latin typeface="Arial" charset="0"/>
                <a:ea typeface="ＭＳ Ｐゴシック" charset="0"/>
                <a:sym typeface="Arial" charset="0"/>
              </a:rPr>
              <a:t>4 jobs</a:t>
            </a:r>
          </a:p>
          <a:p>
            <a:pPr marL="254000" indent="-254000" algn="l">
              <a:buClr>
                <a:srgbClr val="E40B2A"/>
              </a:buClr>
              <a:buSzPct val="100000"/>
              <a:buFont typeface="Arial" charset="0"/>
              <a:buChar char="●"/>
            </a:pPr>
            <a:r>
              <a:rPr lang="en-US" sz="2800" dirty="0" smtClean="0">
                <a:latin typeface="Arial" charset="0"/>
                <a:ea typeface="ＭＳ Ｐゴシック" charset="0"/>
                <a:sym typeface="Arial" charset="0"/>
              </a:rPr>
              <a:t> </a:t>
            </a:r>
            <a:r>
              <a:rPr lang="en-US" sz="2800" dirty="0">
                <a:latin typeface="Arial" charset="0"/>
                <a:ea typeface="ＭＳ Ｐゴシック" charset="0"/>
                <a:sym typeface="Arial" charset="0"/>
              </a:rPr>
              <a:t>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en-US" sz="2400" dirty="0" smtClean="0">
                <a:latin typeface="Arial" charset="0"/>
                <a:ea typeface="ＭＳ Ｐゴシック" charset="0"/>
                <a:sym typeface="Arial" charset="0"/>
              </a:rPr>
              <a:t>Control</a:t>
            </a:r>
            <a:endParaRPr lang="en-US" sz="2400" dirty="0">
              <a:latin typeface="Arial" charset="0"/>
              <a:ea typeface="ＭＳ Ｐゴシック" charset="0"/>
              <a:sym typeface="Arial" charset="0"/>
            </a:endParaRP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a:t>
            </a:r>
            <a:r>
              <a:rPr lang="en-US" sz="2400" dirty="0" smtClean="0">
                <a:latin typeface="Arial" charset="0"/>
                <a:ea typeface="ＭＳ Ｐゴシック" charset="0"/>
                <a:sym typeface="Arial" charset="0"/>
              </a:rPr>
              <a:t>Quality</a:t>
            </a:r>
            <a:endParaRPr lang="en-US" sz="2400" dirty="0">
              <a:latin typeface="Arial" charset="0"/>
              <a:ea typeface="ＭＳ Ｐゴシック" charset="0"/>
              <a:sym typeface="Arial" charset="0"/>
            </a:endParaRPr>
          </a:p>
        </p:txBody>
      </p:sp>
    </p:spTree>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48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F32CF894-6F30-1744-B721-A975E778DF13}" type="slidenum">
              <a:rPr lang="en-US" sz="1800" smtClean="0">
                <a:solidFill>
                  <a:srgbClr val="000000"/>
                </a:solidFill>
                <a:latin typeface="Times New Roman" charset="0"/>
                <a:cs typeface="Times New Roman" charset="0"/>
                <a:sym typeface="Times New Roman" charset="0"/>
              </a:rPr>
              <a:pPr algn="r">
                <a:defRPr/>
              </a:pPr>
              <a:t>9</a:t>
            </a:fld>
            <a:endParaRPr lang="en-US" sz="1800" smtClean="0">
              <a:solidFill>
                <a:srgbClr val="000000"/>
              </a:solidFill>
              <a:latin typeface="Times New Roman" charset="0"/>
              <a:cs typeface="Times New Roman" charset="0"/>
              <a:sym typeface="Times New Roman" charset="0"/>
            </a:endParaRPr>
          </a:p>
        </p:txBody>
      </p:sp>
      <p:sp>
        <p:nvSpPr>
          <p:cNvPr id="18435" name="Rectangle 3"/>
          <p:cNvSpPr>
            <a:spLocks/>
          </p:cNvSpPr>
          <p:nvPr/>
        </p:nvSpPr>
        <p:spPr bwMode="auto">
          <a:xfrm>
            <a:off x="152400" y="1739900"/>
            <a:ext cx="885190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Dubai-based start-up </a:t>
            </a:r>
            <a:r>
              <a:rPr lang="en-US" sz="2800" dirty="0" err="1">
                <a:solidFill>
                  <a:srgbClr val="2A2A40"/>
                </a:solidFill>
                <a:latin typeface="Arial Bold" charset="0"/>
                <a:ea typeface="ＭＳ Ｐゴシック" charset="0"/>
                <a:sym typeface="Arial Bold" charset="0"/>
              </a:rPr>
              <a:t>Alita</a:t>
            </a:r>
            <a:r>
              <a:rPr lang="en-US" sz="2800" dirty="0">
                <a:solidFill>
                  <a:srgbClr val="2A2A40"/>
                </a:solidFill>
                <a:latin typeface="Arial Bold" charset="0"/>
                <a:ea typeface="ＭＳ Ｐゴシック" charset="0"/>
                <a:sym typeface="Arial Bold" charset="0"/>
              </a:rPr>
              <a:t> USA Holdings</a:t>
            </a:r>
            <a:r>
              <a:rPr lang="en-US" sz="2800" dirty="0">
                <a:solidFill>
                  <a:srgbClr val="2A2A40"/>
                </a:solidFill>
                <a:latin typeface="Arial" charset="0"/>
                <a:ea typeface="ＭＳ Ｐゴシック" charset="0"/>
                <a:sym typeface="Arial" charset="0"/>
              </a:rPr>
              <a:t> plans to open factory in Buffalo, NY</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172 jobs</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a:solidFill>
                  <a:srgbClr val="2A2A40"/>
                </a:solidFill>
                <a:latin typeface="Arial" charset="0"/>
                <a:ea typeface="ＭＳ Ｐゴシック" charset="0"/>
                <a:sym typeface="Arial" charset="0"/>
              </a:rPr>
              <a:t>$102 million factory</a:t>
            </a:r>
            <a:endParaRPr lang="en-US" sz="2800" dirty="0">
              <a:solidFill>
                <a:srgbClr val="666699"/>
              </a:solidFill>
              <a:latin typeface="Arial" charset="0"/>
              <a:ea typeface="ＭＳ Ｐゴシック" charset="0"/>
              <a:sym typeface="Arial" charset="0"/>
            </a:endParaRPr>
          </a:p>
          <a:p>
            <a:pPr marL="303213" indent="-303213" algn="l">
              <a:spcBef>
                <a:spcPts val="800"/>
              </a:spcBef>
              <a:buClr>
                <a:srgbClr val="E40B2A"/>
              </a:buClr>
              <a:buSzPct val="80000"/>
              <a:buFont typeface="Wingdings" charset="0"/>
              <a:buChar char="l"/>
            </a:pPr>
            <a:r>
              <a:rPr lang="en-US" sz="2800" dirty="0" smtClean="0">
                <a:solidFill>
                  <a:srgbClr val="2A2A40"/>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Government incentives</a:t>
            </a:r>
            <a:endParaRPr lang="en-US" sz="24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Proximity to raw material suppliers</a:t>
            </a:r>
            <a:endParaRPr lang="en-US" sz="2400" dirty="0">
              <a:solidFill>
                <a:srgbClr val="666699"/>
              </a:solidFill>
              <a:latin typeface="Arial" charset="0"/>
              <a:ea typeface="ＭＳ Ｐゴシック" charset="0"/>
              <a:sym typeface="Arial" charset="0"/>
            </a:endParaRPr>
          </a:p>
          <a:p>
            <a:pPr marL="760413" lvl="1" indent="-303213" algn="l">
              <a:spcBef>
                <a:spcPts val="700"/>
              </a:spcBef>
              <a:buClr>
                <a:srgbClr val="E40B2A"/>
              </a:buClr>
              <a:buSzPct val="69000"/>
              <a:buFont typeface="Wingdings" charset="0"/>
              <a:buChar char="l"/>
            </a:pPr>
            <a:r>
              <a:rPr lang="en-US" sz="2400" dirty="0">
                <a:solidFill>
                  <a:srgbClr val="2A2A40"/>
                </a:solidFill>
                <a:latin typeface="Arial" charset="0"/>
                <a:ea typeface="ＭＳ Ｐゴシック" charset="0"/>
                <a:sym typeface="Arial" charset="0"/>
              </a:rPr>
              <a:t>Skilled workforce availability</a:t>
            </a:r>
          </a:p>
        </p:txBody>
      </p:sp>
      <p:sp>
        <p:nvSpPr>
          <p:cNvPr id="18436" name="Rectangle 4"/>
          <p:cNvSpPr>
            <a:spLocks/>
          </p:cNvSpPr>
          <p:nvPr/>
        </p:nvSpPr>
        <p:spPr bwMode="auto">
          <a:xfrm>
            <a:off x="152400" y="6248400"/>
            <a:ext cx="8775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David Robinson, </a:t>
            </a:r>
            <a:r>
              <a:rPr lang="en-US" sz="1100">
                <a:solidFill>
                  <a:srgbClr val="190104"/>
                </a:solidFill>
                <a:latin typeface="Arial Italic" charset="0"/>
                <a:ea typeface="ＭＳ Ｐゴシック" charset="0"/>
                <a:sym typeface="Arial Italic" charset="0"/>
              </a:rPr>
              <a:t>The Buffalo News</a:t>
            </a:r>
            <a:r>
              <a:rPr lang="en-US" sz="1100">
                <a:solidFill>
                  <a:srgbClr val="190104"/>
                </a:solidFill>
                <a:latin typeface="Arial" charset="0"/>
                <a:ea typeface="ＭＳ Ｐゴシック" charset="0"/>
                <a:sym typeface="Arial" charset="0"/>
              </a:rPr>
              <a:t>.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Dubai pipe-maker plans factory with 172 jobs in Buffalo.</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September 10, 2013.</a:t>
            </a:r>
            <a:endParaRPr lang="en-US" altLang="ja-JP" sz="2400">
              <a:solidFill>
                <a:srgbClr val="666699"/>
              </a:solidFill>
              <a:latin typeface="Arial" charset="0"/>
              <a:ea typeface="Lucida Grande" charset="0"/>
              <a:cs typeface="Lucida Grande" charset="0"/>
              <a:sym typeface="Arial" charset="0"/>
            </a:endParaRPr>
          </a:p>
          <a:p>
            <a:pPr algn="l"/>
            <a:r>
              <a:rPr lang="en-US" sz="1100">
                <a:solidFill>
                  <a:srgbClr val="190104"/>
                </a:solidFill>
                <a:latin typeface="Arial" charset="0"/>
                <a:ea typeface="Arial" charset="0"/>
                <a:cs typeface="Arial" charset="0"/>
                <a:sym typeface="Arial" charset="0"/>
              </a:rPr>
              <a:t>http://www.buffalonews.com/business/dubai-pipe-maker-plans-factory-with-172-jobs-in-buffalo-20130910</a:t>
            </a:r>
          </a:p>
        </p:txBody>
      </p:sp>
      <p:sp>
        <p:nvSpPr>
          <p:cNvPr id="18437" name="Rectangle 5"/>
          <p:cNvSpPr>
            <a:spLocks/>
          </p:cNvSpPr>
          <p:nvPr/>
        </p:nvSpPr>
        <p:spPr bwMode="auto">
          <a:xfrm>
            <a:off x="1524000" y="25400"/>
            <a:ext cx="68707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Steel Pipes for Oil, Gas Industries (Foreign Direct Investment)</a:t>
            </a:r>
          </a:p>
        </p:txBody>
      </p:sp>
      <p:pic>
        <p:nvPicPr>
          <p:cNvPr id="2" name="Picture 1" descr="gI_132052_alita logo.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0400" y="1066800"/>
            <a:ext cx="1800225" cy="609600"/>
          </a:xfrm>
          <a:prstGeom prst="rect">
            <a:avLst/>
          </a:prstGeom>
        </p:spPr>
      </p:pic>
    </p:spTree>
  </p:cSld>
  <p:clrMapOvr>
    <a:masterClrMapping/>
  </p:clrMapOvr>
  <p:transition xmlns:p14="http://schemas.microsoft.com/office/powerpoint/2010/mai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571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A2BD3D14-8CF6-A24A-9395-F5CBB86AD9F5}" type="slidenum">
              <a:rPr lang="en-US" sz="1800" smtClean="0">
                <a:solidFill>
                  <a:srgbClr val="000000"/>
                </a:solidFill>
                <a:latin typeface="Times New Roman" charset="0"/>
                <a:cs typeface="Times New Roman" charset="0"/>
                <a:sym typeface="Times New Roman" charset="0"/>
              </a:rPr>
              <a:pPr algn="r">
                <a:defRPr/>
              </a:pPr>
              <a:t>90</a:t>
            </a:fld>
            <a:endParaRPr lang="en-US" sz="1800" smtClean="0">
              <a:solidFill>
                <a:srgbClr val="000000"/>
              </a:solidFill>
              <a:latin typeface="Times New Roman" charset="0"/>
              <a:cs typeface="Times New Roman" charset="0"/>
              <a:sym typeface="Times New Roman" charset="0"/>
            </a:endParaRPr>
          </a:p>
        </p:txBody>
      </p:sp>
      <p:pic>
        <p:nvPicPr>
          <p:cNvPr id="11366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9596" b="9092"/>
          <a:stretch/>
        </p:blipFill>
        <p:spPr bwMode="auto">
          <a:xfrm>
            <a:off x="6629400" y="698500"/>
            <a:ext cx="2286000" cy="1858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115716" name="Rectangle 4"/>
          <p:cNvSpPr>
            <a:spLocks noGrp="1" noChangeArrowheads="1"/>
          </p:cNvSpPr>
          <p:nvPr>
            <p:ph type="title"/>
          </p:nvPr>
        </p:nvSpPr>
        <p:spPr>
          <a:xfrm>
            <a:off x="1409700" y="0"/>
            <a:ext cx="6324600" cy="1066800"/>
          </a:xfrm>
        </p:spPr>
        <p:txBody>
          <a:bodyPr/>
          <a:lstStyle/>
          <a:p>
            <a:pPr algn="ctr" eaLnBrk="1" hangingPunct="1">
              <a:defRPr/>
            </a:pPr>
            <a:r>
              <a:rPr lang="en-US" sz="3200" dirty="0" smtClean="0">
                <a:solidFill>
                  <a:srgbClr val="190104"/>
                </a:solidFill>
              </a:rPr>
              <a:t>Ethylene and Polyethylene</a:t>
            </a:r>
            <a:br>
              <a:rPr lang="en-US" sz="3200" dirty="0" smtClean="0">
                <a:solidFill>
                  <a:srgbClr val="190104"/>
                </a:solidFill>
              </a:rPr>
            </a:br>
            <a:r>
              <a:rPr lang="en-US" sz="3200" dirty="0" smtClean="0">
                <a:solidFill>
                  <a:srgbClr val="190104"/>
                </a:solidFill>
              </a:rPr>
              <a:t>(</a:t>
            </a:r>
            <a:r>
              <a:rPr lang="en-US" sz="3200" dirty="0">
                <a:solidFill>
                  <a:srgbClr val="2A2A40"/>
                </a:solidFill>
                <a:latin typeface="Arial" charset="0"/>
                <a:ea typeface="ＭＳ Ｐゴシック" charset="0"/>
              </a:rPr>
              <a:t>Foreign Direct Investment</a:t>
            </a:r>
            <a:r>
              <a:rPr lang="en-US" sz="3200" dirty="0" smtClean="0">
                <a:solidFill>
                  <a:srgbClr val="190104"/>
                </a:solidFill>
              </a:rPr>
              <a:t>)</a:t>
            </a:r>
          </a:p>
        </p:txBody>
      </p:sp>
      <p:sp>
        <p:nvSpPr>
          <p:cNvPr id="113669" name="Rectangle 5"/>
          <p:cNvSpPr>
            <a:spLocks/>
          </p:cNvSpPr>
          <p:nvPr/>
        </p:nvSpPr>
        <p:spPr bwMode="auto">
          <a:xfrm>
            <a:off x="193675" y="2463800"/>
            <a:ext cx="88519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China and Taiwan to Port Comfort, TX</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$3.7 billion capital investment</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U.S. price of natural gas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Environmental regulations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Natural resources</a:t>
            </a:r>
          </a:p>
        </p:txBody>
      </p:sp>
      <p:sp>
        <p:nvSpPr>
          <p:cNvPr id="113670" name="Rectangle 6"/>
          <p:cNvSpPr>
            <a:spLocks/>
          </p:cNvSpPr>
          <p:nvPr/>
        </p:nvSpPr>
        <p:spPr bwMode="auto">
          <a:xfrm>
            <a:off x="152400" y="6248400"/>
            <a:ext cx="8775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a:ea typeface="ＭＳ Ｐゴシック" charset="0"/>
                <a:cs typeface="Arial"/>
                <a:sym typeface="Arial" charset="0"/>
              </a:rPr>
              <a:t>Source: Charles R. Morris, </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Comeback: America</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s Economic Boom.</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a:t>
            </a:r>
            <a:r>
              <a:rPr lang="en-US" altLang="ja-JP" sz="1100" dirty="0">
                <a:solidFill>
                  <a:srgbClr val="190104"/>
                </a:solidFill>
                <a:latin typeface="Arial"/>
                <a:ea typeface="Arial Italic" charset="0"/>
                <a:cs typeface="Arial"/>
                <a:sym typeface="Arial Italic" charset="0"/>
              </a:rPr>
              <a:t>Reuters</a:t>
            </a:r>
            <a:r>
              <a:rPr lang="en-US" altLang="ja-JP" sz="1100" dirty="0">
                <a:solidFill>
                  <a:srgbClr val="190104"/>
                </a:solidFill>
                <a:latin typeface="Arial"/>
                <a:ea typeface="Arial" charset="0"/>
                <a:cs typeface="Arial"/>
                <a:sym typeface="Arial" charset="0"/>
              </a:rPr>
              <a:t>. May 9, 2013.</a:t>
            </a:r>
            <a:endParaRPr lang="en-US" altLang="ja-JP" sz="1100" dirty="0">
              <a:latin typeface="Arial"/>
              <a:ea typeface="Lucida Grande" charset="0"/>
              <a:cs typeface="Arial"/>
              <a:sym typeface="Arial" charset="0"/>
            </a:endParaRPr>
          </a:p>
          <a:p>
            <a:pPr algn="l"/>
            <a:r>
              <a:rPr lang="en-US" sz="1100" dirty="0">
                <a:solidFill>
                  <a:srgbClr val="190104"/>
                </a:solidFill>
                <a:latin typeface="Arial"/>
                <a:ea typeface="Arial" charset="0"/>
                <a:cs typeface="Arial"/>
                <a:sym typeface="Arial" charset="0"/>
              </a:rPr>
              <a:t>Brian </a:t>
            </a:r>
            <a:r>
              <a:rPr lang="en-US" sz="1100" dirty="0" err="1">
                <a:solidFill>
                  <a:srgbClr val="190104"/>
                </a:solidFill>
                <a:latin typeface="Arial"/>
                <a:ea typeface="Arial" charset="0"/>
                <a:cs typeface="Arial"/>
                <a:sym typeface="Arial" charset="0"/>
              </a:rPr>
              <a:t>Wingfield</a:t>
            </a:r>
            <a:r>
              <a:rPr lang="en-US" sz="1100" dirty="0">
                <a:solidFill>
                  <a:srgbClr val="190104"/>
                </a:solidFill>
                <a:latin typeface="Arial"/>
                <a:ea typeface="Arial" charset="0"/>
                <a:cs typeface="Arial"/>
                <a:sym typeface="Arial" charset="0"/>
              </a:rPr>
              <a:t> and Yu </a:t>
            </a:r>
            <a:r>
              <a:rPr lang="en-US" sz="1100" dirty="0" err="1">
                <a:solidFill>
                  <a:srgbClr val="190104"/>
                </a:solidFill>
                <a:latin typeface="Arial"/>
                <a:ea typeface="Arial" charset="0"/>
                <a:cs typeface="Arial"/>
                <a:sym typeface="Arial" charset="0"/>
              </a:rPr>
              <a:t>Huay</a:t>
            </a:r>
            <a:r>
              <a:rPr lang="en-US" sz="1100" dirty="0">
                <a:solidFill>
                  <a:srgbClr val="190104"/>
                </a:solidFill>
                <a:latin typeface="Arial"/>
                <a:ea typeface="Arial" charset="0"/>
                <a:cs typeface="Arial"/>
                <a:sym typeface="Arial" charset="0"/>
              </a:rPr>
              <a:t>-Sun, </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Chemicals Maker</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s $2 Billion U.S. Bet Driven by </a:t>
            </a:r>
            <a:r>
              <a:rPr lang="en-US" altLang="ja-JP" sz="1100" dirty="0" err="1">
                <a:solidFill>
                  <a:srgbClr val="190104"/>
                </a:solidFill>
                <a:latin typeface="Arial"/>
                <a:ea typeface="Arial" charset="0"/>
                <a:cs typeface="Arial"/>
                <a:sym typeface="Arial" charset="0"/>
              </a:rPr>
              <a:t>Fracked</a:t>
            </a:r>
            <a:r>
              <a:rPr lang="en-US" altLang="ja-JP" sz="1100" dirty="0">
                <a:solidFill>
                  <a:srgbClr val="190104"/>
                </a:solidFill>
                <a:latin typeface="Arial"/>
                <a:ea typeface="Arial" charset="0"/>
                <a:cs typeface="Arial"/>
                <a:sym typeface="Arial" charset="0"/>
              </a:rPr>
              <a:t> Gas.</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a:t>
            </a:r>
            <a:r>
              <a:rPr lang="en-US" altLang="ja-JP" sz="1100" dirty="0">
                <a:solidFill>
                  <a:srgbClr val="190104"/>
                </a:solidFill>
                <a:latin typeface="Arial"/>
                <a:ea typeface="Arial Italic" charset="0"/>
                <a:cs typeface="Arial"/>
                <a:sym typeface="Arial Italic" charset="0"/>
              </a:rPr>
              <a:t>Bloomberg</a:t>
            </a:r>
            <a:r>
              <a:rPr lang="en-US" altLang="ja-JP" sz="1100" dirty="0">
                <a:solidFill>
                  <a:srgbClr val="190104"/>
                </a:solidFill>
                <a:latin typeface="Arial"/>
                <a:ea typeface="Arial" charset="0"/>
                <a:cs typeface="Arial"/>
                <a:sym typeface="Arial" charset="0"/>
              </a:rPr>
              <a:t>. </a:t>
            </a:r>
            <a:endParaRPr lang="en-US" altLang="ja-JP" sz="1100" dirty="0" smtClean="0">
              <a:solidFill>
                <a:srgbClr val="190104"/>
              </a:solidFill>
              <a:latin typeface="Arial"/>
              <a:ea typeface="Arial" charset="0"/>
              <a:cs typeface="Arial"/>
              <a:sym typeface="Arial" charset="0"/>
            </a:endParaRPr>
          </a:p>
          <a:p>
            <a:pPr algn="l"/>
            <a:r>
              <a:rPr lang="en-US" altLang="ja-JP" sz="1100" dirty="0" smtClean="0">
                <a:solidFill>
                  <a:srgbClr val="190104"/>
                </a:solidFill>
                <a:latin typeface="Arial"/>
                <a:ea typeface="Arial" charset="0"/>
                <a:cs typeface="Arial"/>
                <a:sym typeface="Arial" charset="0"/>
              </a:rPr>
              <a:t>November </a:t>
            </a:r>
            <a:r>
              <a:rPr lang="en-US" altLang="ja-JP" sz="1100" dirty="0">
                <a:solidFill>
                  <a:srgbClr val="190104"/>
                </a:solidFill>
                <a:latin typeface="Arial"/>
                <a:ea typeface="Arial" charset="0"/>
                <a:cs typeface="Arial"/>
                <a:sym typeface="Arial" charset="0"/>
              </a:rPr>
              <a:t>22, 2013. </a:t>
            </a:r>
            <a:endParaRPr lang="en-US" sz="1100" dirty="0">
              <a:solidFill>
                <a:srgbClr val="190104"/>
              </a:solidFill>
              <a:latin typeface="Arial"/>
              <a:ea typeface="Arial" charset="0"/>
              <a:cs typeface="Arial"/>
              <a:sym typeface="Arial" charset="0"/>
            </a:endParaRPr>
          </a:p>
        </p:txBody>
      </p:sp>
    </p:spTree>
  </p:cSld>
  <p:clrMapOvr>
    <a:masterClrMapping/>
  </p:clrMapOvr>
  <p:transition xmlns:p14="http://schemas.microsoft.com/office/powerpoint/2010/mai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673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B11B95C1-E8BF-5145-80D3-AE28E26F81DB}" type="slidenum">
              <a:rPr lang="en-US" sz="1800" smtClean="0">
                <a:solidFill>
                  <a:srgbClr val="000000"/>
                </a:solidFill>
                <a:latin typeface="Times New Roman" charset="0"/>
                <a:cs typeface="Times New Roman" charset="0"/>
                <a:sym typeface="Times New Roman" charset="0"/>
              </a:rPr>
              <a:pPr algn="r">
                <a:defRPr/>
              </a:pPr>
              <a:t>91</a:t>
            </a:fld>
            <a:endParaRPr lang="en-US" sz="1800" smtClean="0">
              <a:solidFill>
                <a:srgbClr val="000000"/>
              </a:solidFill>
              <a:latin typeface="Times New Roman" charset="0"/>
              <a:cs typeface="Times New Roman" charset="0"/>
              <a:sym typeface="Times New Roman" charset="0"/>
            </a:endParaRPr>
          </a:p>
        </p:txBody>
      </p:sp>
      <p:sp>
        <p:nvSpPr>
          <p:cNvPr id="114691" name="Rectangle 3"/>
          <p:cNvSpPr>
            <a:spLocks/>
          </p:cNvSpPr>
          <p:nvPr/>
        </p:nvSpPr>
        <p:spPr bwMode="auto">
          <a:xfrm>
            <a:off x="1524000" y="44450"/>
            <a:ext cx="71755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Cables and Connectors</a:t>
            </a:r>
            <a:br>
              <a:rPr lang="en-US" sz="3200" dirty="0">
                <a:solidFill>
                  <a:srgbClr val="2A2A40"/>
                </a:solidFill>
                <a:latin typeface="Arial" charset="0"/>
                <a:ea typeface="ＭＳ Ｐゴシック" charset="0"/>
                <a:sym typeface="Arial" charset="0"/>
              </a:rPr>
            </a:br>
            <a:r>
              <a:rPr lang="en-US" sz="3200" dirty="0">
                <a:solidFill>
                  <a:srgbClr val="2A2A40"/>
                </a:solidFill>
                <a:latin typeface="Arial" charset="0"/>
                <a:ea typeface="ＭＳ Ｐゴシック" charset="0"/>
                <a:sym typeface="Arial" charset="0"/>
              </a:rPr>
              <a:t>(Foreign Direct Investment)</a:t>
            </a:r>
          </a:p>
        </p:txBody>
      </p:sp>
      <p:sp>
        <p:nvSpPr>
          <p:cNvPr id="114692" name="Rectangle 4"/>
          <p:cNvSpPr>
            <a:spLocks/>
          </p:cNvSpPr>
          <p:nvPr/>
        </p:nvSpPr>
        <p:spPr bwMode="auto">
          <a:xfrm>
            <a:off x="152400" y="1701800"/>
            <a:ext cx="88519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Taiwan and China to Harrisburg, PA</a:t>
            </a:r>
            <a:endParaRPr lang="en-US" sz="24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$30 million capital investment</a:t>
            </a:r>
            <a:endParaRPr lang="en-US" sz="24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Will create 500 skilled labor jobs</a:t>
            </a:r>
            <a:endParaRPr lang="en-US" sz="2400" dirty="0">
              <a:solidFill>
                <a:srgbClr val="666699"/>
              </a:solidFill>
              <a:latin typeface="Arial" charset="0"/>
              <a:ea typeface="ＭＳ Ｐゴシック" charset="0"/>
              <a:sym typeface="Arial" charset="0"/>
            </a:endParaRPr>
          </a:p>
          <a:p>
            <a:pPr marL="303213" indent="-303213" algn="l">
              <a:spcBef>
                <a:spcPts val="500"/>
              </a:spcBef>
              <a:buClr>
                <a:srgbClr val="E40B2A"/>
              </a:buClr>
              <a:buSzPct val="80000"/>
              <a:buFont typeface="Arial" charset="0"/>
              <a:buChar char="●"/>
            </a:pPr>
            <a:r>
              <a:rPr lang="en-US" sz="2800" dirty="0">
                <a:solidFill>
                  <a:srgbClr val="2A2A40"/>
                </a:solidFill>
                <a:latin typeface="Arial" charset="0"/>
                <a:ea typeface="ＭＳ Ｐゴシック" charset="0"/>
                <a:sym typeface="Arial" charset="0"/>
              </a:rPr>
              <a:t>Reasons:</a:t>
            </a:r>
            <a:endParaRPr lang="en-US" sz="2400" dirty="0">
              <a:solidFill>
                <a:srgbClr val="666699"/>
              </a:solidFill>
              <a:latin typeface="Arial" charset="0"/>
              <a:ea typeface="ＭＳ Ｐゴシック" charset="0"/>
              <a:sym typeface="Arial" charset="0"/>
            </a:endParaRPr>
          </a:p>
          <a:p>
            <a:pPr marL="760413" lvl="1" indent="-303213" algn="l">
              <a:spcBef>
                <a:spcPts val="4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Synergies</a:t>
            </a:r>
            <a:endParaRPr lang="en-US" sz="2400" dirty="0">
              <a:solidFill>
                <a:srgbClr val="666699"/>
              </a:solidFill>
              <a:latin typeface="Arial" charset="0"/>
              <a:ea typeface="ＭＳ Ｐゴシック" charset="0"/>
              <a:sym typeface="Arial" charset="0"/>
            </a:endParaRPr>
          </a:p>
          <a:p>
            <a:pPr marL="760413" lvl="1" indent="-303213" algn="l">
              <a:spcBef>
                <a:spcPts val="4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Skilled workforce availability</a:t>
            </a:r>
            <a:endParaRPr lang="en-US" sz="2400" dirty="0">
              <a:solidFill>
                <a:srgbClr val="666699"/>
              </a:solidFill>
              <a:latin typeface="Arial" charset="0"/>
              <a:ea typeface="ＭＳ Ｐゴシック" charset="0"/>
              <a:sym typeface="Arial" charset="0"/>
            </a:endParaRPr>
          </a:p>
          <a:p>
            <a:pPr marL="760413" lvl="1" indent="-303213" algn="l">
              <a:spcBef>
                <a:spcPts val="400"/>
              </a:spcBef>
              <a:buClr>
                <a:srgbClr val="E40B2A"/>
              </a:buClr>
              <a:buSzPct val="69000"/>
              <a:buFont typeface="Arial" charset="0"/>
              <a:buChar char="●"/>
            </a:pPr>
            <a:r>
              <a:rPr lang="en-US" sz="2400" dirty="0">
                <a:solidFill>
                  <a:srgbClr val="2A2A40"/>
                </a:solidFill>
                <a:latin typeface="Arial" charset="0"/>
                <a:ea typeface="ＭＳ Ｐゴシック" charset="0"/>
                <a:sym typeface="Arial" charset="0"/>
              </a:rPr>
              <a:t>Customer preference for domestically made products</a:t>
            </a:r>
            <a:endParaRPr lang="en-US" sz="2400" dirty="0">
              <a:solidFill>
                <a:srgbClr val="666699"/>
              </a:solidFill>
              <a:latin typeface="Arial" charset="0"/>
              <a:ea typeface="ＭＳ Ｐゴシック" charset="0"/>
              <a:sym typeface="Arial" charset="0"/>
            </a:endParaRPr>
          </a:p>
          <a:p>
            <a:pPr marL="760413" lvl="1" indent="-303213" algn="l">
              <a:spcBef>
                <a:spcPts val="400"/>
              </a:spcBef>
              <a:buClr>
                <a:srgbClr val="E40B2A"/>
              </a:buClr>
              <a:buSzPct val="80000"/>
              <a:buFont typeface="Arial" charset="0"/>
              <a:buChar char="●"/>
            </a:pPr>
            <a:r>
              <a:rPr lang="en-US" sz="2400" dirty="0">
                <a:solidFill>
                  <a:srgbClr val="2A2A40"/>
                </a:solidFill>
                <a:latin typeface="Arial" charset="0"/>
                <a:ea typeface="ＭＳ Ｐゴシック" charset="0"/>
                <a:sym typeface="Arial" charset="0"/>
              </a:rPr>
              <a:t>Committing additional $10 million to Carnegie Mellon University for robotics R&amp;D</a:t>
            </a:r>
          </a:p>
        </p:txBody>
      </p:sp>
      <p:sp>
        <p:nvSpPr>
          <p:cNvPr id="114693" name="Rectangle 5"/>
          <p:cNvSpPr>
            <a:spLocks/>
          </p:cNvSpPr>
          <p:nvPr/>
        </p:nvSpPr>
        <p:spPr bwMode="auto">
          <a:xfrm>
            <a:off x="152400" y="5943600"/>
            <a:ext cx="8851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a:t>
            </a:r>
            <a:r>
              <a:rPr lang="en-US" sz="1100" dirty="0" err="1">
                <a:solidFill>
                  <a:srgbClr val="190104"/>
                </a:solidFill>
                <a:latin typeface="Arial" charset="0"/>
                <a:ea typeface="ＭＳ Ｐゴシック" charset="0"/>
                <a:sym typeface="Arial" charset="0"/>
              </a:rPr>
              <a:t>Agence</a:t>
            </a:r>
            <a:r>
              <a:rPr lang="en-US" sz="1100" dirty="0">
                <a:solidFill>
                  <a:srgbClr val="190104"/>
                </a:solidFill>
                <a:latin typeface="Arial" charset="0"/>
                <a:ea typeface="ＭＳ Ｐゴシック" charset="0"/>
                <a:sym typeface="Arial" charset="0"/>
              </a:rPr>
              <a:t> France </a:t>
            </a:r>
            <a:r>
              <a:rPr lang="en-US" sz="1100" dirty="0" err="1">
                <a:solidFill>
                  <a:srgbClr val="190104"/>
                </a:solidFill>
                <a:latin typeface="Arial" charset="0"/>
                <a:ea typeface="ＭＳ Ｐゴシック" charset="0"/>
                <a:sym typeface="Arial" charset="0"/>
              </a:rPr>
              <a:t>Presse</a:t>
            </a:r>
            <a:r>
              <a:rPr lang="en-US" sz="1100" dirty="0">
                <a:solidFill>
                  <a:srgbClr val="190104"/>
                </a:solidFill>
                <a:latin typeface="Arial" charset="0"/>
                <a:ea typeface="ＭＳ Ｐゴシック" charset="0"/>
                <a:sym typeface="Arial" charset="0"/>
              </a:rPr>
              <a:t>, Business Insider Australia.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iPhone Maker </a:t>
            </a:r>
            <a:r>
              <a:rPr lang="en-US" altLang="ja-JP" sz="1100" dirty="0" err="1">
                <a:solidFill>
                  <a:srgbClr val="190104"/>
                </a:solidFill>
                <a:latin typeface="Arial" charset="0"/>
                <a:ea typeface="Arial" charset="0"/>
                <a:cs typeface="Arial" charset="0"/>
                <a:sym typeface="Arial" charset="0"/>
              </a:rPr>
              <a:t>Foxconn</a:t>
            </a:r>
            <a:r>
              <a:rPr lang="en-US" altLang="ja-JP" sz="1100" dirty="0">
                <a:solidFill>
                  <a:srgbClr val="190104"/>
                </a:solidFill>
                <a:latin typeface="Arial" charset="0"/>
                <a:ea typeface="Arial" charset="0"/>
                <a:cs typeface="Arial" charset="0"/>
                <a:sym typeface="Arial" charset="0"/>
              </a:rPr>
              <a:t> Invests $US40 Million in US Manufacturing.</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November 22, 2013. </a:t>
            </a:r>
            <a:r>
              <a:rPr lang="en-US" altLang="ja-JP" sz="1100" dirty="0">
                <a:solidFill>
                  <a:schemeClr val="bg2"/>
                </a:solidFill>
                <a:latin typeface="Arial" charset="0"/>
                <a:ea typeface="Arial" charset="0"/>
                <a:cs typeface="Arial" charset="0"/>
                <a:sym typeface="Arial" charset="0"/>
              </a:rPr>
              <a:t>http://www.businessinsider.com.au/foxconn-invests-40-million-2013-11</a:t>
            </a:r>
            <a:endParaRPr lang="en-US" altLang="ja-JP" sz="2400" dirty="0">
              <a:solidFill>
                <a:schemeClr val="bg2"/>
              </a:solidFill>
              <a:latin typeface="Arial" charset="0"/>
              <a:ea typeface="Lucida Grande" charset="0"/>
              <a:cs typeface="Lucida Grande" charset="0"/>
              <a:sym typeface="Arial" charset="0"/>
            </a:endParaRPr>
          </a:p>
          <a:p>
            <a:pPr algn="l"/>
            <a:r>
              <a:rPr lang="en-US" sz="1100" dirty="0">
                <a:solidFill>
                  <a:srgbClr val="190104"/>
                </a:solidFill>
                <a:latin typeface="Arial" charset="0"/>
                <a:ea typeface="Arial" charset="0"/>
                <a:cs typeface="Arial" charset="0"/>
                <a:sym typeface="Arial" charset="0"/>
              </a:rPr>
              <a:t>Brian </a:t>
            </a:r>
            <a:r>
              <a:rPr lang="en-US" sz="1100" dirty="0" err="1">
                <a:solidFill>
                  <a:srgbClr val="190104"/>
                </a:solidFill>
                <a:latin typeface="Arial" charset="0"/>
                <a:ea typeface="Arial" charset="0"/>
                <a:cs typeface="Arial" charset="0"/>
                <a:sym typeface="Arial" charset="0"/>
              </a:rPr>
              <a:t>Wingfield</a:t>
            </a:r>
            <a:r>
              <a:rPr lang="en-US" sz="1100" dirty="0">
                <a:solidFill>
                  <a:srgbClr val="190104"/>
                </a:solidFill>
                <a:latin typeface="Arial" charset="0"/>
                <a:ea typeface="Arial" charset="0"/>
                <a:cs typeface="Arial" charset="0"/>
                <a:sym typeface="Arial" charset="0"/>
              </a:rPr>
              <a:t> and </a:t>
            </a:r>
            <a:r>
              <a:rPr lang="en-US" sz="1100" dirty="0" err="1">
                <a:solidFill>
                  <a:srgbClr val="190104"/>
                </a:solidFill>
                <a:latin typeface="Arial" charset="0"/>
                <a:ea typeface="Arial" charset="0"/>
                <a:cs typeface="Arial" charset="0"/>
                <a:sym typeface="Arial" charset="0"/>
              </a:rPr>
              <a:t>Romy</a:t>
            </a:r>
            <a:r>
              <a:rPr lang="en-US" sz="1100" dirty="0">
                <a:solidFill>
                  <a:srgbClr val="190104"/>
                </a:solidFill>
                <a:latin typeface="Arial" charset="0"/>
                <a:ea typeface="Arial" charset="0"/>
                <a:cs typeface="Arial" charset="0"/>
                <a:sym typeface="Arial" charset="0"/>
              </a:rPr>
              <a:t> Varghese, Bloomberg Technology.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Apple Supplier </a:t>
            </a:r>
            <a:r>
              <a:rPr lang="en-US" altLang="ja-JP" sz="1100" dirty="0" err="1">
                <a:solidFill>
                  <a:srgbClr val="190104"/>
                </a:solidFill>
                <a:latin typeface="Arial" charset="0"/>
                <a:ea typeface="Arial" charset="0"/>
                <a:cs typeface="Arial" charset="0"/>
                <a:sym typeface="Arial" charset="0"/>
              </a:rPr>
              <a:t>Foxconn</a:t>
            </a:r>
            <a:r>
              <a:rPr lang="en-US" altLang="ja-JP" sz="1100" dirty="0">
                <a:solidFill>
                  <a:srgbClr val="190104"/>
                </a:solidFill>
                <a:latin typeface="Arial" charset="0"/>
                <a:ea typeface="Arial" charset="0"/>
                <a:cs typeface="Arial" charset="0"/>
                <a:sym typeface="Arial" charset="0"/>
              </a:rPr>
              <a:t> to Invest Millions in Pennsylvania.</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November 22, 2013. http://</a:t>
            </a:r>
            <a:r>
              <a:rPr lang="en-US" altLang="ja-JP" sz="1100" dirty="0" err="1">
                <a:solidFill>
                  <a:srgbClr val="190104"/>
                </a:solidFill>
                <a:latin typeface="Arial" charset="0"/>
                <a:ea typeface="Arial" charset="0"/>
                <a:cs typeface="Arial" charset="0"/>
                <a:sym typeface="Arial" charset="0"/>
              </a:rPr>
              <a:t>www.bloomberg.com</a:t>
            </a:r>
            <a:r>
              <a:rPr lang="en-US" altLang="ja-JP" sz="1100" dirty="0">
                <a:solidFill>
                  <a:srgbClr val="190104"/>
                </a:solidFill>
                <a:latin typeface="Arial" charset="0"/>
                <a:ea typeface="Arial" charset="0"/>
                <a:cs typeface="Arial" charset="0"/>
                <a:sym typeface="Arial" charset="0"/>
              </a:rPr>
              <a:t>/news/2013-11-21/iphone-maker-foxconn-said-to-plan-investment-in-pennsylvania.html</a:t>
            </a:r>
            <a:endParaRPr lang="en-US" sz="1100" dirty="0">
              <a:solidFill>
                <a:srgbClr val="190104"/>
              </a:solidFill>
              <a:latin typeface="Arial" charset="0"/>
              <a:ea typeface="Arial" charset="0"/>
              <a:cs typeface="Arial" charset="0"/>
              <a:sym typeface="Arial" charset="0"/>
            </a:endParaRPr>
          </a:p>
        </p:txBody>
      </p:sp>
      <p:pic>
        <p:nvPicPr>
          <p:cNvPr id="114694"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77000" y="1128059"/>
            <a:ext cx="2540000" cy="77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776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FD0A5F1D-B286-D342-8569-3846BE1C7235}" type="slidenum">
              <a:rPr lang="en-US" sz="1800" smtClean="0">
                <a:solidFill>
                  <a:srgbClr val="000000"/>
                </a:solidFill>
                <a:latin typeface="Times New Roman" charset="0"/>
                <a:cs typeface="Times New Roman" charset="0"/>
                <a:sym typeface="Times New Roman" charset="0"/>
              </a:rPr>
              <a:pPr algn="r">
                <a:defRPr/>
              </a:pPr>
              <a:t>92</a:t>
            </a:fld>
            <a:endParaRPr lang="en-US" sz="1800" smtClean="0">
              <a:solidFill>
                <a:srgbClr val="000000"/>
              </a:solidFill>
              <a:latin typeface="Times New Roman" charset="0"/>
              <a:cs typeface="Times New Roman" charset="0"/>
              <a:sym typeface="Times New Roman" charset="0"/>
            </a:endParaRPr>
          </a:p>
        </p:txBody>
      </p:sp>
      <p:sp>
        <p:nvSpPr>
          <p:cNvPr id="115715" name="Rectangle 3"/>
          <p:cNvSpPr>
            <a:spLocks/>
          </p:cNvSpPr>
          <p:nvPr/>
        </p:nvSpPr>
        <p:spPr bwMode="auto">
          <a:xfrm>
            <a:off x="1828800" y="12700"/>
            <a:ext cx="64897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Hydraulic Die Cutting Presses</a:t>
            </a:r>
          </a:p>
        </p:txBody>
      </p:sp>
      <p:pic>
        <p:nvPicPr>
          <p:cNvPr id="115717"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184900" y="1752600"/>
            <a:ext cx="2882900" cy="133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5718"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57800" y="685800"/>
            <a:ext cx="3733800" cy="86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Rectangle 1"/>
          <p:cNvSpPr/>
          <p:nvPr/>
        </p:nvSpPr>
        <p:spPr>
          <a:xfrm>
            <a:off x="381000" y="2133600"/>
            <a:ext cx="7315200" cy="3559949"/>
          </a:xfrm>
          <a:prstGeom prst="rect">
            <a:avLst/>
          </a:prstGeom>
        </p:spPr>
        <p:txBody>
          <a:bodyPr wrap="square">
            <a:spAutoFit/>
          </a:bodyPr>
          <a:lstStyle/>
          <a:p>
            <a:pPr marL="303213" indent="-303213" algn="l">
              <a:spcBef>
                <a:spcPts val="700"/>
              </a:spcBef>
              <a:buClr>
                <a:srgbClr val="E40B2A"/>
              </a:buClr>
              <a:buSzPct val="80000"/>
              <a:buFont typeface="Wingdings" charset="0"/>
              <a:buChar char="l"/>
            </a:pPr>
            <a:r>
              <a:rPr lang="en-US" sz="2400" dirty="0" smtClean="0">
                <a:solidFill>
                  <a:srgbClr val="2A2A40"/>
                </a:solidFill>
                <a:latin typeface="Arial" charset="0"/>
                <a:ea typeface="ＭＳ Ｐゴシック" charset="0"/>
                <a:sym typeface="Arial" charset="0"/>
              </a:rPr>
              <a:t>From Taiwan to Cincinnati, OH</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400" dirty="0" smtClean="0">
                <a:solidFill>
                  <a:srgbClr val="2A2A40"/>
                </a:solidFill>
                <a:latin typeface="Arial" charset="0"/>
                <a:ea typeface="ＭＳ Ｐゴシック" charset="0"/>
                <a:sym typeface="Arial" charset="0"/>
              </a:rPr>
              <a:t>Ability to control own destiny</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400" dirty="0" smtClean="0">
                <a:solidFill>
                  <a:srgbClr val="FF0000"/>
                </a:solidFill>
                <a:latin typeface="Arial" charset="0"/>
                <a:ea typeface="ＭＳ Ｐゴシック" charset="0"/>
                <a:sym typeface="Arial" charset="0"/>
              </a:rPr>
              <a:t>Warranty reduced by 90% on custom presses</a:t>
            </a:r>
            <a:endParaRPr lang="en-US" sz="2400" dirty="0">
              <a:solidFill>
                <a:srgbClr val="FF0000"/>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400" dirty="0" smtClean="0">
                <a:solidFill>
                  <a:srgbClr val="FF0000"/>
                </a:solidFill>
                <a:latin typeface="Arial" charset="0"/>
                <a:ea typeface="ＭＳ Ｐゴシック" charset="0"/>
                <a:sym typeface="Arial" charset="0"/>
              </a:rPr>
              <a:t>Improved speed to market– at least 30</a:t>
            </a:r>
            <a:endParaRPr lang="en-US" sz="2400" dirty="0">
              <a:solidFill>
                <a:srgbClr val="FF0000"/>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400" dirty="0" smtClean="0">
                <a:solidFill>
                  <a:srgbClr val="2A2A40"/>
                </a:solidFill>
                <a:latin typeface="Arial" charset="0"/>
                <a:ea typeface="ＭＳ Ｐゴシック" charset="0"/>
                <a:sym typeface="Arial" charset="0"/>
              </a:rPr>
              <a:t>Thus far has created 17 jobs</a:t>
            </a:r>
            <a:endParaRPr lang="en-US" sz="2400" dirty="0">
              <a:solidFill>
                <a:srgbClr val="2A2A40"/>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en-US" altLang="ja-JP" sz="2400" dirty="0" smtClean="0">
                <a:solidFill>
                  <a:srgbClr val="2A2A40"/>
                </a:solidFill>
                <a:latin typeface="Arial" charset="0"/>
                <a:ea typeface="ＭＳ Ｐゴシック" charset="0"/>
                <a:sym typeface="Arial" charset="0"/>
              </a:rPr>
              <a:t>Builds employee skills &amp; morale</a:t>
            </a:r>
          </a:p>
          <a:p>
            <a:pPr marL="303213" indent="-303213" algn="l">
              <a:spcBef>
                <a:spcPts val="600"/>
              </a:spcBef>
              <a:buClr>
                <a:srgbClr val="E40B2A"/>
              </a:buClr>
              <a:buSzPct val="80000"/>
              <a:buFont typeface="Wingdings" charset="0"/>
              <a:buChar char="l"/>
            </a:pPr>
            <a:r>
              <a:rPr lang="en-US" sz="2400" dirty="0" smtClean="0">
                <a:solidFill>
                  <a:srgbClr val="FF0000"/>
                </a:solidFill>
                <a:latin typeface="Arial" charset="0"/>
                <a:ea typeface="Arial" charset="0"/>
                <a:cs typeface="Arial" charset="0"/>
                <a:sym typeface="Arial" charset="0"/>
              </a:rPr>
              <a:t>Restoring long-term “Made in USA” heritage for </a:t>
            </a:r>
            <a:r>
              <a:rPr lang="en-US" sz="2400" dirty="0" err="1" smtClean="0">
                <a:solidFill>
                  <a:srgbClr val="FF0000"/>
                </a:solidFill>
                <a:latin typeface="Arial" charset="0"/>
                <a:ea typeface="Arial" charset="0"/>
                <a:cs typeface="Arial" charset="0"/>
                <a:sym typeface="Arial" charset="0"/>
              </a:rPr>
              <a:t>Schwabe</a:t>
            </a:r>
            <a:r>
              <a:rPr lang="en-US" sz="2400" dirty="0" smtClean="0">
                <a:solidFill>
                  <a:srgbClr val="FF0000"/>
                </a:solidFill>
                <a:latin typeface="Arial" charset="0"/>
                <a:ea typeface="Arial" charset="0"/>
                <a:cs typeface="Arial" charset="0"/>
                <a:sym typeface="Arial" charset="0"/>
              </a:rPr>
              <a:t> presses</a:t>
            </a:r>
            <a:endParaRPr lang="en-US" sz="2400" dirty="0">
              <a:solidFill>
                <a:srgbClr val="FF0000"/>
              </a:solidFill>
              <a:latin typeface="Arial" charset="0"/>
              <a:ea typeface="Arial" charset="0"/>
              <a:cs typeface="Arial" charset="0"/>
              <a:sym typeface="Arial" charset="0"/>
            </a:endParaRPr>
          </a:p>
        </p:txBody>
      </p:sp>
    </p:spTree>
  </p:cSld>
  <p:clrMapOvr>
    <a:masterClrMapping/>
  </p:clrMapOvr>
  <p:transition xmlns:p14="http://schemas.microsoft.com/office/powerpoint/2010/mai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878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1D87F251-BDD0-534D-97D8-06A77D784254}" type="slidenum">
              <a:rPr lang="en-US" sz="1800" smtClean="0">
                <a:solidFill>
                  <a:srgbClr val="000000"/>
                </a:solidFill>
                <a:latin typeface="Times New Roman" charset="0"/>
                <a:cs typeface="Times New Roman" charset="0"/>
                <a:sym typeface="Times New Roman" charset="0"/>
              </a:rPr>
              <a:pPr algn="r">
                <a:defRPr/>
              </a:pPr>
              <a:t>93</a:t>
            </a:fld>
            <a:endParaRPr lang="en-US" sz="1800" smtClean="0">
              <a:solidFill>
                <a:srgbClr val="000000"/>
              </a:solidFill>
              <a:latin typeface="Times New Roman" charset="0"/>
              <a:cs typeface="Times New Roman" charset="0"/>
              <a:sym typeface="Times New Roman" charset="0"/>
            </a:endParaRPr>
          </a:p>
        </p:txBody>
      </p:sp>
      <p:sp>
        <p:nvSpPr>
          <p:cNvPr id="116739" name="Rectangle 3"/>
          <p:cNvSpPr>
            <a:spLocks/>
          </p:cNvSpPr>
          <p:nvPr/>
        </p:nvSpPr>
        <p:spPr bwMode="auto">
          <a:xfrm>
            <a:off x="1943100" y="-14288"/>
            <a:ext cx="53467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nchor="ctr"/>
          <a:lstStyle/>
          <a:p>
            <a:r>
              <a:rPr lang="en-US" sz="3200" dirty="0">
                <a:solidFill>
                  <a:srgbClr val="2A2A40"/>
                </a:solidFill>
                <a:latin typeface="Arial" charset="0"/>
                <a:ea typeface="ＭＳ Ｐゴシック" charset="0"/>
                <a:sym typeface="Arial" charset="0"/>
              </a:rPr>
              <a:t>Fruit Products</a:t>
            </a:r>
            <a:br>
              <a:rPr lang="en-US" sz="3200" dirty="0">
                <a:solidFill>
                  <a:srgbClr val="2A2A40"/>
                </a:solidFill>
                <a:latin typeface="Arial" charset="0"/>
                <a:ea typeface="ＭＳ Ｐゴシック" charset="0"/>
                <a:sym typeface="Arial" charset="0"/>
              </a:rPr>
            </a:br>
            <a:r>
              <a:rPr lang="en-US" sz="3200" dirty="0">
                <a:solidFill>
                  <a:srgbClr val="2A2A40"/>
                </a:solidFill>
                <a:latin typeface="Arial" charset="0"/>
                <a:ea typeface="ＭＳ Ｐゴシック" charset="0"/>
                <a:sym typeface="Arial" charset="0"/>
              </a:rPr>
              <a:t>(Foreign Direct Investment)</a:t>
            </a:r>
          </a:p>
        </p:txBody>
      </p:sp>
      <p:sp>
        <p:nvSpPr>
          <p:cNvPr id="116740" name="Rectangle 4"/>
          <p:cNvSpPr>
            <a:spLocks/>
          </p:cNvSpPr>
          <p:nvPr/>
        </p:nvSpPr>
        <p:spPr bwMode="auto">
          <a:xfrm>
            <a:off x="7938" y="2500313"/>
            <a:ext cx="8851900"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652463" indent="-271463" algn="l">
              <a:spcBef>
                <a:spcPts val="400"/>
              </a:spcBef>
              <a:buClr>
                <a:srgbClr val="E40B2A"/>
              </a:buClr>
              <a:buSzPct val="69000"/>
              <a:buFont typeface="Arial" charset="0"/>
              <a:buChar char="●"/>
            </a:pPr>
            <a:r>
              <a:rPr lang="en-US" sz="2800" dirty="0">
                <a:solidFill>
                  <a:srgbClr val="2A2A40"/>
                </a:solidFill>
                <a:latin typeface="Arial" charset="0"/>
                <a:ea typeface="ＭＳ Ｐゴシック" charset="0"/>
                <a:sym typeface="Arial" charset="0"/>
              </a:rPr>
              <a:t>Portugal to Rupert, ID</a:t>
            </a:r>
            <a:endParaRPr lang="en-US" sz="2800" dirty="0">
              <a:solidFill>
                <a:srgbClr val="666699"/>
              </a:solidFill>
              <a:latin typeface="Arial" charset="0"/>
              <a:ea typeface="ＭＳ Ｐゴシック" charset="0"/>
              <a:sym typeface="Arial" charset="0"/>
            </a:endParaRPr>
          </a:p>
          <a:p>
            <a:pPr marL="652463" indent="-271463" algn="l">
              <a:spcBef>
                <a:spcPts val="400"/>
              </a:spcBef>
              <a:buClr>
                <a:srgbClr val="E40B2A"/>
              </a:buClr>
              <a:buSzPct val="69000"/>
              <a:buFont typeface="Arial" charset="0"/>
              <a:buChar char="●"/>
            </a:pPr>
            <a:r>
              <a:rPr lang="en-US" sz="2800" dirty="0">
                <a:solidFill>
                  <a:srgbClr val="2A2A40"/>
                </a:solidFill>
                <a:latin typeface="Arial" charset="0"/>
                <a:ea typeface="ＭＳ Ｐゴシック" charset="0"/>
                <a:sym typeface="Arial" charset="0"/>
              </a:rPr>
              <a:t>100 jobs</a:t>
            </a:r>
          </a:p>
        </p:txBody>
      </p:sp>
      <p:sp>
        <p:nvSpPr>
          <p:cNvPr id="116741" name="Rectangle 5"/>
          <p:cNvSpPr>
            <a:spLocks/>
          </p:cNvSpPr>
          <p:nvPr/>
        </p:nvSpPr>
        <p:spPr bwMode="auto">
          <a:xfrm>
            <a:off x="228600" y="6172200"/>
            <a:ext cx="8775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Sources: </a:t>
            </a:r>
            <a:r>
              <a:rPr lang="en-US" sz="1100" u="sng">
                <a:solidFill>
                  <a:srgbClr val="CCCCFF"/>
                </a:solidFill>
                <a:latin typeface="Arial" charset="0"/>
                <a:ea typeface="ＭＳ Ｐゴシック" charset="0"/>
                <a:sym typeface="Arial" charset="0"/>
                <a:hlinkClick r:id="rId3"/>
              </a:rPr>
              <a:t>http://www.areadevelopment.com/newsItems/10-16-2013/frulact-group-first-us-processing-rupert-idaho189012.shtml</a:t>
            </a:r>
            <a:endParaRPr lang="en-US" sz="2400">
              <a:solidFill>
                <a:srgbClr val="666699"/>
              </a:solidFill>
              <a:latin typeface="Arial" charset="0"/>
              <a:ea typeface="ＭＳ Ｐゴシック" charset="0"/>
              <a:sym typeface="Arial" charset="0"/>
            </a:endParaRPr>
          </a:p>
          <a:p>
            <a:pPr algn="l"/>
            <a:r>
              <a:rPr lang="en-US" sz="1100">
                <a:solidFill>
                  <a:srgbClr val="190104"/>
                </a:solidFill>
                <a:latin typeface="Arial" charset="0"/>
                <a:ea typeface="ＭＳ Ｐゴシック" charset="0"/>
                <a:sym typeface="Arial" charset="0"/>
              </a:rPr>
              <a:t>http://www.kmvt.com/news/breakingalert/Frulact-Group-Opening-Processing-Facility-In-Rupert-228030151.html</a:t>
            </a:r>
          </a:p>
        </p:txBody>
      </p:sp>
      <p:pic>
        <p:nvPicPr>
          <p:cNvPr id="116742"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35314" y="1219200"/>
            <a:ext cx="356739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pPr>
              <a:defRPr/>
            </a:pPr>
            <a:fld id="{D73B53E7-C0E4-214A-921D-211ADE7C4B74}" type="slidenum">
              <a:rPr lang="en-US"/>
              <a:pPr>
                <a:defRPr/>
              </a:pPr>
              <a:t>94</a:t>
            </a:fld>
            <a:endParaRPr lang="en-US"/>
          </a:p>
        </p:txBody>
      </p:sp>
      <p:pic>
        <p:nvPicPr>
          <p:cNvPr id="117762"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776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7764" name="Text Box 3"/>
          <p:cNvSpPr txBox="1">
            <a:spLocks noChangeArrowheads="1"/>
          </p:cNvSpPr>
          <p:nvPr/>
        </p:nvSpPr>
        <p:spPr bwMode="auto">
          <a:xfrm>
            <a:off x="8428038" y="6451600"/>
            <a:ext cx="2587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fld id="{8ECB5422-CA85-C148-8F0F-665315A83F99}" type="slidenum">
              <a:rPr lang="en-US" sz="1200">
                <a:latin typeface="Arial" charset="0"/>
                <a:ea typeface="ＭＳ Ｐゴシック" charset="0"/>
                <a:sym typeface="Arial" charset="0"/>
              </a:rPr>
              <a:pPr algn="r" eaLnBrk="1" hangingPunct="1"/>
              <a:t>94</a:t>
            </a:fld>
            <a:endParaRPr lang="en-US" sz="1200">
              <a:latin typeface="Arial" charset="0"/>
              <a:ea typeface="ＭＳ Ｐゴシック" charset="0"/>
              <a:sym typeface="Arial" charset="0"/>
            </a:endParaRPr>
          </a:p>
        </p:txBody>
      </p:sp>
      <p:sp>
        <p:nvSpPr>
          <p:cNvPr id="119812" name="Rectangle 4"/>
          <p:cNvSpPr>
            <a:spLocks noGrp="1" noChangeArrowheads="1"/>
          </p:cNvSpPr>
          <p:nvPr>
            <p:ph type="title"/>
          </p:nvPr>
        </p:nvSpPr>
        <p:spPr>
          <a:xfrm>
            <a:off x="1409700" y="0"/>
            <a:ext cx="6324600" cy="1130300"/>
          </a:xfrm>
        </p:spPr>
        <p:txBody>
          <a:bodyPr/>
          <a:lstStyle/>
          <a:p>
            <a:pPr algn="ctr" eaLnBrk="1" hangingPunct="1">
              <a:defRPr/>
            </a:pPr>
            <a:r>
              <a:rPr lang="en-US" sz="3200" dirty="0" smtClean="0">
                <a:solidFill>
                  <a:srgbClr val="190104"/>
                </a:solidFill>
              </a:rPr>
              <a:t>Plastic Cutlery</a:t>
            </a:r>
            <a:br>
              <a:rPr lang="en-US" sz="3200" dirty="0" smtClean="0">
                <a:solidFill>
                  <a:srgbClr val="190104"/>
                </a:solidFill>
              </a:rPr>
            </a:br>
            <a:r>
              <a:rPr lang="en-US" sz="3200" dirty="0" smtClean="0">
                <a:solidFill>
                  <a:srgbClr val="190104"/>
                </a:solidFill>
              </a:rPr>
              <a:t>(</a:t>
            </a:r>
            <a:r>
              <a:rPr lang="en-US" sz="3200" dirty="0">
                <a:solidFill>
                  <a:srgbClr val="2A2A40"/>
                </a:solidFill>
                <a:latin typeface="Arial" charset="0"/>
                <a:ea typeface="ＭＳ Ｐゴシック" charset="0"/>
              </a:rPr>
              <a:t>Foreign Direct Investment</a:t>
            </a:r>
            <a:r>
              <a:rPr lang="en-US" sz="3200" dirty="0" smtClean="0">
                <a:solidFill>
                  <a:srgbClr val="190104"/>
                </a:solidFill>
              </a:rPr>
              <a:t>)</a:t>
            </a:r>
          </a:p>
        </p:txBody>
      </p:sp>
      <p:sp>
        <p:nvSpPr>
          <p:cNvPr id="117766" name="Rectangle 5"/>
          <p:cNvSpPr>
            <a:spLocks/>
          </p:cNvSpPr>
          <p:nvPr/>
        </p:nvSpPr>
        <p:spPr bwMode="auto">
          <a:xfrm>
            <a:off x="571500" y="2324100"/>
            <a:ext cx="80137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165100" indent="-165100" algn="l">
              <a:buClr>
                <a:srgbClr val="E40B2A"/>
              </a:buClr>
              <a:buSzPct val="100000"/>
              <a:buFont typeface="Arial" charset="0"/>
              <a:buChar char="●"/>
            </a:pPr>
            <a:r>
              <a:rPr lang="en-US" sz="2800" dirty="0">
                <a:latin typeface="Arial" charset="0"/>
                <a:ea typeface="ＭＳ Ｐゴシック" charset="0"/>
                <a:sym typeface="Arial" charset="0"/>
              </a:rPr>
              <a:t> China to Fogelsville, PA</a:t>
            </a:r>
            <a:endParaRPr lang="en-US" sz="2800" dirty="0">
              <a:solidFill>
                <a:srgbClr val="2A2A40"/>
              </a:solidFill>
              <a:latin typeface="Arial" charset="0"/>
              <a:ea typeface="ＭＳ Ｐゴシック" charset="0"/>
              <a:sym typeface="Arial" charset="0"/>
            </a:endParaRPr>
          </a:p>
          <a:p>
            <a:pPr marL="165100" indent="-165100" algn="l">
              <a:buClr>
                <a:srgbClr val="E40B2A"/>
              </a:buClr>
              <a:buSzPct val="100000"/>
              <a:buFont typeface="Arial" charset="0"/>
              <a:buChar char="●"/>
            </a:pPr>
            <a:r>
              <a:rPr lang="en-US" sz="2800" dirty="0">
                <a:latin typeface="Arial" charset="0"/>
                <a:ea typeface="ＭＳ Ｐゴシック" charset="0"/>
                <a:sym typeface="Arial" charset="0"/>
              </a:rPr>
              <a:t> 75 jobs</a:t>
            </a:r>
            <a:endParaRPr lang="en-US" sz="2800" dirty="0">
              <a:solidFill>
                <a:srgbClr val="2A2A40"/>
              </a:solidFill>
              <a:latin typeface="Arial" charset="0"/>
              <a:ea typeface="ＭＳ Ｐゴシック" charset="0"/>
              <a:sym typeface="Arial" charset="0"/>
            </a:endParaRPr>
          </a:p>
          <a:p>
            <a:pPr marL="165100" indent="-165100" algn="l">
              <a:buClr>
                <a:srgbClr val="E40B2A"/>
              </a:buClr>
              <a:buSzPct val="100000"/>
              <a:buFont typeface="Arial" charset="0"/>
              <a:buChar char="●"/>
            </a:pPr>
            <a:r>
              <a:rPr lang="en-US" sz="2800" dirty="0">
                <a:latin typeface="Arial" charset="0"/>
                <a:ea typeface="ＭＳ Ｐゴシック" charset="0"/>
                <a:sym typeface="Arial" charset="0"/>
              </a:rPr>
              <a:t> Reasons:</a:t>
            </a:r>
            <a:endParaRPr lang="en-US" sz="2800" dirty="0">
              <a:solidFill>
                <a:srgbClr val="2A2A40"/>
              </a:solidFill>
              <a:latin typeface="Arial" charset="0"/>
              <a:ea typeface="ＭＳ Ｐゴシック" charset="0"/>
              <a:sym typeface="Arial" charset="0"/>
            </a:endParaRPr>
          </a:p>
          <a:p>
            <a:pPr marL="622300" lvl="1" indent="-165100" algn="l">
              <a:buClr>
                <a:srgbClr val="E40B2A"/>
              </a:buClr>
              <a:buSzPct val="69000"/>
              <a:buFont typeface="Arial" charset="0"/>
              <a:buChar char="●"/>
            </a:pPr>
            <a:r>
              <a:rPr lang="en-US" sz="2400" dirty="0">
                <a:latin typeface="Arial" charset="0"/>
                <a:ea typeface="ＭＳ Ｐゴシック" charset="0"/>
                <a:sym typeface="Arial" charset="0"/>
              </a:rPr>
              <a:t> Freight cost</a:t>
            </a:r>
            <a:endParaRPr lang="en-US" sz="2400" dirty="0">
              <a:solidFill>
                <a:srgbClr val="2A2A40"/>
              </a:solidFill>
              <a:latin typeface="Arial" charset="0"/>
              <a:ea typeface="ＭＳ Ｐゴシック" charset="0"/>
              <a:sym typeface="Arial" charset="0"/>
            </a:endParaRPr>
          </a:p>
          <a:p>
            <a:pPr marL="622300" lvl="1" indent="-165100" algn="l">
              <a:buClr>
                <a:srgbClr val="E40B2A"/>
              </a:buClr>
              <a:buSzPct val="69000"/>
              <a:buFont typeface="Arial" charset="0"/>
              <a:buChar char="●"/>
            </a:pPr>
            <a:r>
              <a:rPr lang="en-US" sz="2400" dirty="0">
                <a:latin typeface="Arial" charset="0"/>
                <a:ea typeface="ＭＳ Ｐゴシック" charset="0"/>
                <a:sym typeface="Arial" charset="0"/>
              </a:rPr>
              <a:t> Green considerations</a:t>
            </a:r>
            <a:endParaRPr lang="en-US" sz="2400" dirty="0">
              <a:solidFill>
                <a:srgbClr val="2A2A40"/>
              </a:solidFill>
              <a:latin typeface="Arial" charset="0"/>
              <a:ea typeface="ＭＳ Ｐゴシック" charset="0"/>
              <a:sym typeface="Arial" charset="0"/>
            </a:endParaRPr>
          </a:p>
          <a:p>
            <a:pPr marL="622300" lvl="1" indent="-165100" algn="l">
              <a:buClr>
                <a:srgbClr val="E40B2A"/>
              </a:buClr>
              <a:buSzPct val="69000"/>
              <a:buFont typeface="Arial" charset="0"/>
              <a:buChar char="●"/>
            </a:pPr>
            <a:r>
              <a:rPr lang="en-US" sz="2400" dirty="0">
                <a:latin typeface="Arial" charset="0"/>
                <a:ea typeface="ＭＳ Ｐゴシック" charset="0"/>
                <a:sym typeface="Arial" charset="0"/>
              </a:rPr>
              <a:t> Automation/technology</a:t>
            </a:r>
          </a:p>
        </p:txBody>
      </p:sp>
      <p:sp>
        <p:nvSpPr>
          <p:cNvPr id="117767" name="Rectangle 6"/>
          <p:cNvSpPr>
            <a:spLocks/>
          </p:cNvSpPr>
          <p:nvPr/>
        </p:nvSpPr>
        <p:spPr bwMode="auto">
          <a:xfrm>
            <a:off x="207963" y="6170613"/>
            <a:ext cx="87884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a:ea typeface="ＭＳ Ｐゴシック" charset="0"/>
                <a:cs typeface="Arial"/>
                <a:sym typeface="Arial" charset="0"/>
              </a:rPr>
              <a:t>Source: Sam Kennedy, </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Chinese manufacturer brings 75 jobs to the Lehigh Valley.</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a:t>
            </a:r>
            <a:r>
              <a:rPr lang="en-US" altLang="ja-JP" sz="1100" dirty="0">
                <a:solidFill>
                  <a:srgbClr val="190104"/>
                </a:solidFill>
                <a:latin typeface="Arial"/>
                <a:ea typeface="Arial Italic" charset="0"/>
                <a:cs typeface="Arial"/>
                <a:sym typeface="Arial Italic" charset="0"/>
              </a:rPr>
              <a:t>The Morning Sentinel</a:t>
            </a:r>
            <a:r>
              <a:rPr lang="en-US" altLang="ja-JP" sz="1100" dirty="0">
                <a:solidFill>
                  <a:srgbClr val="190104"/>
                </a:solidFill>
                <a:latin typeface="Arial"/>
                <a:ea typeface="Arial" charset="0"/>
                <a:cs typeface="Arial"/>
                <a:sym typeface="Arial" charset="0"/>
              </a:rPr>
              <a:t>, May 29, 2014.</a:t>
            </a:r>
            <a:endParaRPr lang="en-US" sz="1100" dirty="0">
              <a:solidFill>
                <a:srgbClr val="190104"/>
              </a:solidFill>
              <a:latin typeface="Arial"/>
              <a:ea typeface="Arial" charset="0"/>
              <a:cs typeface="Arial"/>
              <a:sym typeface="Arial" charset="0"/>
            </a:endParaRPr>
          </a:p>
        </p:txBody>
      </p:sp>
      <p:pic>
        <p:nvPicPr>
          <p:cNvPr id="117768"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918200" y="1117600"/>
            <a:ext cx="28956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1858"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98DE7848-4245-E142-BD56-7781192D03B1}" type="slidenum">
              <a:rPr lang="en-US" sz="1800" smtClean="0">
                <a:solidFill>
                  <a:srgbClr val="000000"/>
                </a:solidFill>
                <a:latin typeface="Times New Roman" charset="0"/>
                <a:cs typeface="Times New Roman" charset="0"/>
                <a:sym typeface="Times New Roman" charset="0"/>
              </a:rPr>
              <a:pPr algn="r">
                <a:defRPr/>
              </a:pPr>
              <a:t>95</a:t>
            </a:fld>
            <a:endParaRPr lang="en-US" sz="1800" smtClean="0">
              <a:solidFill>
                <a:srgbClr val="000000"/>
              </a:solidFill>
              <a:latin typeface="Times New Roman" charset="0"/>
              <a:cs typeface="Times New Roman" charset="0"/>
              <a:sym typeface="Times New Roman" charset="0"/>
            </a:endParaRPr>
          </a:p>
        </p:txBody>
      </p:sp>
      <p:pic>
        <p:nvPicPr>
          <p:cNvPr id="11981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6600" y="685800"/>
            <a:ext cx="18161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121860" name="Rectangle 4"/>
          <p:cNvSpPr>
            <a:spLocks noGrp="1" noChangeArrowheads="1"/>
          </p:cNvSpPr>
          <p:nvPr>
            <p:ph type="title"/>
          </p:nvPr>
        </p:nvSpPr>
        <p:spPr>
          <a:xfrm>
            <a:off x="1654175" y="0"/>
            <a:ext cx="6270625" cy="1052513"/>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Windshields, Auto Glass</a:t>
            </a:r>
            <a:br>
              <a:rPr lang="en-US" sz="3200" dirty="0" smtClean="0">
                <a:solidFill>
                  <a:srgbClr val="2A2A40"/>
                </a:solidFill>
              </a:rPr>
            </a:br>
            <a:r>
              <a:rPr lang="en-US" sz="3200" dirty="0" smtClean="0">
                <a:solidFill>
                  <a:srgbClr val="2A2A40"/>
                </a:solidFill>
              </a:rPr>
              <a:t>(</a:t>
            </a:r>
            <a:r>
              <a:rPr lang="en-US" sz="3200" dirty="0">
                <a:solidFill>
                  <a:srgbClr val="2A2A40"/>
                </a:solidFill>
                <a:latin typeface="Arial" charset="0"/>
                <a:ea typeface="ＭＳ Ｐゴシック" charset="0"/>
              </a:rPr>
              <a:t>Foreign Direct Investment</a:t>
            </a:r>
            <a:r>
              <a:rPr lang="en-US" sz="3200" dirty="0" smtClean="0">
                <a:solidFill>
                  <a:srgbClr val="2A2A40"/>
                </a:solidFill>
              </a:rPr>
              <a:t>)</a:t>
            </a:r>
          </a:p>
        </p:txBody>
      </p:sp>
      <p:sp>
        <p:nvSpPr>
          <p:cNvPr id="119813" name="Rectangle 5"/>
          <p:cNvSpPr>
            <a:spLocks/>
          </p:cNvSpPr>
          <p:nvPr/>
        </p:nvSpPr>
        <p:spPr bwMode="auto">
          <a:xfrm>
            <a:off x="200025" y="1358900"/>
            <a:ext cx="88519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China to near Dayton and Detroit</a:t>
            </a:r>
            <a:endParaRPr lang="en-US" sz="24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800 jobs in OH, 100 in MI</a:t>
            </a:r>
            <a:endParaRPr lang="en-US" sz="24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$200 million investment in OH, $15.3 million in MI</a:t>
            </a:r>
            <a:endParaRPr lang="en-US" sz="24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endParaRPr lang="en-US" sz="2400" dirty="0">
              <a:latin typeface="Arial" charset="0"/>
              <a:ea typeface="ＭＳ Ｐゴシック" charset="0"/>
              <a:sym typeface="Arial" charset="0"/>
            </a:endParaRP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Government incentives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Rising wages</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Higher productivity</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Infrastructure</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Skilled workforce</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Eco-system synergies</a:t>
            </a:r>
          </a:p>
        </p:txBody>
      </p:sp>
      <p:sp>
        <p:nvSpPr>
          <p:cNvPr id="119814" name="Rectangle 6"/>
          <p:cNvSpPr>
            <a:spLocks/>
          </p:cNvSpPr>
          <p:nvPr/>
        </p:nvSpPr>
        <p:spPr bwMode="auto">
          <a:xfrm>
            <a:off x="12700" y="6096000"/>
            <a:ext cx="87757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a:ea typeface="ＭＳ Ｐゴシック" charset="0"/>
                <a:cs typeface="Arial"/>
                <a:sym typeface="Arial" charset="0"/>
              </a:rPr>
              <a:t>Sources: Michael Wayland, </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Auto glass manufacturer investing $15.3 million, adding 100 jobs in metro Detroit.</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a:t>
            </a:r>
            <a:r>
              <a:rPr lang="en-US" altLang="ja-JP" sz="1100" dirty="0">
                <a:solidFill>
                  <a:srgbClr val="190104"/>
                </a:solidFill>
                <a:latin typeface="Arial"/>
                <a:ea typeface="Arial Italic" charset="0"/>
                <a:cs typeface="Arial"/>
                <a:sym typeface="Arial Italic" charset="0"/>
              </a:rPr>
              <a:t>M Live</a:t>
            </a:r>
            <a:r>
              <a:rPr lang="en-US" altLang="ja-JP" sz="1100" dirty="0">
                <a:solidFill>
                  <a:srgbClr val="190104"/>
                </a:solidFill>
                <a:latin typeface="Arial"/>
                <a:ea typeface="Arial" charset="0"/>
                <a:cs typeface="Arial"/>
                <a:sym typeface="Arial" charset="0"/>
              </a:rPr>
              <a:t>. April 19, 2014.</a:t>
            </a:r>
            <a:endParaRPr lang="en-US" altLang="ja-JP" sz="1100" dirty="0">
              <a:latin typeface="Arial"/>
              <a:ea typeface="Lucida Grande" charset="0"/>
              <a:cs typeface="Arial"/>
              <a:sym typeface="Arial" charset="0"/>
            </a:endParaRPr>
          </a:p>
          <a:p>
            <a:pPr algn="l"/>
            <a:r>
              <a:rPr lang="en-US" sz="1100" dirty="0">
                <a:latin typeface="Arial"/>
                <a:ea typeface="Arial" charset="0"/>
                <a:cs typeface="Arial"/>
                <a:sym typeface="Arial" charset="0"/>
              </a:rPr>
              <a:t>Lewis Wallace, </a:t>
            </a:r>
            <a:r>
              <a:rPr lang="ja-JP" altLang="en-US" sz="1100" dirty="0">
                <a:latin typeface="Arial"/>
                <a:ea typeface="ＭＳ Ｐゴシック" charset="0"/>
                <a:cs typeface="Arial"/>
                <a:sym typeface="Arial" charset="0"/>
              </a:rPr>
              <a:t>“</a:t>
            </a:r>
            <a:r>
              <a:rPr lang="en-US" altLang="ja-JP" sz="1100" dirty="0">
                <a:latin typeface="Arial"/>
                <a:ea typeface="Arial" charset="0"/>
                <a:cs typeface="Arial"/>
                <a:sym typeface="Arial" charset="0"/>
              </a:rPr>
              <a:t>A Chinese Company Brings Hope to Former GM Workers in Ohio.</a:t>
            </a:r>
            <a:r>
              <a:rPr lang="ja-JP" altLang="en-US" sz="1100" dirty="0">
                <a:latin typeface="Arial"/>
                <a:ea typeface="ＭＳ Ｐゴシック" charset="0"/>
                <a:cs typeface="Arial"/>
                <a:sym typeface="Arial" charset="0"/>
              </a:rPr>
              <a:t>”</a:t>
            </a:r>
            <a:r>
              <a:rPr lang="en-US" altLang="ja-JP" sz="1100" dirty="0">
                <a:latin typeface="Arial"/>
                <a:ea typeface="Arial" charset="0"/>
                <a:cs typeface="Arial"/>
                <a:sym typeface="Arial" charset="0"/>
              </a:rPr>
              <a:t> </a:t>
            </a:r>
            <a:r>
              <a:rPr lang="en-US" altLang="ja-JP" sz="1100" dirty="0">
                <a:latin typeface="Arial"/>
                <a:ea typeface="Arial Italic" charset="0"/>
                <a:cs typeface="Arial"/>
                <a:sym typeface="Arial Italic" charset="0"/>
              </a:rPr>
              <a:t>NPR,</a:t>
            </a:r>
            <a:r>
              <a:rPr lang="en-US" altLang="ja-JP" sz="1100" dirty="0">
                <a:latin typeface="Arial"/>
                <a:ea typeface="Arial" charset="0"/>
                <a:cs typeface="Arial"/>
                <a:sym typeface="Arial" charset="0"/>
              </a:rPr>
              <a:t> January 28, 2014.</a:t>
            </a:r>
            <a:endParaRPr lang="en-US" altLang="ja-JP" sz="1100" dirty="0">
              <a:latin typeface="Arial"/>
              <a:ea typeface="Lucida Grande" charset="0"/>
              <a:cs typeface="Arial"/>
              <a:sym typeface="Arial" charset="0"/>
            </a:endParaRPr>
          </a:p>
          <a:p>
            <a:pPr algn="l"/>
            <a:r>
              <a:rPr lang="ja-JP" altLang="en-US" sz="1100" dirty="0">
                <a:latin typeface="Arial"/>
                <a:ea typeface="ＭＳ Ｐゴシック" charset="0"/>
                <a:cs typeface="Arial"/>
                <a:sym typeface="Arial" charset="0"/>
              </a:rPr>
              <a:t>“</a:t>
            </a:r>
            <a:r>
              <a:rPr lang="en-US" altLang="ja-JP" sz="1100" dirty="0">
                <a:latin typeface="Arial"/>
                <a:ea typeface="Arial" charset="0"/>
                <a:cs typeface="Arial"/>
                <a:sym typeface="Arial" charset="0"/>
              </a:rPr>
              <a:t>Chinese Biz to Put Plant at Former Ohio GM Site.</a:t>
            </a:r>
            <a:r>
              <a:rPr lang="ja-JP" altLang="en-US" sz="1100" dirty="0">
                <a:latin typeface="Arial"/>
                <a:ea typeface="ＭＳ Ｐゴシック" charset="0"/>
                <a:cs typeface="Arial"/>
                <a:sym typeface="Arial" charset="0"/>
              </a:rPr>
              <a:t>”</a:t>
            </a:r>
            <a:r>
              <a:rPr lang="en-US" altLang="ja-JP" sz="1100" dirty="0">
                <a:latin typeface="Arial"/>
                <a:ea typeface="Arial" charset="0"/>
                <a:cs typeface="Arial"/>
                <a:sym typeface="Arial" charset="0"/>
              </a:rPr>
              <a:t> </a:t>
            </a:r>
            <a:r>
              <a:rPr lang="en-US" altLang="ja-JP" sz="1100" dirty="0" err="1">
                <a:latin typeface="Arial"/>
                <a:ea typeface="Arial Italic" charset="0"/>
                <a:cs typeface="Arial"/>
                <a:sym typeface="Arial Italic" charset="0"/>
              </a:rPr>
              <a:t>Manufacturing.net</a:t>
            </a:r>
            <a:r>
              <a:rPr lang="en-US" altLang="ja-JP" sz="1100" dirty="0">
                <a:latin typeface="Arial"/>
                <a:ea typeface="Arial" charset="0"/>
                <a:cs typeface="Arial"/>
                <a:sym typeface="Arial" charset="0"/>
              </a:rPr>
              <a:t>. January 10, 2014.</a:t>
            </a:r>
            <a:endParaRPr lang="en-US" sz="1100" dirty="0">
              <a:latin typeface="Arial"/>
              <a:ea typeface="Arial" charset="0"/>
              <a:cs typeface="Arial"/>
              <a:sym typeface="Arial" charset="0"/>
            </a:endParaRPr>
          </a:p>
        </p:txBody>
      </p:sp>
    </p:spTree>
  </p:cSld>
  <p:clrMapOvr>
    <a:masterClrMapping/>
  </p:clrMapOvr>
  <p:transition xmlns:p14="http://schemas.microsoft.com/office/powerpoint/2010/mai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31074"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395652F2-DAD3-D94B-8ED1-D858BC0F5521}" type="slidenum">
              <a:rPr lang="en-US" sz="1800" smtClean="0">
                <a:solidFill>
                  <a:srgbClr val="000000"/>
                </a:solidFill>
                <a:latin typeface="Times New Roman" charset="0"/>
                <a:cs typeface="Times New Roman" charset="0"/>
                <a:sym typeface="Times New Roman" charset="0"/>
              </a:rPr>
              <a:pPr algn="r">
                <a:defRPr/>
              </a:pPr>
              <a:t>96</a:t>
            </a:fld>
            <a:endParaRPr lang="en-US" sz="1800" smtClean="0">
              <a:solidFill>
                <a:srgbClr val="000000"/>
              </a:solidFill>
              <a:latin typeface="Times New Roman" charset="0"/>
              <a:cs typeface="Times New Roman" charset="0"/>
              <a:sym typeface="Times New Roman" charset="0"/>
            </a:endParaRPr>
          </a:p>
        </p:txBody>
      </p:sp>
      <p:sp>
        <p:nvSpPr>
          <p:cNvPr id="131075" name="Rectangle 3"/>
          <p:cNvSpPr>
            <a:spLocks noGrp="1" noChangeArrowheads="1"/>
          </p:cNvSpPr>
          <p:nvPr>
            <p:ph type="title"/>
          </p:nvPr>
        </p:nvSpPr>
        <p:spPr>
          <a:xfrm>
            <a:off x="1654175" y="0"/>
            <a:ext cx="6146800" cy="10668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Copper Tubing</a:t>
            </a:r>
            <a:br>
              <a:rPr lang="en-US" sz="3200" dirty="0" smtClean="0">
                <a:solidFill>
                  <a:srgbClr val="2A2A40"/>
                </a:solidFill>
              </a:rPr>
            </a:br>
            <a:r>
              <a:rPr lang="en-US" sz="3200" dirty="0" smtClean="0">
                <a:solidFill>
                  <a:srgbClr val="2A2A40"/>
                </a:solidFill>
              </a:rPr>
              <a:t>(</a:t>
            </a:r>
            <a:r>
              <a:rPr lang="en-US" sz="3200" dirty="0">
                <a:solidFill>
                  <a:srgbClr val="2A2A40"/>
                </a:solidFill>
                <a:latin typeface="Arial" charset="0"/>
                <a:ea typeface="ＭＳ Ｐゴシック" charset="0"/>
              </a:rPr>
              <a:t>Foreign Direct Investment</a:t>
            </a:r>
            <a:r>
              <a:rPr lang="en-US" sz="3200" dirty="0" smtClean="0">
                <a:solidFill>
                  <a:srgbClr val="2A2A40"/>
                </a:solidFill>
              </a:rPr>
              <a:t>)</a:t>
            </a:r>
          </a:p>
        </p:txBody>
      </p:sp>
      <p:sp>
        <p:nvSpPr>
          <p:cNvPr id="129028" name="Rectangle 4"/>
          <p:cNvSpPr>
            <a:spLocks/>
          </p:cNvSpPr>
          <p:nvPr/>
        </p:nvSpPr>
        <p:spPr bwMode="auto">
          <a:xfrm>
            <a:off x="155575" y="2490788"/>
            <a:ext cx="88519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China to Wilcox County, AL</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300-500 jobs</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$100 million investment</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a:t>
            </a:r>
            <a:r>
              <a:rPr lang="en-US" sz="2800" dirty="0" smtClean="0">
                <a:latin typeface="Arial" charset="0"/>
                <a:ea typeface="ＭＳ Ｐゴシック" charset="0"/>
                <a:sym typeface="Arial" charset="0"/>
              </a:rPr>
              <a:t>Reason:</a:t>
            </a:r>
            <a:endParaRPr lang="en-US" sz="2800" dirty="0">
              <a:latin typeface="Arial" charset="0"/>
              <a:ea typeface="ＭＳ Ｐゴシック" charset="0"/>
              <a:sym typeface="Arial" charset="0"/>
            </a:endParaRP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Government incentives</a:t>
            </a:r>
          </a:p>
        </p:txBody>
      </p:sp>
      <p:sp>
        <p:nvSpPr>
          <p:cNvPr id="129029" name="Rectangle 5"/>
          <p:cNvSpPr>
            <a:spLocks/>
          </p:cNvSpPr>
          <p:nvPr/>
        </p:nvSpPr>
        <p:spPr bwMode="auto">
          <a:xfrm>
            <a:off x="152400" y="6096000"/>
            <a:ext cx="8775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a:ea typeface="ＭＳ Ｐゴシック" charset="0"/>
                <a:cs typeface="Arial"/>
                <a:sym typeface="Arial" charset="0"/>
              </a:rPr>
              <a:t>Source: </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Alabama is sweet home for foreign companies, investment.</a:t>
            </a:r>
            <a:r>
              <a:rPr lang="ja-JP" altLang="en-US" sz="1100" dirty="0">
                <a:solidFill>
                  <a:srgbClr val="190104"/>
                </a:solidFill>
                <a:latin typeface="Arial"/>
                <a:ea typeface="ＭＳ Ｐゴシック" charset="0"/>
                <a:cs typeface="Arial"/>
                <a:sym typeface="Arial" charset="0"/>
              </a:rPr>
              <a:t>”</a:t>
            </a:r>
            <a:r>
              <a:rPr lang="en-US" altLang="ja-JP" sz="1100" dirty="0">
                <a:solidFill>
                  <a:srgbClr val="190104"/>
                </a:solidFill>
                <a:latin typeface="Arial"/>
                <a:ea typeface="Arial" charset="0"/>
                <a:cs typeface="Arial"/>
                <a:sym typeface="Arial" charset="0"/>
              </a:rPr>
              <a:t> Made in Alabama. March 1, 2013.</a:t>
            </a:r>
            <a:endParaRPr lang="en-US" altLang="ja-JP" sz="1100" dirty="0">
              <a:latin typeface="Arial"/>
              <a:ea typeface="Lucida Grande" charset="0"/>
              <a:cs typeface="Arial"/>
              <a:sym typeface="Arial" charset="0"/>
            </a:endParaRPr>
          </a:p>
          <a:p>
            <a:pPr algn="l"/>
            <a:r>
              <a:rPr lang="en-US" sz="1100" dirty="0">
                <a:latin typeface="Arial"/>
                <a:ea typeface="Arial" charset="0"/>
                <a:cs typeface="Arial"/>
                <a:sym typeface="Arial" charset="0"/>
              </a:rPr>
              <a:t>Michael </a:t>
            </a:r>
            <a:r>
              <a:rPr lang="en-US" sz="1100" dirty="0" err="1">
                <a:latin typeface="Arial"/>
                <a:ea typeface="Arial" charset="0"/>
                <a:cs typeface="Arial"/>
                <a:sym typeface="Arial" charset="0"/>
              </a:rPr>
              <a:t>Tomberlin</a:t>
            </a:r>
            <a:r>
              <a:rPr lang="en-US" sz="1100" dirty="0">
                <a:latin typeface="Arial"/>
                <a:ea typeface="Arial" charset="0"/>
                <a:cs typeface="Arial"/>
                <a:sym typeface="Arial" charset="0"/>
              </a:rPr>
              <a:t>, </a:t>
            </a:r>
            <a:r>
              <a:rPr lang="ja-JP" altLang="en-US" sz="1100" dirty="0">
                <a:latin typeface="Arial"/>
                <a:ea typeface="ＭＳ Ｐゴシック" charset="0"/>
                <a:cs typeface="Arial"/>
                <a:sym typeface="Arial" charset="0"/>
              </a:rPr>
              <a:t>“</a:t>
            </a:r>
            <a:r>
              <a:rPr lang="en-US" altLang="ja-JP" sz="1100" dirty="0">
                <a:latin typeface="Arial"/>
                <a:ea typeface="Arial" charset="0"/>
                <a:cs typeface="Arial"/>
                <a:sym typeface="Arial" charset="0"/>
              </a:rPr>
              <a:t>Golden Dragon chooses Alabama</a:t>
            </a:r>
            <a:r>
              <a:rPr lang="ja-JP" altLang="en-US" sz="1100" dirty="0">
                <a:latin typeface="Arial"/>
                <a:ea typeface="ＭＳ Ｐゴシック" charset="0"/>
                <a:cs typeface="Arial"/>
                <a:sym typeface="Arial" charset="0"/>
              </a:rPr>
              <a:t>’</a:t>
            </a:r>
            <a:r>
              <a:rPr lang="en-US" altLang="ja-JP" sz="1100" dirty="0">
                <a:latin typeface="Arial"/>
                <a:ea typeface="Arial" charset="0"/>
                <a:cs typeface="Arial"/>
                <a:sym typeface="Arial" charset="0"/>
              </a:rPr>
              <a:t>s Wilcox County for $100million copper tubing plant.</a:t>
            </a:r>
            <a:r>
              <a:rPr lang="ja-JP" altLang="en-US" sz="1100" dirty="0">
                <a:latin typeface="Arial"/>
                <a:ea typeface="ＭＳ Ｐゴシック" charset="0"/>
                <a:cs typeface="Arial"/>
                <a:sym typeface="Arial" charset="0"/>
              </a:rPr>
              <a:t>”</a:t>
            </a:r>
            <a:r>
              <a:rPr lang="en-US" altLang="ja-JP" sz="1100" dirty="0">
                <a:latin typeface="Arial"/>
                <a:ea typeface="Arial" charset="0"/>
                <a:cs typeface="Arial"/>
                <a:sym typeface="Arial" charset="0"/>
              </a:rPr>
              <a:t> </a:t>
            </a:r>
            <a:endParaRPr lang="en-US" altLang="ja-JP" sz="1100" dirty="0" smtClean="0">
              <a:latin typeface="Arial"/>
              <a:ea typeface="Arial" charset="0"/>
              <a:cs typeface="Arial"/>
              <a:sym typeface="Arial" charset="0"/>
            </a:endParaRPr>
          </a:p>
          <a:p>
            <a:pPr algn="l"/>
            <a:r>
              <a:rPr lang="en-US" altLang="ja-JP" sz="1100" dirty="0" err="1" smtClean="0">
                <a:latin typeface="Arial"/>
                <a:ea typeface="Arial" charset="0"/>
                <a:cs typeface="Arial"/>
                <a:sym typeface="Arial" charset="0"/>
              </a:rPr>
              <a:t>AL.com</a:t>
            </a:r>
            <a:r>
              <a:rPr lang="en-US" altLang="ja-JP" sz="1100" dirty="0">
                <a:latin typeface="Arial"/>
                <a:ea typeface="Arial" charset="0"/>
                <a:cs typeface="Arial"/>
                <a:sym typeface="Arial" charset="0"/>
              </a:rPr>
              <a:t>, February 7, 2012.</a:t>
            </a:r>
            <a:endParaRPr lang="en-US" sz="1100" dirty="0">
              <a:latin typeface="Arial"/>
              <a:ea typeface="Arial" charset="0"/>
              <a:cs typeface="Arial"/>
              <a:sym typeface="Arial" charset="0"/>
            </a:endParaRPr>
          </a:p>
        </p:txBody>
      </p:sp>
      <p:pic>
        <p:nvPicPr>
          <p:cNvPr id="12903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05600" y="1152525"/>
            <a:ext cx="21336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2882"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62372C0B-0585-204A-96C2-0102A78FA7F9}" type="slidenum">
              <a:rPr lang="en-US" sz="1800" smtClean="0">
                <a:solidFill>
                  <a:srgbClr val="000000"/>
                </a:solidFill>
                <a:latin typeface="Times New Roman" charset="0"/>
                <a:cs typeface="Times New Roman" charset="0"/>
                <a:sym typeface="Times New Roman" charset="0"/>
              </a:rPr>
              <a:pPr algn="r">
                <a:defRPr/>
              </a:pPr>
              <a:t>97</a:t>
            </a:fld>
            <a:endParaRPr lang="en-US" sz="1800" smtClean="0">
              <a:solidFill>
                <a:srgbClr val="000000"/>
              </a:solidFill>
              <a:latin typeface="Times New Roman" charset="0"/>
              <a:cs typeface="Times New Roman" charset="0"/>
              <a:sym typeface="Times New Roman" charset="0"/>
            </a:endParaRPr>
          </a:p>
        </p:txBody>
      </p:sp>
      <p:sp>
        <p:nvSpPr>
          <p:cNvPr id="122883" name="Rectangle 3"/>
          <p:cNvSpPr>
            <a:spLocks noGrp="1" noChangeArrowheads="1"/>
          </p:cNvSpPr>
          <p:nvPr>
            <p:ph type="title"/>
          </p:nvPr>
        </p:nvSpPr>
        <p:spPr>
          <a:xfrm>
            <a:off x="1600200" y="-76200"/>
            <a:ext cx="6272212" cy="1143000"/>
          </a:xfrm>
        </p:spPr>
        <p:txBody>
          <a:bodyPr/>
          <a:lstStyle/>
          <a:p>
            <a:pPr algn="ctr" eaLnBrk="1" hangingPunct="1">
              <a:tabLst>
                <a:tab pos="723900" algn="l"/>
                <a:tab pos="1447800" algn="l"/>
                <a:tab pos="2171700" algn="l"/>
                <a:tab pos="2895600" algn="l"/>
                <a:tab pos="3619500" algn="l"/>
                <a:tab pos="4343400" algn="l"/>
                <a:tab pos="5067300" algn="l"/>
                <a:tab pos="5791200" algn="l"/>
              </a:tabLst>
              <a:defRPr/>
            </a:pPr>
            <a:r>
              <a:rPr lang="en-US" sz="3200" dirty="0" smtClean="0">
                <a:solidFill>
                  <a:srgbClr val="2A2A40"/>
                </a:solidFill>
              </a:rPr>
              <a:t>Engine Components</a:t>
            </a:r>
            <a:br>
              <a:rPr lang="en-US" sz="3200" dirty="0" smtClean="0">
                <a:solidFill>
                  <a:srgbClr val="2A2A40"/>
                </a:solidFill>
              </a:rPr>
            </a:br>
            <a:r>
              <a:rPr lang="en-US" sz="3200" dirty="0" smtClean="0">
                <a:solidFill>
                  <a:srgbClr val="2A2A40"/>
                </a:solidFill>
              </a:rPr>
              <a:t>(Kept from Offshoring)</a:t>
            </a:r>
          </a:p>
        </p:txBody>
      </p:sp>
      <p:sp>
        <p:nvSpPr>
          <p:cNvPr id="120836" name="Rectangle 4"/>
          <p:cNvSpPr>
            <a:spLocks/>
          </p:cNvSpPr>
          <p:nvPr/>
        </p:nvSpPr>
        <p:spPr bwMode="auto">
          <a:xfrm>
            <a:off x="481013" y="1752600"/>
            <a:ext cx="78740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00" tIns="88900" rIns="88900" bIns="88900"/>
          <a:lstStyle/>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Asheville, NC</a:t>
            </a:r>
            <a:endParaRPr lang="en-US" sz="2400" dirty="0">
              <a:latin typeface="Arial" charset="0"/>
              <a:ea typeface="ＭＳ Ｐゴシック" charset="0"/>
              <a:sym typeface="Arial" charset="0"/>
            </a:endParaRP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Reasons:</a:t>
            </a:r>
            <a:endParaRPr lang="en-US" sz="2400" dirty="0">
              <a:latin typeface="Arial" charset="0"/>
              <a:ea typeface="ＭＳ Ｐゴシック" charset="0"/>
              <a:sym typeface="Arial" charset="0"/>
            </a:endParaRP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Skilled and creative workforce</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Innovation</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Training program</a:t>
            </a:r>
          </a:p>
          <a:p>
            <a:pPr marL="711200" lvl="1" indent="-254000" algn="l">
              <a:buClr>
                <a:srgbClr val="E40B2A"/>
              </a:buClr>
              <a:buSzPct val="69000"/>
              <a:buFont typeface="Arial" charset="0"/>
              <a:buChar char="●"/>
            </a:pPr>
            <a:r>
              <a:rPr lang="en-US" sz="2400" dirty="0">
                <a:latin typeface="Arial" charset="0"/>
                <a:ea typeface="ＭＳ Ｐゴシック" charset="0"/>
                <a:sym typeface="Arial" charset="0"/>
              </a:rPr>
              <a:t> Technology</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First time advanced ceramic-matrix composite materials being mass-produced anywhere in the world</a:t>
            </a:r>
          </a:p>
          <a:p>
            <a:pPr marL="254000" indent="-254000" algn="l">
              <a:buClr>
                <a:srgbClr val="E40B2A"/>
              </a:buClr>
              <a:buSzPct val="100000"/>
              <a:buFont typeface="Arial" charset="0"/>
              <a:buChar char="●"/>
            </a:pPr>
            <a:r>
              <a:rPr lang="en-US" sz="2800" dirty="0">
                <a:latin typeface="Arial" charset="0"/>
                <a:ea typeface="ＭＳ Ｐゴシック" charset="0"/>
                <a:sym typeface="Arial" charset="0"/>
              </a:rPr>
              <a:t> </a:t>
            </a:r>
            <a:r>
              <a:rPr lang="ja-JP" altLang="en-US" sz="2800" dirty="0">
                <a:latin typeface="Arial" charset="0"/>
                <a:ea typeface="ＭＳ Ｐゴシック" charset="0"/>
                <a:sym typeface="Arial" charset="0"/>
              </a:rPr>
              <a:t>“</a:t>
            </a:r>
            <a:r>
              <a:rPr lang="en-US" altLang="ja-JP" sz="2800" dirty="0">
                <a:latin typeface="Arial" charset="0"/>
                <a:ea typeface="Arial" charset="0"/>
                <a:cs typeface="Arial" charset="0"/>
                <a:sym typeface="Arial" charset="0"/>
              </a:rPr>
              <a:t>Competency always trumps cost</a:t>
            </a:r>
            <a:r>
              <a:rPr lang="ja-JP" altLang="en-US" sz="2800" dirty="0">
                <a:latin typeface="Arial" charset="0"/>
                <a:ea typeface="ＭＳ Ｐゴシック" charset="0"/>
                <a:sym typeface="Arial" charset="0"/>
              </a:rPr>
              <a:t>”</a:t>
            </a:r>
            <a:endParaRPr lang="en-US" sz="2800" dirty="0">
              <a:latin typeface="Arial" charset="0"/>
              <a:ea typeface="ＭＳ Ｐゴシック" charset="0"/>
              <a:sym typeface="Arial" charset="0"/>
            </a:endParaRPr>
          </a:p>
        </p:txBody>
      </p:sp>
      <p:sp>
        <p:nvSpPr>
          <p:cNvPr id="120837" name="Rectangle 5"/>
          <p:cNvSpPr>
            <a:spLocks/>
          </p:cNvSpPr>
          <p:nvPr/>
        </p:nvSpPr>
        <p:spPr bwMode="auto">
          <a:xfrm>
            <a:off x="152400" y="6400800"/>
            <a:ext cx="8775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 Mark Crawford, </a:t>
            </a:r>
            <a:r>
              <a:rPr lang="en-US" sz="1100" dirty="0">
                <a:solidFill>
                  <a:srgbClr val="190104"/>
                </a:solidFill>
                <a:latin typeface="Arial Italic" charset="0"/>
                <a:ea typeface="ＭＳ Ｐゴシック" charset="0"/>
                <a:sym typeface="Arial Italic" charset="0"/>
              </a:rPr>
              <a:t>Area Development.</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Manufacturing in America: Bigger, Better, and Bolder.</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Q1 2014.</a:t>
            </a:r>
            <a:endParaRPr lang="en-US" sz="1100" dirty="0">
              <a:solidFill>
                <a:srgbClr val="190104"/>
              </a:solidFill>
              <a:latin typeface="Arial" charset="0"/>
              <a:ea typeface="Arial" charset="0"/>
              <a:cs typeface="Arial" charset="0"/>
              <a:sym typeface="Arial" charset="0"/>
            </a:endParaRPr>
          </a:p>
        </p:txBody>
      </p:sp>
      <p:pic>
        <p:nvPicPr>
          <p:cNvPr id="12083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67313" y="1038225"/>
            <a:ext cx="37623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xmlns:p14="http://schemas.microsoft.com/office/powerpoint/2010/mai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3906"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03790C71-4B80-4C49-9C0E-6A2228713D78}" type="slidenum">
              <a:rPr lang="en-US" sz="1800" smtClean="0">
                <a:solidFill>
                  <a:srgbClr val="000000"/>
                </a:solidFill>
                <a:latin typeface="Times New Roman" charset="0"/>
                <a:cs typeface="Times New Roman" charset="0"/>
                <a:sym typeface="Times New Roman" charset="0"/>
              </a:rPr>
              <a:pPr algn="r">
                <a:defRPr/>
              </a:pPr>
              <a:t>98</a:t>
            </a:fld>
            <a:endParaRPr lang="en-US" sz="1800" smtClean="0">
              <a:solidFill>
                <a:srgbClr val="000000"/>
              </a:solidFill>
              <a:latin typeface="Times New Roman" charset="0"/>
              <a:cs typeface="Times New Roman" charset="0"/>
              <a:sym typeface="Times New Roman" charset="0"/>
            </a:endParaRPr>
          </a:p>
        </p:txBody>
      </p:sp>
      <p:sp>
        <p:nvSpPr>
          <p:cNvPr id="121859" name="Rectangle 3"/>
          <p:cNvSpPr>
            <a:spLocks/>
          </p:cNvSpPr>
          <p:nvPr/>
        </p:nvSpPr>
        <p:spPr bwMode="auto">
          <a:xfrm>
            <a:off x="457200" y="0"/>
            <a:ext cx="79375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3200" dirty="0">
                <a:solidFill>
                  <a:srgbClr val="2A2A40"/>
                </a:solidFill>
                <a:latin typeface="Arial" charset="0"/>
                <a:ea typeface="ＭＳ Ｐゴシック" charset="0"/>
                <a:sym typeface="Arial" charset="0"/>
              </a:rPr>
              <a:t>Batteries</a:t>
            </a:r>
          </a:p>
        </p:txBody>
      </p:sp>
      <p:sp>
        <p:nvSpPr>
          <p:cNvPr id="121860" name="Rectangle 4"/>
          <p:cNvSpPr>
            <a:spLocks/>
          </p:cNvSpPr>
          <p:nvPr/>
        </p:nvSpPr>
        <p:spPr bwMode="auto">
          <a:xfrm>
            <a:off x="152400" y="1447800"/>
            <a:ext cx="88519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3213" indent="-303213" algn="l">
              <a:spcBef>
                <a:spcPts val="7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High-tech batteries exported to emerging markets</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Manufactured in Schenectady, NY</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370 employees</a:t>
            </a:r>
            <a:endParaRPr lang="en-US" sz="2400" dirty="0">
              <a:solidFill>
                <a:srgbClr val="666699"/>
              </a:solidFill>
              <a:latin typeface="Arial" charset="0"/>
              <a:ea typeface="ＭＳ Ｐゴシック" charset="0"/>
              <a:sym typeface="Arial" charset="0"/>
            </a:endParaRPr>
          </a:p>
          <a:p>
            <a:pPr marL="303213" indent="-303213" algn="l">
              <a:spcBef>
                <a:spcPts val="700"/>
              </a:spcBef>
              <a:buClr>
                <a:srgbClr val="E40B2A"/>
              </a:buClr>
              <a:buSzPct val="80000"/>
              <a:buFont typeface="Wingdings" charset="0"/>
              <a:buChar char="l"/>
            </a:pPr>
            <a:r>
              <a:rPr lang="en-US" sz="2400" dirty="0">
                <a:solidFill>
                  <a:srgbClr val="2A2A40"/>
                </a:solidFill>
                <a:latin typeface="Arial" charset="0"/>
                <a:ea typeface="ＭＳ Ｐゴシック" charset="0"/>
                <a:sym typeface="Arial" charset="0"/>
              </a:rPr>
              <a:t>Technological advancement has decreased number of factory employees BUT has led to development of GE Global Research Center (San Ramon, CA</a:t>
            </a:r>
            <a:r>
              <a:rPr lang="en-US" sz="2400" dirty="0" smtClean="0">
                <a:solidFill>
                  <a:srgbClr val="2A2A40"/>
                </a:solidFill>
                <a:latin typeface="Arial" charset="0"/>
                <a:ea typeface="ＭＳ Ｐゴシック" charset="0"/>
                <a:sym typeface="Arial" charset="0"/>
              </a:rPr>
              <a:t>)</a:t>
            </a:r>
          </a:p>
          <a:p>
            <a:pPr marL="303213" indent="-303213" algn="l">
              <a:spcBef>
                <a:spcPts val="700"/>
              </a:spcBef>
              <a:buClr>
                <a:srgbClr val="E40B2A"/>
              </a:buClr>
              <a:buSzPct val="80000"/>
              <a:buFont typeface="Wingdings" charset="0"/>
              <a:buChar char="l"/>
            </a:pPr>
            <a:r>
              <a:rPr lang="en-US" sz="2400" dirty="0" smtClean="0">
                <a:solidFill>
                  <a:srgbClr val="2A2A40"/>
                </a:solidFill>
                <a:latin typeface="Arial" charset="0"/>
                <a:ea typeface="ＭＳ Ｐゴシック" charset="0"/>
                <a:sym typeface="Arial" charset="0"/>
              </a:rPr>
              <a:t>400 employees current</a:t>
            </a:r>
          </a:p>
          <a:p>
            <a:pPr marL="303213" indent="-303213" algn="l">
              <a:spcBef>
                <a:spcPts val="700"/>
              </a:spcBef>
              <a:buClr>
                <a:srgbClr val="E40B2A"/>
              </a:buClr>
              <a:buSzPct val="80000"/>
              <a:buFont typeface="Wingdings" charset="0"/>
              <a:buChar char="l"/>
            </a:pPr>
            <a:r>
              <a:rPr lang="en-US" sz="2400" dirty="0" smtClean="0">
                <a:solidFill>
                  <a:srgbClr val="2A2A40"/>
                </a:solidFill>
                <a:latin typeface="Arial" charset="0"/>
                <a:ea typeface="ＭＳ Ｐゴシック" charset="0"/>
                <a:sym typeface="Arial" charset="0"/>
              </a:rPr>
              <a:t>Expected to hire additional 200</a:t>
            </a:r>
            <a:endParaRPr lang="en-US" sz="2400" dirty="0">
              <a:solidFill>
                <a:srgbClr val="666699"/>
              </a:solidFill>
              <a:latin typeface="Arial" charset="0"/>
              <a:ea typeface="ＭＳ Ｐゴシック" charset="0"/>
              <a:sym typeface="Arial" charset="0"/>
            </a:endParaRPr>
          </a:p>
          <a:p>
            <a:pPr marL="303213" indent="-303213" algn="l">
              <a:spcBef>
                <a:spcPts val="600"/>
              </a:spcBef>
              <a:buClr>
                <a:srgbClr val="E40B2A"/>
              </a:buClr>
              <a:buSzPct val="80000"/>
              <a:buFont typeface="Wingdings" charset="0"/>
              <a:buChar char="l"/>
            </a:pPr>
            <a:r>
              <a:rPr lang="ja-JP" altLang="en-US" sz="2400" dirty="0" smtClean="0">
                <a:solidFill>
                  <a:srgbClr val="2A2A40"/>
                </a:solidFill>
                <a:latin typeface="Arial" charset="0"/>
                <a:ea typeface="ＭＳ Ｐゴシック" charset="0"/>
                <a:sym typeface="Arial" charset="0"/>
              </a:rPr>
              <a:t>“</a:t>
            </a:r>
            <a:r>
              <a:rPr lang="en-US" altLang="ja-JP" sz="2400" dirty="0">
                <a:solidFill>
                  <a:srgbClr val="2A2A40"/>
                </a:solidFill>
                <a:latin typeface="Arial" charset="0"/>
                <a:ea typeface="Arial" charset="0"/>
                <a:cs typeface="Arial" charset="0"/>
                <a:sym typeface="Arial" charset="0"/>
              </a:rPr>
              <a:t>…probably the most competitive on a global basis that </a:t>
            </a:r>
            <a:r>
              <a:rPr lang="en-US" altLang="ja-JP" sz="2400" dirty="0" smtClean="0">
                <a:solidFill>
                  <a:srgbClr val="2A2A40"/>
                </a:solidFill>
                <a:latin typeface="Arial" charset="0"/>
                <a:ea typeface="Arial" charset="0"/>
                <a:cs typeface="Arial" charset="0"/>
                <a:sym typeface="Arial" charset="0"/>
              </a:rPr>
              <a:t>we</a:t>
            </a:r>
            <a:r>
              <a:rPr lang="en-US" altLang="ja-JP" sz="2400" dirty="0" smtClean="0">
                <a:solidFill>
                  <a:srgbClr val="2A2A40"/>
                </a:solidFill>
                <a:latin typeface="Arial" charset="0"/>
                <a:ea typeface="ＭＳ Ｐゴシック" charset="0"/>
                <a:sym typeface="Arial" charset="0"/>
              </a:rPr>
              <a:t>’</a:t>
            </a:r>
            <a:r>
              <a:rPr lang="en-US" altLang="ja-JP" sz="2400" dirty="0" smtClean="0">
                <a:solidFill>
                  <a:srgbClr val="2A2A40"/>
                </a:solidFill>
                <a:latin typeface="Arial" charset="0"/>
                <a:ea typeface="Arial" charset="0"/>
                <a:cs typeface="Arial" charset="0"/>
                <a:sym typeface="Arial" charset="0"/>
              </a:rPr>
              <a:t>ve </a:t>
            </a:r>
            <a:r>
              <a:rPr lang="en-US" altLang="ja-JP" sz="2400" dirty="0">
                <a:solidFill>
                  <a:srgbClr val="2A2A40"/>
                </a:solidFill>
                <a:latin typeface="Arial" charset="0"/>
                <a:ea typeface="Arial" charset="0"/>
                <a:cs typeface="Arial" charset="0"/>
                <a:sym typeface="Arial" charset="0"/>
              </a:rPr>
              <a:t>been in the past 30 years.</a:t>
            </a:r>
            <a:r>
              <a:rPr lang="ja-JP" altLang="en-US" sz="2400" dirty="0">
                <a:solidFill>
                  <a:srgbClr val="2A2A40"/>
                </a:solidFill>
                <a:latin typeface="Arial" charset="0"/>
                <a:ea typeface="ＭＳ Ｐゴシック" charset="0"/>
                <a:sym typeface="Arial" charset="0"/>
              </a:rPr>
              <a:t>”</a:t>
            </a:r>
            <a:r>
              <a:rPr lang="en-US" altLang="ja-JP" sz="2400" dirty="0">
                <a:solidFill>
                  <a:srgbClr val="2A2A40"/>
                </a:solidFill>
                <a:latin typeface="Arial" charset="0"/>
                <a:ea typeface="Arial" charset="0"/>
                <a:cs typeface="Arial" charset="0"/>
                <a:sym typeface="Arial" charset="0"/>
              </a:rPr>
              <a:t> – </a:t>
            </a:r>
            <a:r>
              <a:rPr lang="en-US" altLang="ja-JP" sz="2400" dirty="0" smtClean="0">
                <a:solidFill>
                  <a:srgbClr val="2A2A40"/>
                </a:solidFill>
                <a:latin typeface="Arial" charset="0"/>
                <a:ea typeface="Arial" charset="0"/>
                <a:cs typeface="Arial" charset="0"/>
                <a:sym typeface="Arial" charset="0"/>
              </a:rPr>
              <a:t>G.E. </a:t>
            </a:r>
            <a:r>
              <a:rPr lang="en-US" altLang="ja-JP" sz="2400" dirty="0">
                <a:solidFill>
                  <a:srgbClr val="2A2A40"/>
                </a:solidFill>
                <a:latin typeface="Arial" charset="0"/>
                <a:ea typeface="Arial" charset="0"/>
                <a:cs typeface="Arial" charset="0"/>
                <a:sym typeface="Arial" charset="0"/>
              </a:rPr>
              <a:t>CEO Jeff </a:t>
            </a:r>
            <a:r>
              <a:rPr lang="en-US" altLang="ja-JP" sz="2400" dirty="0" err="1">
                <a:solidFill>
                  <a:srgbClr val="2A2A40"/>
                </a:solidFill>
                <a:latin typeface="Arial" charset="0"/>
                <a:ea typeface="Arial" charset="0"/>
                <a:cs typeface="Arial" charset="0"/>
                <a:sym typeface="Arial" charset="0"/>
              </a:rPr>
              <a:t>Immelt</a:t>
            </a:r>
            <a:endParaRPr lang="en-US" sz="2400" dirty="0">
              <a:solidFill>
                <a:srgbClr val="2A2A40"/>
              </a:solidFill>
              <a:latin typeface="Arial" charset="0"/>
              <a:ea typeface="Arial" charset="0"/>
              <a:cs typeface="Arial" charset="0"/>
              <a:sym typeface="Arial" charset="0"/>
            </a:endParaRPr>
          </a:p>
        </p:txBody>
      </p:sp>
      <p:sp>
        <p:nvSpPr>
          <p:cNvPr id="121861" name="Rectangle 5"/>
          <p:cNvSpPr>
            <a:spLocks/>
          </p:cNvSpPr>
          <p:nvPr/>
        </p:nvSpPr>
        <p:spPr bwMode="auto">
          <a:xfrm>
            <a:off x="228600" y="6248400"/>
            <a:ext cx="8928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a:solidFill>
                  <a:srgbClr val="190104"/>
                </a:solidFill>
                <a:latin typeface="Arial" charset="0"/>
                <a:ea typeface="ＭＳ Ｐゴシック" charset="0"/>
                <a:sym typeface="Arial" charset="0"/>
              </a:rPr>
              <a:t>Source: Rana Foroohar and Bill Saporito. </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Made in the U.S.A.</a:t>
            </a:r>
            <a:r>
              <a:rPr lang="ja-JP" altLang="en-US" sz="1100">
                <a:solidFill>
                  <a:srgbClr val="190104"/>
                </a:solidFill>
                <a:latin typeface="Arial" charset="0"/>
                <a:ea typeface="ＭＳ Ｐゴシック" charset="0"/>
                <a:sym typeface="Arial" charset="0"/>
              </a:rPr>
              <a:t>”</a:t>
            </a:r>
            <a:r>
              <a:rPr lang="en-US" altLang="ja-JP" sz="1100">
                <a:solidFill>
                  <a:srgbClr val="190104"/>
                </a:solidFill>
                <a:latin typeface="Arial" charset="0"/>
                <a:ea typeface="Arial" charset="0"/>
                <a:cs typeface="Arial" charset="0"/>
                <a:sym typeface="Arial" charset="0"/>
              </a:rPr>
              <a:t> </a:t>
            </a:r>
            <a:r>
              <a:rPr lang="en-US" altLang="ja-JP" sz="1100">
                <a:solidFill>
                  <a:srgbClr val="190104"/>
                </a:solidFill>
                <a:latin typeface="Arial Italic" charset="0"/>
                <a:ea typeface="Arial Italic" charset="0"/>
                <a:cs typeface="Arial Italic" charset="0"/>
                <a:sym typeface="Arial Italic" charset="0"/>
              </a:rPr>
              <a:t>Time Business</a:t>
            </a:r>
            <a:r>
              <a:rPr lang="en-US" altLang="ja-JP" sz="1100">
                <a:solidFill>
                  <a:srgbClr val="190104"/>
                </a:solidFill>
                <a:latin typeface="Arial" charset="0"/>
                <a:ea typeface="Arial" charset="0"/>
                <a:cs typeface="Arial" charset="0"/>
                <a:sym typeface="Arial" charset="0"/>
              </a:rPr>
              <a:t>, April 22, 2013. http://business.time.com/made-in-the-u-s-a/#photos.</a:t>
            </a:r>
            <a:endParaRPr lang="en-US" sz="1100">
              <a:solidFill>
                <a:srgbClr val="190104"/>
              </a:solidFill>
              <a:latin typeface="Arial" charset="0"/>
              <a:ea typeface="Arial" charset="0"/>
              <a:cs typeface="Arial" charset="0"/>
              <a:sym typeface="Arial" charset="0"/>
            </a:endParaRPr>
          </a:p>
        </p:txBody>
      </p:sp>
      <p:pic>
        <p:nvPicPr>
          <p:cNvPr id="121862"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685800"/>
            <a:ext cx="14192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4930" name="Text Box 2"/>
          <p:cNvSpPr txBox="1">
            <a:spLocks noChangeArrowheads="1"/>
          </p:cNvSpPr>
          <p:nvPr/>
        </p:nvSpPr>
        <p:spPr bwMode="auto">
          <a:xfrm>
            <a:off x="8367713" y="6373813"/>
            <a:ext cx="317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fld id="{21E72B0C-9C10-734D-A5CD-026F4E81D2EF}" type="slidenum">
              <a:rPr lang="en-US" sz="1800" smtClean="0">
                <a:solidFill>
                  <a:srgbClr val="000000"/>
                </a:solidFill>
                <a:latin typeface="Times New Roman" charset="0"/>
                <a:cs typeface="Times New Roman" charset="0"/>
                <a:sym typeface="Times New Roman" charset="0"/>
              </a:rPr>
              <a:pPr algn="r">
                <a:defRPr/>
              </a:pPr>
              <a:t>99</a:t>
            </a:fld>
            <a:endParaRPr lang="en-US" sz="1800" smtClean="0">
              <a:solidFill>
                <a:srgbClr val="000000"/>
              </a:solidFill>
              <a:latin typeface="Times New Roman" charset="0"/>
              <a:cs typeface="Times New Roman" charset="0"/>
              <a:sym typeface="Times New Roman" charset="0"/>
            </a:endParaRPr>
          </a:p>
        </p:txBody>
      </p:sp>
      <p:sp>
        <p:nvSpPr>
          <p:cNvPr id="122883" name="Rectangle 3"/>
          <p:cNvSpPr>
            <a:spLocks/>
          </p:cNvSpPr>
          <p:nvPr/>
        </p:nvSpPr>
        <p:spPr bwMode="auto">
          <a:xfrm>
            <a:off x="1323975" y="-381000"/>
            <a:ext cx="797242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p>
            <a:r>
              <a:rPr lang="en-US" sz="2400" dirty="0">
                <a:solidFill>
                  <a:srgbClr val="2A2A40"/>
                </a:solidFill>
                <a:latin typeface="Arial" charset="0"/>
                <a:ea typeface="ＭＳ Ｐゴシック" charset="0"/>
                <a:sym typeface="Arial" charset="0"/>
              </a:rPr>
              <a:t>Water Heaters, Refrigerators, Washing Machines, Dryers</a:t>
            </a:r>
          </a:p>
        </p:txBody>
      </p:sp>
      <p:sp>
        <p:nvSpPr>
          <p:cNvPr id="122884" name="Rectangle 4"/>
          <p:cNvSpPr>
            <a:spLocks/>
          </p:cNvSpPr>
          <p:nvPr/>
        </p:nvSpPr>
        <p:spPr bwMode="auto">
          <a:xfrm>
            <a:off x="120650" y="685800"/>
            <a:ext cx="8928100"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marL="304800" indent="-304800" algn="l">
              <a:lnSpc>
                <a:spcPct val="80000"/>
              </a:lnSpc>
              <a:spcBef>
                <a:spcPts val="800"/>
              </a:spcBef>
            </a:pPr>
            <a:endParaRPr lang="en-US" sz="2800" dirty="0">
              <a:solidFill>
                <a:srgbClr val="190104"/>
              </a:solidFill>
              <a:latin typeface="Arial" charset="0"/>
              <a:ea typeface="ＭＳ Ｐゴシック" charset="0"/>
              <a:sym typeface="Arial" charset="0"/>
            </a:endParaRPr>
          </a:p>
          <a:p>
            <a:pPr marL="304800" indent="-304800" algn="l">
              <a:lnSpc>
                <a:spcPct val="80000"/>
              </a:lnSpc>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China to unionized facility in Louisville, KY</a:t>
            </a:r>
            <a:endParaRPr lang="en-US" sz="2800" dirty="0">
              <a:solidFill>
                <a:srgbClr val="666699"/>
              </a:solidFill>
              <a:latin typeface="Arial" charset="0"/>
              <a:ea typeface="ＭＳ Ｐゴシック" charset="0"/>
              <a:sym typeface="Arial" charset="0"/>
            </a:endParaRPr>
          </a:p>
          <a:p>
            <a:pPr marL="304800" indent="-304800" algn="l">
              <a:lnSpc>
                <a:spcPct val="80000"/>
              </a:lnSpc>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1300 jobs</a:t>
            </a:r>
            <a:endParaRPr lang="en-US" sz="2800" dirty="0">
              <a:solidFill>
                <a:srgbClr val="666699"/>
              </a:solidFill>
              <a:latin typeface="Arial" charset="0"/>
              <a:ea typeface="ＭＳ Ｐゴシック" charset="0"/>
              <a:sym typeface="Arial" charset="0"/>
            </a:endParaRPr>
          </a:p>
          <a:p>
            <a:pPr marL="304800" indent="-304800" algn="l">
              <a:lnSpc>
                <a:spcPct val="80000"/>
              </a:lnSpc>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$800 million invested to renovate facilities in Appliance Park</a:t>
            </a:r>
            <a:endParaRPr lang="en-US" sz="2800" dirty="0">
              <a:solidFill>
                <a:srgbClr val="666699"/>
              </a:solidFill>
              <a:latin typeface="Arial" charset="0"/>
              <a:ea typeface="ＭＳ Ｐゴシック" charset="0"/>
              <a:sym typeface="Arial" charset="0"/>
            </a:endParaRPr>
          </a:p>
          <a:p>
            <a:pPr marL="304800" indent="-304800" algn="l">
              <a:lnSpc>
                <a:spcPct val="80000"/>
              </a:lnSpc>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Reasons:</a:t>
            </a:r>
            <a:endParaRPr lang="en-US" sz="2800" dirty="0">
              <a:solidFill>
                <a:srgbClr val="666699"/>
              </a:solidFill>
              <a:latin typeface="Arial" charset="0"/>
              <a:ea typeface="ＭＳ Ｐゴシック" charset="0"/>
              <a:sym typeface="Arial" charset="0"/>
            </a:endParaRPr>
          </a:p>
          <a:p>
            <a:pPr marL="762000" lvl="1" indent="-304800" algn="l">
              <a:lnSpc>
                <a:spcPct val="80000"/>
              </a:lnSpc>
              <a:spcBef>
                <a:spcPts val="6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Tax incentives</a:t>
            </a:r>
            <a:endParaRPr lang="en-US" sz="2400" dirty="0">
              <a:solidFill>
                <a:srgbClr val="666699"/>
              </a:solidFill>
              <a:latin typeface="Arial" charset="0"/>
              <a:ea typeface="ＭＳ Ｐゴシック" charset="0"/>
              <a:sym typeface="Arial" charset="0"/>
            </a:endParaRPr>
          </a:p>
          <a:p>
            <a:pPr marL="762000" lvl="1" indent="-304800" algn="l">
              <a:lnSpc>
                <a:spcPct val="80000"/>
              </a:lnSpc>
              <a:spcBef>
                <a:spcPts val="6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High-tech new model: IP risk</a:t>
            </a:r>
            <a:endParaRPr lang="en-US" sz="2400" dirty="0">
              <a:solidFill>
                <a:srgbClr val="666699"/>
              </a:solidFill>
              <a:latin typeface="Arial" charset="0"/>
              <a:ea typeface="ＭＳ Ｐゴシック" charset="0"/>
              <a:sym typeface="Arial" charset="0"/>
            </a:endParaRPr>
          </a:p>
          <a:p>
            <a:pPr marL="762000" lvl="1" indent="-304800" algn="l">
              <a:lnSpc>
                <a:spcPct val="80000"/>
              </a:lnSpc>
              <a:spcBef>
                <a:spcPts val="6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Ease of design collaboration with workers: retail price -20%</a:t>
            </a:r>
            <a:endParaRPr lang="en-US" sz="2400" dirty="0">
              <a:solidFill>
                <a:srgbClr val="666699"/>
              </a:solidFill>
              <a:latin typeface="Arial" charset="0"/>
              <a:ea typeface="ＭＳ Ｐゴシック" charset="0"/>
              <a:sym typeface="Arial" charset="0"/>
            </a:endParaRPr>
          </a:p>
          <a:p>
            <a:pPr marL="762000" lvl="1" indent="-304800" algn="l">
              <a:lnSpc>
                <a:spcPct val="80000"/>
              </a:lnSpc>
              <a:spcBef>
                <a:spcPts val="6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2 tier contract</a:t>
            </a:r>
            <a:endParaRPr lang="en-US" sz="2400" dirty="0">
              <a:solidFill>
                <a:srgbClr val="666699"/>
              </a:solidFill>
              <a:latin typeface="Arial" charset="0"/>
              <a:ea typeface="ＭＳ Ｐゴシック" charset="0"/>
              <a:sym typeface="Arial" charset="0"/>
            </a:endParaRPr>
          </a:p>
          <a:p>
            <a:pPr marL="762000" lvl="1" indent="-304800" algn="l">
              <a:lnSpc>
                <a:spcPct val="80000"/>
              </a:lnSpc>
              <a:spcBef>
                <a:spcPts val="600"/>
              </a:spcBef>
              <a:buClr>
                <a:srgbClr val="E40B2A"/>
              </a:buClr>
              <a:buSzPct val="69000"/>
              <a:buFont typeface="Wingdings" charset="0"/>
              <a:buChar char="l"/>
            </a:pPr>
            <a:r>
              <a:rPr lang="en-US" sz="2400" dirty="0">
                <a:solidFill>
                  <a:srgbClr val="190104"/>
                </a:solidFill>
                <a:latin typeface="Arial" charset="0"/>
                <a:ea typeface="ＭＳ Ｐゴシック" charset="0"/>
                <a:sym typeface="Arial" charset="0"/>
              </a:rPr>
              <a:t>Chinese cost: -30% becomes +6% considering inventory and delivery problems</a:t>
            </a:r>
            <a:endParaRPr lang="en-US" sz="2400" dirty="0">
              <a:solidFill>
                <a:srgbClr val="666699"/>
              </a:solidFill>
              <a:latin typeface="Arial" charset="0"/>
              <a:ea typeface="ＭＳ Ｐゴシック" charset="0"/>
              <a:sym typeface="Arial" charset="0"/>
            </a:endParaRPr>
          </a:p>
          <a:p>
            <a:pPr marL="304800" indent="-304800" algn="l">
              <a:lnSpc>
                <a:spcPct val="80000"/>
              </a:lnSpc>
              <a:spcBef>
                <a:spcPts val="700"/>
              </a:spcBef>
              <a:buClr>
                <a:srgbClr val="E40B2A"/>
              </a:buClr>
              <a:buSzPct val="80000"/>
              <a:buFont typeface="Wingdings" charset="0"/>
              <a:buChar char="l"/>
            </a:pPr>
            <a:r>
              <a:rPr lang="en-US" sz="2800" dirty="0">
                <a:solidFill>
                  <a:srgbClr val="190104"/>
                </a:solidFill>
                <a:latin typeface="Arial" charset="0"/>
                <a:ea typeface="ＭＳ Ｐゴシック" charset="0"/>
                <a:sym typeface="Arial" charset="0"/>
              </a:rPr>
              <a:t>Will move a </a:t>
            </a:r>
            <a:r>
              <a:rPr lang="ja-JP" altLang="en-US" sz="2800" dirty="0">
                <a:solidFill>
                  <a:srgbClr val="190104"/>
                </a:solidFill>
                <a:latin typeface="Arial" charset="0"/>
                <a:ea typeface="ＭＳ Ｐゴシック" charset="0"/>
                <a:sym typeface="Arial" charset="0"/>
              </a:rPr>
              <a:t>“</a:t>
            </a:r>
            <a:r>
              <a:rPr lang="en-US" altLang="ja-JP" sz="2800" dirty="0">
                <a:solidFill>
                  <a:srgbClr val="190104"/>
                </a:solidFill>
                <a:latin typeface="Arial" charset="0"/>
                <a:ea typeface="Arial" charset="0"/>
                <a:cs typeface="Arial" charset="0"/>
                <a:sym typeface="Arial" charset="0"/>
              </a:rPr>
              <a:t>significant piece</a:t>
            </a:r>
            <a:r>
              <a:rPr lang="ja-JP" altLang="en-US" sz="2800" dirty="0">
                <a:solidFill>
                  <a:srgbClr val="190104"/>
                </a:solidFill>
                <a:latin typeface="Arial" charset="0"/>
                <a:ea typeface="ＭＳ Ｐゴシック" charset="0"/>
                <a:sym typeface="Arial" charset="0"/>
              </a:rPr>
              <a:t>”</a:t>
            </a:r>
            <a:r>
              <a:rPr lang="en-US" altLang="ja-JP" sz="2800" dirty="0">
                <a:solidFill>
                  <a:srgbClr val="190104"/>
                </a:solidFill>
                <a:latin typeface="Arial" charset="0"/>
                <a:ea typeface="Arial" charset="0"/>
                <a:cs typeface="Arial" charset="0"/>
                <a:sym typeface="Arial" charset="0"/>
              </a:rPr>
              <a:t> of appliance production back</a:t>
            </a:r>
            <a:endParaRPr lang="en-US" sz="2800" dirty="0">
              <a:solidFill>
                <a:srgbClr val="190104"/>
              </a:solidFill>
              <a:latin typeface="Arial" charset="0"/>
              <a:ea typeface="Arial" charset="0"/>
              <a:cs typeface="Arial" charset="0"/>
              <a:sym typeface="Arial" charset="0"/>
            </a:endParaRPr>
          </a:p>
        </p:txBody>
      </p:sp>
      <p:pic>
        <p:nvPicPr>
          <p:cNvPr id="122885"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6096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2886" name="Rectangle 6"/>
          <p:cNvSpPr>
            <a:spLocks/>
          </p:cNvSpPr>
          <p:nvPr/>
        </p:nvSpPr>
        <p:spPr bwMode="auto">
          <a:xfrm>
            <a:off x="120650" y="6248400"/>
            <a:ext cx="8928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1100" dirty="0">
                <a:solidFill>
                  <a:srgbClr val="190104"/>
                </a:solidFill>
                <a:latin typeface="Arial" charset="0"/>
                <a:ea typeface="ＭＳ Ｐゴシック" charset="0"/>
                <a:sym typeface="Arial" charset="0"/>
              </a:rPr>
              <a:t>Sources: Steve Minter, </a:t>
            </a:r>
            <a:r>
              <a:rPr lang="en-US" sz="1100" dirty="0">
                <a:solidFill>
                  <a:srgbClr val="190104"/>
                </a:solidFill>
                <a:latin typeface="Arial Italic" charset="0"/>
                <a:ea typeface="ＭＳ Ｐゴシック" charset="0"/>
                <a:sym typeface="Arial Italic" charset="0"/>
              </a:rPr>
              <a:t>Industry Week</a:t>
            </a:r>
            <a:r>
              <a:rPr lang="en-US" sz="1100" dirty="0">
                <a:solidFill>
                  <a:srgbClr val="190104"/>
                </a:solidFill>
                <a:latin typeface="Arial" charset="0"/>
                <a:ea typeface="ＭＳ Ｐゴシック"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Witnessing a Rebirth.</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July 11, 2011. // Charles Fishman, </a:t>
            </a:r>
            <a:r>
              <a:rPr lang="en-US" altLang="ja-JP" sz="1100" dirty="0">
                <a:solidFill>
                  <a:srgbClr val="190104"/>
                </a:solidFill>
                <a:latin typeface="Arial Italic" charset="0"/>
                <a:ea typeface="Arial Italic" charset="0"/>
                <a:cs typeface="Arial Italic" charset="0"/>
                <a:sym typeface="Arial Italic" charset="0"/>
              </a:rPr>
              <a:t>The Atlantic</a:t>
            </a:r>
            <a:r>
              <a:rPr lang="en-US" altLang="ja-JP" sz="1100" dirty="0">
                <a:solidFill>
                  <a:srgbClr val="190104"/>
                </a:solidFill>
                <a:latin typeface="Arial" charset="0"/>
                <a:ea typeface="Arial" charset="0"/>
                <a:cs typeface="Arial"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The Insourcing Boom.</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November 28, 2012. // General Electric Company, </a:t>
            </a:r>
            <a:r>
              <a:rPr lang="en-US" altLang="ja-JP" sz="1100" dirty="0">
                <a:solidFill>
                  <a:srgbClr val="190104"/>
                </a:solidFill>
                <a:latin typeface="Arial Italic" charset="0"/>
                <a:ea typeface="Arial Italic" charset="0"/>
                <a:cs typeface="Arial Italic" charset="0"/>
                <a:sym typeface="Arial Italic" charset="0"/>
              </a:rPr>
              <a:t>R&amp;D Magazine</a:t>
            </a:r>
            <a:r>
              <a:rPr lang="en-US" altLang="ja-JP" sz="1100" dirty="0">
                <a:solidFill>
                  <a:srgbClr val="190104"/>
                </a:solidFill>
                <a:latin typeface="Arial" charset="0"/>
                <a:ea typeface="Arial" charset="0"/>
                <a:cs typeface="Arial"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Debunking the Myths About Outsourcing.</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July 20, 2012. // Paul Davidson, </a:t>
            </a:r>
            <a:r>
              <a:rPr lang="en-US" altLang="ja-JP" sz="1100" dirty="0">
                <a:solidFill>
                  <a:srgbClr val="190104"/>
                </a:solidFill>
                <a:latin typeface="Arial Italic" charset="0"/>
                <a:ea typeface="Arial Italic" charset="0"/>
                <a:cs typeface="Arial Italic" charset="0"/>
                <a:sym typeface="Arial Italic" charset="0"/>
              </a:rPr>
              <a:t>USA Today</a:t>
            </a:r>
            <a:r>
              <a:rPr lang="en-US" altLang="ja-JP" sz="1100" dirty="0">
                <a:solidFill>
                  <a:srgbClr val="190104"/>
                </a:solidFill>
                <a:latin typeface="Arial" charset="0"/>
                <a:ea typeface="Arial" charset="0"/>
                <a:cs typeface="Arial" charset="0"/>
                <a:sym typeface="Arial" charset="0"/>
              </a:rPr>
              <a:t>. </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Some manufacturing heads back to USA.</a:t>
            </a:r>
            <a:r>
              <a:rPr lang="ja-JP" altLang="en-US" sz="1100" dirty="0">
                <a:solidFill>
                  <a:srgbClr val="190104"/>
                </a:solidFill>
                <a:latin typeface="Arial" charset="0"/>
                <a:ea typeface="ＭＳ Ｐゴシック" charset="0"/>
                <a:sym typeface="Arial" charset="0"/>
              </a:rPr>
              <a:t>”</a:t>
            </a:r>
            <a:r>
              <a:rPr lang="en-US" altLang="ja-JP" sz="1100" dirty="0">
                <a:solidFill>
                  <a:srgbClr val="190104"/>
                </a:solidFill>
                <a:latin typeface="Arial" charset="0"/>
                <a:ea typeface="Arial" charset="0"/>
                <a:cs typeface="Arial" charset="0"/>
                <a:sym typeface="Arial" charset="0"/>
              </a:rPr>
              <a:t> August 6, 2010.</a:t>
            </a:r>
            <a:endParaRPr lang="en-US" sz="1100" dirty="0">
              <a:solidFill>
                <a:srgbClr val="190104"/>
              </a:solidFill>
              <a:latin typeface="Arial" charset="0"/>
              <a:ea typeface="Arial" charset="0"/>
              <a:cs typeface="Arial" charset="0"/>
              <a:sym typeface="Arial" charset="0"/>
            </a:endParaRPr>
          </a:p>
        </p:txBody>
      </p:sp>
    </p:spTree>
  </p:cSld>
  <p:clrMapOvr>
    <a:masterClrMapping/>
  </p:clrMapOvr>
  <p:transition xmlns:p14="http://schemas.microsoft.com/office/powerpoint/2010/main"/>
</p:sld>
</file>

<file path=ppt/theme/theme1.xml><?xml version="1.0" encoding="utf-8"?>
<a:theme xmlns:a="http://schemas.openxmlformats.org/drawingml/2006/main" name="Default - Blank">
  <a:themeElements>
    <a:clrScheme name="">
      <a:dk1>
        <a:srgbClr val="FFFFFF"/>
      </a:dk1>
      <a:lt1>
        <a:srgbClr val="FFFFFF"/>
      </a:lt1>
      <a:dk2>
        <a:srgbClr val="000000"/>
      </a:dk2>
      <a:lt2>
        <a:srgbClr val="000000"/>
      </a:lt2>
      <a:accent1>
        <a:srgbClr val="CD0000"/>
      </a:accent1>
      <a:accent2>
        <a:srgbClr val="333399"/>
      </a:accent2>
      <a:accent3>
        <a:srgbClr val="FFFFFF"/>
      </a:accent3>
      <a:accent4>
        <a:srgbClr val="DADADA"/>
      </a:accent4>
      <a:accent5>
        <a:srgbClr val="E3AAAA"/>
      </a:accent5>
      <a:accent6>
        <a:srgbClr val="2D2D8A"/>
      </a:accent6>
      <a:hlink>
        <a:srgbClr val="009999"/>
      </a:hlink>
      <a:folHlink>
        <a:srgbClr val="99CC00"/>
      </a:folHlink>
    </a:clrScheme>
    <a:fontScheme name="Default - Blank">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Title and Content">
  <a:themeElements>
    <a:clrScheme name="">
      <a:dk1>
        <a:srgbClr val="FFFFFF"/>
      </a:dk1>
      <a:lt1>
        <a:srgbClr val="FFFFFF"/>
      </a:lt1>
      <a:dk2>
        <a:srgbClr val="000000"/>
      </a:dk2>
      <a:lt2>
        <a:srgbClr val="000000"/>
      </a:lt2>
      <a:accent1>
        <a:srgbClr val="FFFFD6"/>
      </a:accent1>
      <a:accent2>
        <a:srgbClr val="333399"/>
      </a:accent2>
      <a:accent3>
        <a:srgbClr val="FFFFFF"/>
      </a:accent3>
      <a:accent4>
        <a:srgbClr val="DADADA"/>
      </a:accent4>
      <a:accent5>
        <a:srgbClr val="FFFFE8"/>
      </a:accent5>
      <a:accent6>
        <a:srgbClr val="2D2D8A"/>
      </a:accent6>
      <a:hlink>
        <a:srgbClr val="009999"/>
      </a:hlink>
      <a:folHlink>
        <a:srgbClr val="99CC00"/>
      </a:folHlink>
    </a:clrScheme>
    <a:fontScheme name="Default - Title and Content">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 Blank">
  <a:themeElements>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Blank">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Theme">
  <a:themeElements>
    <a:clrScheme name="">
      <a:dk1>
        <a:srgbClr val="666699"/>
      </a:dk1>
      <a:lt1>
        <a:srgbClr val="FFFFFF"/>
      </a:lt1>
      <a:dk2>
        <a:srgbClr val="000000"/>
      </a:dk2>
      <a:lt2>
        <a:srgbClr val="808080"/>
      </a:lt2>
      <a:accent1>
        <a:srgbClr val="006699"/>
      </a:accent1>
      <a:accent2>
        <a:srgbClr val="333399"/>
      </a:accent2>
      <a:accent3>
        <a:srgbClr val="FFFFFF"/>
      </a:accent3>
      <a:accent4>
        <a:srgbClr val="565682"/>
      </a:accent4>
      <a:accent5>
        <a:srgbClr val="AAB8CA"/>
      </a:accent5>
      <a:accent6>
        <a:srgbClr val="2D2D8A"/>
      </a:accent6>
      <a:hlink>
        <a:srgbClr val="009999"/>
      </a:hlink>
      <a:folHlink>
        <a:srgbClr val="99CC00"/>
      </a:folHlink>
    </a:clrScheme>
    <a:fontScheme name="2_Default Theme">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2_Default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 Title and Content">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 Title and Content">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 Blank">
  <a:themeElements>
    <a:clrScheme name="">
      <a:dk1>
        <a:srgbClr val="FFFFFF"/>
      </a:dk1>
      <a:lt1>
        <a:srgbClr val="FFFFFF"/>
      </a:lt1>
      <a:dk2>
        <a:srgbClr val="000000"/>
      </a:dk2>
      <a:lt2>
        <a:srgbClr val="808080"/>
      </a:lt2>
      <a:accent1>
        <a:srgbClr val="C0C0C0"/>
      </a:accent1>
      <a:accent2>
        <a:srgbClr val="333399"/>
      </a:accent2>
      <a:accent3>
        <a:srgbClr val="FFFFFF"/>
      </a:accent3>
      <a:accent4>
        <a:srgbClr val="DADADA"/>
      </a:accent4>
      <a:accent5>
        <a:srgbClr val="DCDCDC"/>
      </a:accent5>
      <a:accent6>
        <a:srgbClr val="2D2D8A"/>
      </a:accent6>
      <a:hlink>
        <a:srgbClr val="009999"/>
      </a:hlink>
      <a:folHlink>
        <a:srgbClr val="99CC00"/>
      </a:folHlink>
    </a:clrScheme>
    <a:fontScheme name="Default - Blank">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1285</TotalTime>
  <Pages>0</Pages>
  <Words>27433</Words>
  <Characters>0</Characters>
  <Application>Microsoft Macintosh PowerPoint</Application>
  <PresentationFormat>On-screen Show (4:3)</PresentationFormat>
  <Lines>0</Lines>
  <Paragraphs>3146</Paragraphs>
  <Slides>304</Slides>
  <Notes>49</Notes>
  <HiddenSlides>0</HiddenSlides>
  <MMClips>0</MMClips>
  <ScaleCrop>false</ScaleCrop>
  <HeadingPairs>
    <vt:vector size="4" baseType="variant">
      <vt:variant>
        <vt:lpstr>Theme</vt:lpstr>
      </vt:variant>
      <vt:variant>
        <vt:i4>6</vt:i4>
      </vt:variant>
      <vt:variant>
        <vt:lpstr>Slide Titles</vt:lpstr>
      </vt:variant>
      <vt:variant>
        <vt:i4>304</vt:i4>
      </vt:variant>
    </vt:vector>
  </HeadingPairs>
  <TitlesOfParts>
    <vt:vector size="310" baseType="lpstr">
      <vt:lpstr>Default - Blank</vt:lpstr>
      <vt:lpstr>Default - Title and Content</vt:lpstr>
      <vt:lpstr>1_Default - Blank</vt:lpstr>
      <vt:lpstr>2_Default Theme</vt:lpstr>
      <vt:lpstr>1_Default - Title and Content</vt:lpstr>
      <vt:lpstr>2_Default - Blank</vt:lpstr>
      <vt:lpstr>PowerPoint Presentation</vt:lpstr>
      <vt:lpstr>PowerPoint Presentation</vt:lpstr>
      <vt:lpstr>Call Center for Office Supply Company</vt:lpstr>
      <vt:lpstr>Precision High-Tech Metal Products</vt:lpstr>
      <vt:lpstr>PowerPoint Presentation</vt:lpstr>
      <vt:lpstr>Wire Grids, Wire Products (Kept from Offshoring)</vt:lpstr>
      <vt:lpstr>PowerPoint Presentation</vt:lpstr>
      <vt:lpstr>PowerPoint Presentation</vt:lpstr>
      <vt:lpstr>PowerPoint Presentation</vt:lpstr>
      <vt:lpstr>PowerPoint Presentation</vt:lpstr>
      <vt:lpstr>Men’s Dress Shoes (Kept from Offshoring)</vt:lpstr>
      <vt:lpstr>PowerPoint Presentation</vt:lpstr>
      <vt:lpstr>PowerPoint Presentation</vt:lpstr>
      <vt:lpstr>PowerPoint Presentation</vt:lpstr>
      <vt:lpstr>Kitchen Utensils</vt:lpstr>
      <vt:lpstr>Aviator Sunglasses</vt:lpstr>
      <vt:lpstr>Wind Turbine Assembly (Foreign Direct Investment)</vt:lpstr>
      <vt:lpstr>PowerPoint Presentation</vt:lpstr>
      <vt:lpstr>PowerPoint Presentation</vt:lpstr>
      <vt:lpstr>Kitchenware (Kept from Offshoring)</vt:lpstr>
      <vt:lpstr>PowerPoint Presentation</vt:lpstr>
      <vt:lpstr>PowerPoint Presentation</vt:lpstr>
      <vt:lpstr>Call Center</vt:lpstr>
      <vt:lpstr>Plastic Processing Machinery (Foreign Direct Investment)</vt:lpstr>
      <vt:lpstr>PowerPoint Presentation</vt:lpstr>
      <vt:lpstr>Medical Supplies</vt:lpstr>
      <vt:lpstr>Commercial Printing Machines</vt:lpstr>
      <vt:lpstr>PowerPoint Presentation</vt:lpstr>
      <vt:lpstr>PowerPoint Presentation</vt:lpstr>
      <vt:lpstr>Electric Motors</vt:lpstr>
      <vt:lpstr>PowerPoint Presentation</vt:lpstr>
      <vt:lpstr>Leather Goods </vt:lpstr>
      <vt:lpstr>Exhaust Systems (Foreign Direct Investment)</vt:lpstr>
      <vt:lpstr>PowerPoint Presentation</vt:lpstr>
      <vt:lpstr>PowerPoint Presentation</vt:lpstr>
      <vt:lpstr>Sound-Dampening Office Furniture (Foreign Direct Investment)</vt:lpstr>
      <vt:lpstr>PowerPoint Presentation</vt:lpstr>
      <vt:lpstr>Complex Springs (Kept from Offshoring)</vt:lpstr>
      <vt:lpstr>PowerPoint Presentation</vt:lpstr>
      <vt:lpstr>PowerPoint Presentation</vt:lpstr>
      <vt:lpstr>PowerPoint Presentation</vt:lpstr>
      <vt:lpstr>Tractors &amp; Excavators</vt:lpstr>
      <vt:lpstr>PowerPoint Presentation</vt:lpstr>
      <vt:lpstr>Exotic Firearms (Foreign Direct Investment)</vt:lpstr>
      <vt:lpstr>PowerPoint Presentation</vt:lpstr>
      <vt:lpstr>Gear Boxes</vt:lpstr>
      <vt:lpstr>Shale Investment (Foreign Direct Investment)</vt:lpstr>
      <vt:lpstr>PowerPoint Presentation</vt:lpstr>
      <vt:lpstr>PowerPoint Presentation</vt:lpstr>
      <vt:lpstr>PowerPoint Presentation</vt:lpstr>
      <vt:lpstr>PowerPoint Presentation</vt:lpstr>
      <vt:lpstr>Consumer Plastic Products</vt:lpstr>
      <vt:lpstr>Guitar Strings and Straps (Reshoring, Kept from Offshoring)</vt:lpstr>
      <vt:lpstr>PowerPoint Presentation</vt:lpstr>
      <vt:lpstr>Blood Glucose Monitoring Systems</vt:lpstr>
      <vt:lpstr>Springs</vt:lpstr>
      <vt:lpstr>Aluminum Pipes, Tubes, Hoses for Auto Industry  (Foreign Direct Investment)</vt:lpstr>
      <vt:lpstr>Power Tools</vt:lpstr>
      <vt:lpstr>PowerPoint Presentation</vt:lpstr>
      <vt:lpstr>PowerPoint Presentation</vt:lpstr>
      <vt:lpstr>PowerPoint Presentation</vt:lpstr>
      <vt:lpstr>PowerPoint Presentation</vt:lpstr>
      <vt:lpstr>Paper Stock</vt:lpstr>
      <vt:lpstr>PowerPoint Presentation</vt:lpstr>
      <vt:lpstr>PowerPoint Presentation</vt:lpstr>
      <vt:lpstr>PowerPoint Presentation</vt:lpstr>
      <vt:lpstr>PowerPoint Presentation</vt:lpstr>
      <vt:lpstr>Shale Investment (Foreign Direct Investment)</vt:lpstr>
      <vt:lpstr>Robotics</vt:lpstr>
      <vt:lpstr>PowerPoint Presentation</vt:lpstr>
      <vt:lpstr>PowerPoint Presentation</vt:lpstr>
      <vt:lpstr>PowerPoint Presentation</vt:lpstr>
      <vt:lpstr>PowerPoint Presentation</vt:lpstr>
      <vt:lpstr>PowerPoint Presentation</vt:lpstr>
      <vt:lpstr>Aircraft (Foreign Direct Investment)</vt:lpstr>
      <vt:lpstr>High-End Sleeping Bags</vt:lpstr>
      <vt:lpstr>PowerPoint Presentation</vt:lpstr>
      <vt:lpstr>PowerPoint Presentation</vt:lpstr>
      <vt:lpstr>Automotive Parts for Nissan (Foreign Direct Investment)</vt:lpstr>
      <vt:lpstr>Photo and Digital Imaging Paper (Foreign Direct Investment)</vt:lpstr>
      <vt:lpstr>Silicon Metal (Foreign Direct Investment)</vt:lpstr>
      <vt:lpstr>PowerPoint Presentation</vt:lpstr>
      <vt:lpstr>PowerPoint Presentation</vt:lpstr>
      <vt:lpstr>Fluortubing USA: Plastic Tubing (Foreign Direct Investment)</vt:lpstr>
      <vt:lpstr>PowerPoint Presentation</vt:lpstr>
      <vt:lpstr>PowerPoint Presentation</vt:lpstr>
      <vt:lpstr>F-650 and F-750</vt:lpstr>
      <vt:lpstr>2.0-liter EcoBoost Engine</vt:lpstr>
      <vt:lpstr>High Quality Apparel (Kept from Offshoring)</vt:lpstr>
      <vt:lpstr>Ethylene and Polyethylene (Foreign Direct Investment)</vt:lpstr>
      <vt:lpstr>PowerPoint Presentation</vt:lpstr>
      <vt:lpstr>PowerPoint Presentation</vt:lpstr>
      <vt:lpstr>PowerPoint Presentation</vt:lpstr>
      <vt:lpstr>Plastic Cutlery (Foreign Direct Investment)</vt:lpstr>
      <vt:lpstr>Windshields, Auto Glass (Foreign Direct Investment)</vt:lpstr>
      <vt:lpstr>Copper Tubing (Foreign Direct Investment)</vt:lpstr>
      <vt:lpstr>Engine Components (Kept from Offshoring)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Wood Pellets (Kept from Offshoring)</vt:lpstr>
      <vt:lpstr>Battery-Powered Cars (Kept from Offshoring)</vt:lpstr>
      <vt:lpstr>PowerPoint Presentation</vt:lpstr>
      <vt:lpstr>PowerPoint Presentation</vt:lpstr>
      <vt:lpstr>PowerPoint Presentation</vt:lpstr>
      <vt:lpstr>PowerPoint Presentation</vt:lpstr>
      <vt:lpstr>Prototypes, Machined Components</vt:lpstr>
      <vt:lpstr>Processed Frozen Food</vt:lpstr>
      <vt:lpstr>Industrial and Commercial Fans</vt:lpstr>
      <vt:lpstr>PowerPoint Presentation</vt:lpstr>
      <vt:lpstr>Passenger Vehicles (Foreign Direct Investment)</vt:lpstr>
      <vt:lpstr>Archery Bows</vt:lpstr>
      <vt:lpstr>PowerPoint Presentation</vt:lpstr>
      <vt:lpstr>PowerPoint Presentation</vt:lpstr>
      <vt:lpstr>Automotive Components (Foreign Direct Investment)</vt:lpstr>
      <vt:lpstr>Solar Power Plants (Foreign Direct Investment)</vt:lpstr>
      <vt:lpstr>PowerPoint Presentation</vt:lpstr>
      <vt:lpstr>PowerPoint Presentation</vt:lpstr>
      <vt:lpstr>PowerPoint Presentation</vt:lpstr>
      <vt:lpstr>Injection-Molded Plastics</vt:lpstr>
      <vt:lpstr>PowerPoint Presentation</vt:lpstr>
      <vt:lpstr>Leather Tanning (Foreign Direct Investment)</vt:lpstr>
      <vt:lpstr>PowerPoint Presentation</vt:lpstr>
      <vt:lpstr>PowerPoint Presentation</vt:lpstr>
      <vt:lpstr>Yarn (Foreign Direct Investment)</vt:lpstr>
      <vt:lpstr>PowerPoint Presentation</vt:lpstr>
      <vt:lpstr>PowerPoint Presentation</vt:lpstr>
      <vt:lpstr>PowerPoint Presentation</vt:lpstr>
      <vt:lpstr>Rugs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Children’s Toys</vt:lpstr>
      <vt:lpstr>PowerPoint Presentation</vt:lpstr>
      <vt:lpstr>Designer Jeans</vt:lpstr>
      <vt:lpstr>Linear and Rotary Position Sensors (Kept from Offshoring)</vt:lpstr>
      <vt:lpstr>PowerPoint Presentation</vt:lpstr>
      <vt:lpstr>PowerPoint Presentation</vt:lpstr>
      <vt:lpstr>Software Reshoring</vt:lpstr>
      <vt:lpstr>PowerPoint Presentation</vt:lpstr>
      <vt:lpstr>PowerPoint Presentation</vt:lpstr>
      <vt:lpstr>PowerPoint Presentation</vt:lpstr>
      <vt:lpstr>Chocolate</vt:lpstr>
      <vt:lpstr>PowerPoint Presentation</vt:lpstr>
      <vt:lpstr>PowerPoint Presentation</vt:lpstr>
      <vt:lpstr>Mega Blocks Toys</vt:lpstr>
      <vt:lpstr>Automobiles &amp; Logistics (Foreign Direct Investment)</vt:lpstr>
      <vt:lpstr>PowerPoint Presentation</vt:lpstr>
      <vt:lpstr>PowerPoint Presentation</vt:lpstr>
      <vt:lpstr>PowerPoint Presentation</vt:lpstr>
      <vt:lpstr>PowerPoint Presentation</vt:lpstr>
      <vt:lpstr>PowerPoint Presentation</vt:lpstr>
      <vt:lpstr>Water-Soluble Polymers (Foreign Direct Investment)</vt:lpstr>
      <vt:lpstr>PowerPoint Presentation</vt:lpstr>
      <vt:lpstr>Hi-Chew Candies (Foreign Direct Investment)</vt:lpstr>
      <vt:lpstr>PowerPoint Presentation</vt:lpstr>
      <vt:lpstr>Automotive Electric Switches and Magnetic Systems</vt:lpstr>
      <vt:lpstr>PowerPoint Presentation</vt:lpstr>
      <vt:lpstr>PowerPoint Presentation</vt:lpstr>
      <vt:lpstr>Trucks</vt:lpstr>
      <vt:lpstr>PowerPoint Presentation</vt:lpstr>
      <vt:lpstr>PowerPoint Presentation</vt:lpstr>
      <vt:lpstr>PowerPoint Presentation</vt:lpstr>
      <vt:lpstr>PowerPoint Presentation</vt:lpstr>
      <vt:lpstr>PowerPoint Presentation</vt:lpstr>
      <vt:lpstr>Passenger Rail Cars (Foreign Direct Investment)</vt:lpstr>
      <vt:lpstr>PowerPoint Presentation</vt:lpstr>
      <vt:lpstr>PowerPoint Presentation</vt:lpstr>
      <vt:lpstr>PowerPoint Presentation</vt:lpstr>
      <vt:lpstr>Industrial Hoses (Foreign Direct Investment)</vt:lpstr>
      <vt:lpstr>Reusable Agricultural Sheeting (Foreign Direct Investment)</vt:lpstr>
      <vt:lpstr>Proposed LED Reshoring</vt:lpstr>
      <vt:lpstr>PowerPoint Presentation</vt:lpstr>
      <vt:lpstr>PowerPoint Presentation</vt:lpstr>
      <vt:lpstr>Reshoring Lessons from Otis</vt:lpstr>
      <vt:lpstr>Other Reshorers</vt:lpstr>
      <vt:lpstr>PowerPoint Presentation</vt:lpstr>
      <vt:lpstr>Prosthetics (Foreign Direct Investment)</vt:lpstr>
      <vt:lpstr>Die Castings (Kept from Offshoring)</vt:lpstr>
      <vt:lpstr>PowerPoint Presentation</vt:lpstr>
      <vt:lpstr>PowerPoint Presentation</vt:lpstr>
      <vt:lpstr>PowerPoint Presentation</vt:lpstr>
      <vt:lpstr>Springs (Reshoring Considered)</vt:lpstr>
      <vt:lpstr>Ergonomic Box Cutter</vt:lpstr>
      <vt:lpstr>PowerPoint Presentation</vt:lpstr>
      <vt:lpstr>LED Lighting (Foreign Direct Investment)</vt:lpstr>
      <vt:lpstr>PowerPoint Presentation</vt:lpstr>
      <vt:lpstr>Polymer Composites</vt:lpstr>
      <vt:lpstr>Plastic Molding (Kept from Offshoring)</vt:lpstr>
      <vt:lpstr>Medical Tubing Extrusion</vt:lpstr>
      <vt:lpstr>Switches</vt:lpstr>
      <vt:lpstr>PowerPoint Presentation</vt:lpstr>
      <vt:lpstr>PowerPoint Presentation</vt:lpstr>
      <vt:lpstr>Hollow Float Metal Balls</vt:lpstr>
      <vt:lpstr>Pipe Fittings/Connectors</vt:lpstr>
      <vt:lpstr>PowerPoint Presentation</vt:lpstr>
      <vt:lpstr>PowerPoint Presentation</vt:lpstr>
      <vt:lpstr>PowerPoint Presentation</vt:lpstr>
      <vt:lpstr>PowerPoint Presentation</vt:lpstr>
      <vt:lpstr>Bumper Assemblies, R&amp;D (Foreign Direct Investment)</vt:lpstr>
      <vt:lpstr>PowerPoint Presentation</vt:lpstr>
      <vt:lpstr>Injection Molding</vt:lpstr>
      <vt:lpstr>PowerPoint Presentation</vt:lpstr>
      <vt:lpstr>PowerPoint Presentation</vt:lpstr>
      <vt:lpstr>Water Treatment Equipment (Foreign Direct Investment)</vt:lpstr>
      <vt:lpstr>PowerPoint Presentation</vt:lpstr>
      <vt:lpstr>Wind and Solar Power Components (Foreign Direct Investment)</vt:lpstr>
      <vt:lpstr>Plastic Christmas Trees</vt:lpstr>
      <vt:lpstr>Injection-Molded Parts and Sound Dampening Materials (Foreign Direct Investment)</vt:lpstr>
      <vt:lpstr>PowerPoint Presentation</vt:lpstr>
      <vt:lpstr>PowerPoint Presentation</vt:lpstr>
      <vt:lpstr>PowerPoint Presentation</vt:lpstr>
      <vt:lpstr>PowerPoint Presentation</vt:lpstr>
      <vt:lpstr>PowerPoint Presentation</vt:lpstr>
      <vt:lpstr>Fire-resistant Chests</vt:lpstr>
      <vt:lpstr>PowerPoint Presentation</vt:lpstr>
      <vt:lpstr>Rivet Nuts</vt:lpstr>
      <vt:lpstr>PowerPoint Presentation</vt:lpstr>
      <vt:lpstr>PowerPoint Presentation</vt:lpstr>
      <vt:lpstr>PowerPoint Presentation</vt:lpstr>
      <vt:lpstr>Ball Bearings, Seals, Lubricants (Foreign Direct Investment)</vt:lpstr>
      <vt:lpstr>PowerPoint Presentation</vt:lpstr>
      <vt:lpstr>PowerPoint Presentation</vt:lpstr>
      <vt:lpstr>Soda Ash (Foreign Direct Investment)</vt:lpstr>
      <vt:lpstr>Recliners (Kept from Offshoring)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Injection-Molded Automotive Products (Foreign Direct Investment)</vt:lpstr>
      <vt:lpstr>PowerPoint Presentation</vt:lpstr>
      <vt:lpstr>PowerPoint Presentation</vt:lpstr>
      <vt:lpstr>PowerPoint Presentation</vt:lpstr>
      <vt:lpstr>Steel (Foreign Direct Investment)</vt:lpstr>
      <vt:lpstr>High-end Shock Absorbers (Foreign Direct Investment / Expansion)</vt:lpstr>
      <vt:lpstr>PowerPoint Presentation</vt:lpstr>
      <vt:lpstr>PowerPoint Presentation</vt:lpstr>
      <vt:lpstr>PowerPoint Presentation</vt:lpstr>
      <vt:lpstr>Machined Parts for Vehicle Manufacturers (Foreign Direct Investment)</vt:lpstr>
      <vt:lpstr>PowerPoint Presentation</vt:lpstr>
      <vt:lpstr>PowerPoint Presentation</vt:lpstr>
      <vt:lpstr>PowerPoint Presentation</vt:lpstr>
      <vt:lpstr>PowerPoint Presentation</vt:lpstr>
      <vt:lpstr>PowerPoint Presentation</vt:lpstr>
      <vt:lpstr>Toyota Corolla (Foreign Direct Investment)</vt:lpstr>
      <vt:lpstr>Trash Ease</vt:lpstr>
      <vt:lpstr>PowerPoint Presentation</vt:lpstr>
      <vt:lpstr>PowerPoint Presentation</vt:lpstr>
      <vt:lpstr>Laser-Cutting Machines (Foreign Direct Investment)</vt:lpstr>
      <vt:lpstr>PowerPoint Presentation</vt:lpstr>
      <vt:lpstr>PowerPoint Presentation</vt:lpstr>
      <vt:lpstr>PowerPoint Presentation</vt:lpstr>
      <vt:lpstr>PowerPoint Presentation</vt:lpstr>
      <vt:lpstr>Vinyl Window Frames (Foreign Direct Investment)</vt:lpstr>
      <vt:lpstr>Wind Turbine Components (Foreign Direct Investment)</vt:lpstr>
      <vt:lpstr>PowerPoint Presentation</vt:lpstr>
      <vt:lpstr>PowerPoint Presentation</vt:lpstr>
      <vt:lpstr>Steam Table Food Pans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Small Appliances</vt:lpstr>
      <vt:lpstr>PowerPoint Presentation</vt:lpstr>
      <vt:lpstr>PowerPoint Presentation</vt:lpstr>
      <vt:lpstr>PowerPoint Presentation</vt:lpstr>
      <vt:lpstr>PowerPoint Presentation</vt:lpstr>
      <vt:lpstr>PowerPoint Presentation</vt:lpstr>
      <vt:lpstr>PowerPoint Presentation</vt:lpstr>
      <vt:lpstr>Truck &amp; Bus Tires</vt:lpstr>
      <vt:lpstr>PowerPoint Presentation</vt:lpstr>
      <vt:lpstr>PowerPoint Presentation</vt:lpstr>
      <vt:lpstr>PowerPoint Presentation</vt:lpstr>
      <vt:lpstr>Socks/Hosiery (Direct Foreign Investment)</vt:lpstr>
      <vt:lpstr>U.S. Shale gas impact on US manufacturing</vt:lpstr>
      <vt:lpstr>High Reliability Doesn’t Have to Mean High Cost</vt:lpstr>
      <vt:lpstr>High Reliability Doesn’t Have to Mean High Cost</vt:lpstr>
      <vt:lpstr>Reshoring Example: Outsite Networks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subject/>
  <dc:creator>Harry Moser</dc:creator>
  <cp:keywords/>
  <dc:description/>
  <cp:lastModifiedBy>Justin Brown</cp:lastModifiedBy>
  <cp:revision>24</cp:revision>
  <dcterms:modified xsi:type="dcterms:W3CDTF">2015-04-24T16:13:05Z</dcterms:modified>
</cp:coreProperties>
</file>